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4" r:id="rId2"/>
  </p:sldMasterIdLst>
  <p:notesMasterIdLst>
    <p:notesMasterId r:id="rId76"/>
  </p:notesMasterIdLst>
  <p:handoutMasterIdLst>
    <p:handoutMasterId r:id="rId77"/>
  </p:handoutMasterIdLst>
  <p:sldIdLst>
    <p:sldId id="257" r:id="rId3"/>
    <p:sldId id="276" r:id="rId4"/>
    <p:sldId id="258" r:id="rId5"/>
    <p:sldId id="260" r:id="rId6"/>
    <p:sldId id="261" r:id="rId7"/>
    <p:sldId id="262" r:id="rId8"/>
    <p:sldId id="259" r:id="rId9"/>
    <p:sldId id="263" r:id="rId10"/>
    <p:sldId id="266" r:id="rId11"/>
    <p:sldId id="268" r:id="rId12"/>
    <p:sldId id="273" r:id="rId13"/>
    <p:sldId id="274" r:id="rId14"/>
    <p:sldId id="275" r:id="rId15"/>
    <p:sldId id="271" r:id="rId16"/>
    <p:sldId id="267" r:id="rId17"/>
    <p:sldId id="458" r:id="rId18"/>
    <p:sldId id="277" r:id="rId19"/>
    <p:sldId id="269" r:id="rId20"/>
    <p:sldId id="270" r:id="rId21"/>
    <p:sldId id="278" r:id="rId22"/>
    <p:sldId id="443" r:id="rId23"/>
    <p:sldId id="316" r:id="rId24"/>
    <p:sldId id="429" r:id="rId25"/>
    <p:sldId id="423" r:id="rId26"/>
    <p:sldId id="391" r:id="rId27"/>
    <p:sldId id="424" r:id="rId28"/>
    <p:sldId id="421" r:id="rId29"/>
    <p:sldId id="422" r:id="rId30"/>
    <p:sldId id="392" r:id="rId31"/>
    <p:sldId id="430" r:id="rId32"/>
    <p:sldId id="431" r:id="rId33"/>
    <p:sldId id="434" r:id="rId34"/>
    <p:sldId id="433" r:id="rId35"/>
    <p:sldId id="435" r:id="rId36"/>
    <p:sldId id="436" r:id="rId37"/>
    <p:sldId id="437" r:id="rId38"/>
    <p:sldId id="439" r:id="rId39"/>
    <p:sldId id="256" r:id="rId40"/>
    <p:sldId id="291" r:id="rId41"/>
    <p:sldId id="444" r:id="rId42"/>
    <p:sldId id="445" r:id="rId43"/>
    <p:sldId id="446" r:id="rId44"/>
    <p:sldId id="295" r:id="rId45"/>
    <p:sldId id="447" r:id="rId46"/>
    <p:sldId id="290" r:id="rId47"/>
    <p:sldId id="296" r:id="rId48"/>
    <p:sldId id="297" r:id="rId49"/>
    <p:sldId id="448" r:id="rId50"/>
    <p:sldId id="286" r:id="rId51"/>
    <p:sldId id="449" r:id="rId52"/>
    <p:sldId id="292" r:id="rId53"/>
    <p:sldId id="450" r:id="rId54"/>
    <p:sldId id="451" r:id="rId55"/>
    <p:sldId id="288" r:id="rId56"/>
    <p:sldId id="287" r:id="rId57"/>
    <p:sldId id="299" r:id="rId58"/>
    <p:sldId id="301" r:id="rId59"/>
    <p:sldId id="298" r:id="rId60"/>
    <p:sldId id="300" r:id="rId61"/>
    <p:sldId id="294" r:id="rId62"/>
    <p:sldId id="452" r:id="rId63"/>
    <p:sldId id="264" r:id="rId64"/>
    <p:sldId id="453" r:id="rId65"/>
    <p:sldId id="282" r:id="rId66"/>
    <p:sldId id="454" r:id="rId67"/>
    <p:sldId id="283" r:id="rId68"/>
    <p:sldId id="284" r:id="rId69"/>
    <p:sldId id="265" r:id="rId70"/>
    <p:sldId id="455" r:id="rId71"/>
    <p:sldId id="272" r:id="rId72"/>
    <p:sldId id="279" r:id="rId73"/>
    <p:sldId id="281" r:id="rId74"/>
    <p:sldId id="457" r:id="rId75"/>
  </p:sldIdLst>
  <p:sldSz cx="9144000" cy="6858000" type="screen4x3"/>
  <p:notesSz cx="6669088"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rst" initials="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58C"/>
    <a:srgbClr val="F58220"/>
    <a:srgbClr val="336699"/>
    <a:srgbClr val="000099"/>
    <a:srgbClr val="B2B2B2"/>
    <a:srgbClr val="66FF99"/>
    <a:srgbClr val="808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59" autoAdjust="0"/>
    <p:restoredTop sz="96987" autoAdjust="0"/>
  </p:normalViewPr>
  <p:slideViewPr>
    <p:cSldViewPr>
      <p:cViewPr varScale="1">
        <p:scale>
          <a:sx n="82" d="100"/>
          <a:sy n="82" d="100"/>
        </p:scale>
        <p:origin x="1728" y="48"/>
      </p:cViewPr>
      <p:guideLst>
        <p:guide orient="horz" pos="2160"/>
        <p:guide pos="2880"/>
      </p:guideLst>
    </p:cSldViewPr>
  </p:slideViewPr>
  <p:outlineViewPr>
    <p:cViewPr>
      <p:scale>
        <a:sx n="33" d="100"/>
        <a:sy n="33" d="100"/>
      </p:scale>
      <p:origin x="0" y="186"/>
    </p:cViewPr>
  </p:outlineViewPr>
  <p:notesTextViewPr>
    <p:cViewPr>
      <p:scale>
        <a:sx n="100" d="100"/>
        <a:sy n="100" d="100"/>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23T09:43:54.493" idx="4">
    <p:pos x="10" y="10"/>
    <p:text>This slide is very imporant for Westrand to see when the major dips happened, and to establish why</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7B9A7E70-15D6-4D33-B983-223A3C17846D}"/>
              </a:ext>
            </a:extLst>
          </p:cNvPr>
          <p:cNvSpPr>
            <a:spLocks noGrp="1" noChangeArrowheads="1"/>
          </p:cNvSpPr>
          <p:nvPr>
            <p:ph type="hdr" sz="quarter"/>
          </p:nvPr>
        </p:nvSpPr>
        <p:spPr bwMode="auto">
          <a:xfrm>
            <a:off x="0" y="0"/>
            <a:ext cx="28892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r>
              <a:rPr lang="en-GB" dirty="0"/>
              <a:t>Synod Preparation Meeting Vryheid</a:t>
            </a:r>
          </a:p>
        </p:txBody>
      </p:sp>
      <p:sp>
        <p:nvSpPr>
          <p:cNvPr id="83971" name="Rectangle 3">
            <a:extLst>
              <a:ext uri="{FF2B5EF4-FFF2-40B4-BE49-F238E27FC236}">
                <a16:creationId xmlns:a16="http://schemas.microsoft.com/office/drawing/2014/main" id="{BEF64FB3-5C91-4F4F-ADB9-F63AFE0E392E}"/>
              </a:ext>
            </a:extLst>
          </p:cNvPr>
          <p:cNvSpPr>
            <a:spLocks noGrp="1" noChangeArrowheads="1"/>
          </p:cNvSpPr>
          <p:nvPr>
            <p:ph type="dt" sz="quarter" idx="1"/>
          </p:nvPr>
        </p:nvSpPr>
        <p:spPr bwMode="auto">
          <a:xfrm>
            <a:off x="3779838" y="0"/>
            <a:ext cx="28892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A6F33B67-31C3-4F84-83CA-F631730DE6A9}" type="datetime1">
              <a:rPr lang="en-US" smtClean="0"/>
              <a:t>9/6/2019</a:t>
            </a:fld>
            <a:endParaRPr lang="en-GB" dirty="0"/>
          </a:p>
        </p:txBody>
      </p:sp>
      <p:sp>
        <p:nvSpPr>
          <p:cNvPr id="83972" name="Rectangle 4">
            <a:extLst>
              <a:ext uri="{FF2B5EF4-FFF2-40B4-BE49-F238E27FC236}">
                <a16:creationId xmlns:a16="http://schemas.microsoft.com/office/drawing/2014/main" id="{F49DB9B2-065C-437D-9385-4ADD528028E7}"/>
              </a:ext>
            </a:extLst>
          </p:cNvPr>
          <p:cNvSpPr>
            <a:spLocks noGrp="1" noChangeArrowheads="1"/>
          </p:cNvSpPr>
          <p:nvPr>
            <p:ph type="ftr" sz="quarter" idx="2"/>
          </p:nvPr>
        </p:nvSpPr>
        <p:spPr bwMode="auto">
          <a:xfrm>
            <a:off x="0" y="9431338"/>
            <a:ext cx="28892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dirty="0"/>
          </a:p>
        </p:txBody>
      </p:sp>
      <p:sp>
        <p:nvSpPr>
          <p:cNvPr id="83973" name="Rectangle 5">
            <a:extLst>
              <a:ext uri="{FF2B5EF4-FFF2-40B4-BE49-F238E27FC236}">
                <a16:creationId xmlns:a16="http://schemas.microsoft.com/office/drawing/2014/main" id="{98E05EEA-64FC-43B5-B11D-9AACAE0C18B0}"/>
              </a:ext>
            </a:extLst>
          </p:cNvPr>
          <p:cNvSpPr>
            <a:spLocks noGrp="1" noChangeArrowheads="1"/>
          </p:cNvSpPr>
          <p:nvPr>
            <p:ph type="sldNum" sz="quarter" idx="3"/>
          </p:nvPr>
        </p:nvSpPr>
        <p:spPr bwMode="auto">
          <a:xfrm>
            <a:off x="3779838" y="9431338"/>
            <a:ext cx="288925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17723B0-8B1E-4A8B-871A-06FF63A7CA34}" type="slidenum">
              <a:rPr lang="en-GB" altLang="en-US"/>
              <a:pPr/>
              <a:t>‹#›</a:t>
            </a:fld>
            <a:endParaRPr lang="en-GB" altLang="en-US" dirty="0"/>
          </a:p>
        </p:txBody>
      </p:sp>
    </p:spTree>
    <p:extLst>
      <p:ext uri="{BB962C8B-B14F-4D97-AF65-F5344CB8AC3E}">
        <p14:creationId xmlns:p14="http://schemas.microsoft.com/office/powerpoint/2010/main" val="94761269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85C813-B4E4-4A4C-A56F-A6DEF356E348}"/>
              </a:ext>
            </a:extLst>
          </p:cNvPr>
          <p:cNvSpPr>
            <a:spLocks noGrp="1"/>
          </p:cNvSpPr>
          <p:nvPr>
            <p:ph type="hdr" sz="quarter"/>
          </p:nvPr>
        </p:nvSpPr>
        <p:spPr>
          <a:xfrm>
            <a:off x="0" y="0"/>
            <a:ext cx="2889250" cy="4953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r>
              <a:rPr lang="en-ZA" dirty="0"/>
              <a:t>Synod Preparation Meeting Vryheid</a:t>
            </a:r>
          </a:p>
        </p:txBody>
      </p:sp>
      <p:sp>
        <p:nvSpPr>
          <p:cNvPr id="3" name="Date Placeholder 2">
            <a:extLst>
              <a:ext uri="{FF2B5EF4-FFF2-40B4-BE49-F238E27FC236}">
                <a16:creationId xmlns:a16="http://schemas.microsoft.com/office/drawing/2014/main" id="{D018300D-9EF1-4028-A0E6-9925D0DC8816}"/>
              </a:ext>
            </a:extLst>
          </p:cNvPr>
          <p:cNvSpPr>
            <a:spLocks noGrp="1"/>
          </p:cNvSpPr>
          <p:nvPr>
            <p:ph type="dt" idx="1"/>
          </p:nvPr>
        </p:nvSpPr>
        <p:spPr>
          <a:xfrm>
            <a:off x="3778250" y="0"/>
            <a:ext cx="2889250" cy="4953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739694E-077C-4CE2-9BD0-07A6867D4D9C}" type="datetime1">
              <a:rPr lang="en-US" smtClean="0"/>
              <a:t>9/6/2019</a:t>
            </a:fld>
            <a:endParaRPr lang="en-ZA" dirty="0"/>
          </a:p>
        </p:txBody>
      </p:sp>
      <p:sp>
        <p:nvSpPr>
          <p:cNvPr id="4" name="Slide Image Placeholder 3">
            <a:extLst>
              <a:ext uri="{FF2B5EF4-FFF2-40B4-BE49-F238E27FC236}">
                <a16:creationId xmlns:a16="http://schemas.microsoft.com/office/drawing/2014/main" id="{3957C956-9319-407A-AE34-E247298CF6DE}"/>
              </a:ext>
            </a:extLst>
          </p:cNvPr>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a:extLst>
              <a:ext uri="{FF2B5EF4-FFF2-40B4-BE49-F238E27FC236}">
                <a16:creationId xmlns:a16="http://schemas.microsoft.com/office/drawing/2014/main" id="{3E5A679F-A1AB-4DEF-A4B8-7872B15AA7B9}"/>
              </a:ext>
            </a:extLst>
          </p:cNvPr>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206898E2-30E3-4E6B-B4E0-CC697030CAC3}"/>
              </a:ext>
            </a:extLst>
          </p:cNvPr>
          <p:cNvSpPr>
            <a:spLocks noGrp="1"/>
          </p:cNvSpPr>
          <p:nvPr>
            <p:ph type="ftr" sz="quarter" idx="4"/>
          </p:nvPr>
        </p:nvSpPr>
        <p:spPr>
          <a:xfrm>
            <a:off x="0" y="9429750"/>
            <a:ext cx="2889250" cy="4953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ZA" dirty="0"/>
          </a:p>
        </p:txBody>
      </p:sp>
      <p:sp>
        <p:nvSpPr>
          <p:cNvPr id="7" name="Slide Number Placeholder 6">
            <a:extLst>
              <a:ext uri="{FF2B5EF4-FFF2-40B4-BE49-F238E27FC236}">
                <a16:creationId xmlns:a16="http://schemas.microsoft.com/office/drawing/2014/main" id="{97A6F0FB-4E8D-44B5-88F7-86C837359091}"/>
              </a:ext>
            </a:extLst>
          </p:cNvPr>
          <p:cNvSpPr>
            <a:spLocks noGrp="1"/>
          </p:cNvSpPr>
          <p:nvPr>
            <p:ph type="sldNum" sz="quarter" idx="5"/>
          </p:nvPr>
        </p:nvSpPr>
        <p:spPr>
          <a:xfrm>
            <a:off x="3778250" y="9429750"/>
            <a:ext cx="288925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6A09D15-F600-4F9E-B59F-E4944340E293}" type="slidenum">
              <a:rPr lang="en-ZA" altLang="en-US"/>
              <a:pPr/>
              <a:t>‹#›</a:t>
            </a:fld>
            <a:endParaRPr lang="en-ZA" altLang="en-US" dirty="0"/>
          </a:p>
        </p:txBody>
      </p:sp>
    </p:spTree>
    <p:extLst>
      <p:ext uri="{BB962C8B-B14F-4D97-AF65-F5344CB8AC3E}">
        <p14:creationId xmlns:p14="http://schemas.microsoft.com/office/powerpoint/2010/main" val="2472398301"/>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1</a:t>
            </a:fld>
            <a:endParaRPr lang="en-ZA" altLang="en-US" dirty="0">
              <a:latin typeface="Arial" panose="020B0604020202020204" pitchFamily="34" charset="0"/>
            </a:endParaRPr>
          </a:p>
        </p:txBody>
      </p:sp>
      <p:sp>
        <p:nvSpPr>
          <p:cNvPr id="2" name="Date Placeholder 1">
            <a:extLst>
              <a:ext uri="{FF2B5EF4-FFF2-40B4-BE49-F238E27FC236}">
                <a16:creationId xmlns:a16="http://schemas.microsoft.com/office/drawing/2014/main" id="{1D50D35F-0DC4-4DBC-82AF-BBBCC41BD1BF}"/>
              </a:ext>
            </a:extLst>
          </p:cNvPr>
          <p:cNvSpPr>
            <a:spLocks noGrp="1"/>
          </p:cNvSpPr>
          <p:nvPr>
            <p:ph type="dt" idx="1"/>
          </p:nvPr>
        </p:nvSpPr>
        <p:spPr/>
        <p:txBody>
          <a:bodyPr/>
          <a:lstStyle/>
          <a:p>
            <a:pPr>
              <a:defRPr/>
            </a:pPr>
            <a:fld id="{DB4CFC01-F791-4F07-8133-8EAFC817F5DF}" type="datetime1">
              <a:rPr lang="en-US" smtClean="0"/>
              <a:t>9/6/2019</a:t>
            </a:fld>
            <a:endParaRPr lang="en-ZA" dirty="0"/>
          </a:p>
        </p:txBody>
      </p:sp>
      <p:sp>
        <p:nvSpPr>
          <p:cNvPr id="3" name="Header Placeholder 2">
            <a:extLst>
              <a:ext uri="{FF2B5EF4-FFF2-40B4-BE49-F238E27FC236}">
                <a16:creationId xmlns:a16="http://schemas.microsoft.com/office/drawing/2014/main" id="{B213D6BF-AFE5-48BA-9230-D6A4AA96C249}"/>
              </a:ext>
            </a:extLst>
          </p:cNvPr>
          <p:cNvSpPr>
            <a:spLocks noGrp="1"/>
          </p:cNvSpPr>
          <p:nvPr>
            <p:ph type="hdr" sz="quarter"/>
          </p:nvPr>
        </p:nvSpPr>
        <p:spPr/>
        <p:txBody>
          <a:bodyPr/>
          <a:lstStyle/>
          <a:p>
            <a:pPr>
              <a:defRPr/>
            </a:pPr>
            <a:r>
              <a:rPr lang="en-ZA" dirty="0"/>
              <a:t>Synod Preparation Meeting Vryheid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10</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9BEB1979-26CD-4BBF-8668-EFB530D838D8}"/>
              </a:ext>
            </a:extLst>
          </p:cNvPr>
          <p:cNvSpPr>
            <a:spLocks noGrp="1"/>
          </p:cNvSpPr>
          <p:nvPr>
            <p:ph type="dt" idx="1"/>
          </p:nvPr>
        </p:nvSpPr>
        <p:spPr/>
        <p:txBody>
          <a:bodyPr/>
          <a:lstStyle/>
          <a:p>
            <a:pPr>
              <a:defRPr/>
            </a:pPr>
            <a:fld id="{ACC6A89B-50D0-4FBB-BD0B-C32A40FC7C0A}" type="datetime1">
              <a:rPr lang="en-US" smtClean="0"/>
              <a:t>9/6/2019</a:t>
            </a:fld>
            <a:endParaRPr lang="en-ZA"/>
          </a:p>
        </p:txBody>
      </p:sp>
      <p:sp>
        <p:nvSpPr>
          <p:cNvPr id="3" name="Header Placeholder 2">
            <a:extLst>
              <a:ext uri="{FF2B5EF4-FFF2-40B4-BE49-F238E27FC236}">
                <a16:creationId xmlns:a16="http://schemas.microsoft.com/office/drawing/2014/main" id="{F1046B4B-8C5A-4560-A5D7-3FED1713BCB3}"/>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106725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11</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986C5D43-C585-4284-BFA9-BE2CA1760DEB}"/>
              </a:ext>
            </a:extLst>
          </p:cNvPr>
          <p:cNvSpPr>
            <a:spLocks noGrp="1"/>
          </p:cNvSpPr>
          <p:nvPr>
            <p:ph type="dt" idx="1"/>
          </p:nvPr>
        </p:nvSpPr>
        <p:spPr/>
        <p:txBody>
          <a:bodyPr/>
          <a:lstStyle/>
          <a:p>
            <a:pPr>
              <a:defRPr/>
            </a:pPr>
            <a:fld id="{AED8D5E8-1834-4723-A7AE-D6F82FB91B4D}" type="datetime1">
              <a:rPr lang="en-US" smtClean="0"/>
              <a:t>9/6/2019</a:t>
            </a:fld>
            <a:endParaRPr lang="en-ZA"/>
          </a:p>
        </p:txBody>
      </p:sp>
      <p:sp>
        <p:nvSpPr>
          <p:cNvPr id="3" name="Header Placeholder 2">
            <a:extLst>
              <a:ext uri="{FF2B5EF4-FFF2-40B4-BE49-F238E27FC236}">
                <a16:creationId xmlns:a16="http://schemas.microsoft.com/office/drawing/2014/main" id="{E1CE7F55-EADB-4973-B7C9-02FA1D1F6E1F}"/>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1898202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12</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EA87081D-018D-4F51-8984-5886230912D6}"/>
              </a:ext>
            </a:extLst>
          </p:cNvPr>
          <p:cNvSpPr>
            <a:spLocks noGrp="1"/>
          </p:cNvSpPr>
          <p:nvPr>
            <p:ph type="dt" idx="1"/>
          </p:nvPr>
        </p:nvSpPr>
        <p:spPr/>
        <p:txBody>
          <a:bodyPr/>
          <a:lstStyle/>
          <a:p>
            <a:pPr>
              <a:defRPr/>
            </a:pPr>
            <a:fld id="{B2F7AD84-7B49-4184-8F3C-12184161F390}" type="datetime1">
              <a:rPr lang="en-US" smtClean="0"/>
              <a:t>9/6/2019</a:t>
            </a:fld>
            <a:endParaRPr lang="en-ZA"/>
          </a:p>
        </p:txBody>
      </p:sp>
      <p:sp>
        <p:nvSpPr>
          <p:cNvPr id="3" name="Header Placeholder 2">
            <a:extLst>
              <a:ext uri="{FF2B5EF4-FFF2-40B4-BE49-F238E27FC236}">
                <a16:creationId xmlns:a16="http://schemas.microsoft.com/office/drawing/2014/main" id="{D76AD493-5605-4ABE-86A5-6CBF829D3A9D}"/>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3681608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13</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508F62C2-96DA-4A5B-8268-5270034BE674}"/>
              </a:ext>
            </a:extLst>
          </p:cNvPr>
          <p:cNvSpPr>
            <a:spLocks noGrp="1"/>
          </p:cNvSpPr>
          <p:nvPr>
            <p:ph type="dt" idx="1"/>
          </p:nvPr>
        </p:nvSpPr>
        <p:spPr/>
        <p:txBody>
          <a:bodyPr/>
          <a:lstStyle/>
          <a:p>
            <a:pPr>
              <a:defRPr/>
            </a:pPr>
            <a:fld id="{4C77D627-5F76-42E9-84EF-DFC56464947A}" type="datetime1">
              <a:rPr lang="en-US" smtClean="0"/>
              <a:t>9/6/2019</a:t>
            </a:fld>
            <a:endParaRPr lang="en-ZA"/>
          </a:p>
        </p:txBody>
      </p:sp>
      <p:sp>
        <p:nvSpPr>
          <p:cNvPr id="3" name="Header Placeholder 2">
            <a:extLst>
              <a:ext uri="{FF2B5EF4-FFF2-40B4-BE49-F238E27FC236}">
                <a16:creationId xmlns:a16="http://schemas.microsoft.com/office/drawing/2014/main" id="{B906E7F1-D785-4E5D-A156-7D24FE256298}"/>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2625728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14</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600FBCF1-78BC-4856-AF04-07289D6FBAB9}"/>
              </a:ext>
            </a:extLst>
          </p:cNvPr>
          <p:cNvSpPr>
            <a:spLocks noGrp="1"/>
          </p:cNvSpPr>
          <p:nvPr>
            <p:ph type="dt" idx="1"/>
          </p:nvPr>
        </p:nvSpPr>
        <p:spPr/>
        <p:txBody>
          <a:bodyPr/>
          <a:lstStyle/>
          <a:p>
            <a:pPr>
              <a:defRPr/>
            </a:pPr>
            <a:fld id="{D37326C5-9D53-4812-81F9-AAD0218BA64E}" type="datetime1">
              <a:rPr lang="en-US" smtClean="0"/>
              <a:t>9/6/2019</a:t>
            </a:fld>
            <a:endParaRPr lang="en-ZA"/>
          </a:p>
        </p:txBody>
      </p:sp>
      <p:sp>
        <p:nvSpPr>
          <p:cNvPr id="3" name="Header Placeholder 2">
            <a:extLst>
              <a:ext uri="{FF2B5EF4-FFF2-40B4-BE49-F238E27FC236}">
                <a16:creationId xmlns:a16="http://schemas.microsoft.com/office/drawing/2014/main" id="{31D7B7DA-8BC4-43E5-99FD-C700A314E755}"/>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91895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15</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284ACBF5-93CC-4E37-928E-9CC7B318B5BE}"/>
              </a:ext>
            </a:extLst>
          </p:cNvPr>
          <p:cNvSpPr>
            <a:spLocks noGrp="1"/>
          </p:cNvSpPr>
          <p:nvPr>
            <p:ph type="dt" idx="1"/>
          </p:nvPr>
        </p:nvSpPr>
        <p:spPr/>
        <p:txBody>
          <a:bodyPr/>
          <a:lstStyle/>
          <a:p>
            <a:pPr>
              <a:defRPr/>
            </a:pPr>
            <a:fld id="{46F98AC1-2343-4E2B-B740-7F60C83290EA}" type="datetime1">
              <a:rPr lang="en-US" smtClean="0"/>
              <a:t>9/6/2019</a:t>
            </a:fld>
            <a:endParaRPr lang="en-ZA"/>
          </a:p>
        </p:txBody>
      </p:sp>
      <p:sp>
        <p:nvSpPr>
          <p:cNvPr id="3" name="Header Placeholder 2">
            <a:extLst>
              <a:ext uri="{FF2B5EF4-FFF2-40B4-BE49-F238E27FC236}">
                <a16:creationId xmlns:a16="http://schemas.microsoft.com/office/drawing/2014/main" id="{CE25AC8E-C046-47F9-A543-62DE49D29A4E}"/>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541418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16</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284ACBF5-93CC-4E37-928E-9CC7B318B5BE}"/>
              </a:ext>
            </a:extLst>
          </p:cNvPr>
          <p:cNvSpPr>
            <a:spLocks noGrp="1"/>
          </p:cNvSpPr>
          <p:nvPr>
            <p:ph type="dt" idx="1"/>
          </p:nvPr>
        </p:nvSpPr>
        <p:spPr/>
        <p:txBody>
          <a:bodyPr/>
          <a:lstStyle/>
          <a:p>
            <a:pPr>
              <a:defRPr/>
            </a:pPr>
            <a:fld id="{46F98AC1-2343-4E2B-B740-7F60C83290EA}" type="datetime1">
              <a:rPr lang="en-US" smtClean="0"/>
              <a:t>9/6/2019</a:t>
            </a:fld>
            <a:endParaRPr lang="en-ZA"/>
          </a:p>
        </p:txBody>
      </p:sp>
      <p:sp>
        <p:nvSpPr>
          <p:cNvPr id="3" name="Header Placeholder 2">
            <a:extLst>
              <a:ext uri="{FF2B5EF4-FFF2-40B4-BE49-F238E27FC236}">
                <a16:creationId xmlns:a16="http://schemas.microsoft.com/office/drawing/2014/main" id="{CE25AC8E-C046-47F9-A543-62DE49D29A4E}"/>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52576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17</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284ACBF5-93CC-4E37-928E-9CC7B318B5BE}"/>
              </a:ext>
            </a:extLst>
          </p:cNvPr>
          <p:cNvSpPr>
            <a:spLocks noGrp="1"/>
          </p:cNvSpPr>
          <p:nvPr>
            <p:ph type="dt" idx="1"/>
          </p:nvPr>
        </p:nvSpPr>
        <p:spPr/>
        <p:txBody>
          <a:bodyPr/>
          <a:lstStyle/>
          <a:p>
            <a:pPr>
              <a:defRPr/>
            </a:pPr>
            <a:fld id="{46F98AC1-2343-4E2B-B740-7F60C83290EA}" type="datetime1">
              <a:rPr lang="en-US" smtClean="0"/>
              <a:t>9/6/2019</a:t>
            </a:fld>
            <a:endParaRPr lang="en-ZA"/>
          </a:p>
        </p:txBody>
      </p:sp>
      <p:sp>
        <p:nvSpPr>
          <p:cNvPr id="3" name="Header Placeholder 2">
            <a:extLst>
              <a:ext uri="{FF2B5EF4-FFF2-40B4-BE49-F238E27FC236}">
                <a16:creationId xmlns:a16="http://schemas.microsoft.com/office/drawing/2014/main" id="{CE25AC8E-C046-47F9-A543-62DE49D29A4E}"/>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1545077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18</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01308F3D-C7C5-4791-B453-C4A3EA37638D}"/>
              </a:ext>
            </a:extLst>
          </p:cNvPr>
          <p:cNvSpPr>
            <a:spLocks noGrp="1"/>
          </p:cNvSpPr>
          <p:nvPr>
            <p:ph type="dt" idx="1"/>
          </p:nvPr>
        </p:nvSpPr>
        <p:spPr/>
        <p:txBody>
          <a:bodyPr/>
          <a:lstStyle/>
          <a:p>
            <a:pPr>
              <a:defRPr/>
            </a:pPr>
            <a:fld id="{3BBD4422-FF34-4E32-AC8B-FB1A2183DF34}" type="datetime1">
              <a:rPr lang="en-US" smtClean="0"/>
              <a:t>9/6/2019</a:t>
            </a:fld>
            <a:endParaRPr lang="en-ZA"/>
          </a:p>
        </p:txBody>
      </p:sp>
      <p:sp>
        <p:nvSpPr>
          <p:cNvPr id="3" name="Header Placeholder 2">
            <a:extLst>
              <a:ext uri="{FF2B5EF4-FFF2-40B4-BE49-F238E27FC236}">
                <a16:creationId xmlns:a16="http://schemas.microsoft.com/office/drawing/2014/main" id="{B21FABF5-D712-4DC4-AF87-E2546B2AA47A}"/>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4171863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19</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0E5A327A-6D0B-4147-9E05-679690BB1ABA}"/>
              </a:ext>
            </a:extLst>
          </p:cNvPr>
          <p:cNvSpPr>
            <a:spLocks noGrp="1"/>
          </p:cNvSpPr>
          <p:nvPr>
            <p:ph type="dt" idx="1"/>
          </p:nvPr>
        </p:nvSpPr>
        <p:spPr/>
        <p:txBody>
          <a:bodyPr/>
          <a:lstStyle/>
          <a:p>
            <a:pPr>
              <a:defRPr/>
            </a:pPr>
            <a:fld id="{E70E75C1-55DF-402C-92FA-7E2B84C25F55}" type="datetime1">
              <a:rPr lang="en-US" smtClean="0"/>
              <a:t>9/6/2019</a:t>
            </a:fld>
            <a:endParaRPr lang="en-ZA"/>
          </a:p>
        </p:txBody>
      </p:sp>
      <p:sp>
        <p:nvSpPr>
          <p:cNvPr id="3" name="Header Placeholder 2">
            <a:extLst>
              <a:ext uri="{FF2B5EF4-FFF2-40B4-BE49-F238E27FC236}">
                <a16:creationId xmlns:a16="http://schemas.microsoft.com/office/drawing/2014/main" id="{6998A861-9514-4E6F-8766-4DA182DDEFFA}"/>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124138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2</a:t>
            </a:fld>
            <a:endParaRPr lang="en-ZA" altLang="en-US" dirty="0">
              <a:latin typeface="Arial" panose="020B0604020202020204" pitchFamily="34" charset="0"/>
            </a:endParaRPr>
          </a:p>
        </p:txBody>
      </p:sp>
      <p:sp>
        <p:nvSpPr>
          <p:cNvPr id="2" name="Date Placeholder 1">
            <a:extLst>
              <a:ext uri="{FF2B5EF4-FFF2-40B4-BE49-F238E27FC236}">
                <a16:creationId xmlns:a16="http://schemas.microsoft.com/office/drawing/2014/main" id="{CF1FA539-093F-4D69-B73A-3B8168C8F963}"/>
              </a:ext>
            </a:extLst>
          </p:cNvPr>
          <p:cNvSpPr>
            <a:spLocks noGrp="1"/>
          </p:cNvSpPr>
          <p:nvPr>
            <p:ph type="dt" idx="1"/>
          </p:nvPr>
        </p:nvSpPr>
        <p:spPr/>
        <p:txBody>
          <a:bodyPr/>
          <a:lstStyle/>
          <a:p>
            <a:pPr>
              <a:defRPr/>
            </a:pPr>
            <a:fld id="{F3160029-3ED3-4478-91E6-DF4814C10893}" type="datetime1">
              <a:rPr lang="en-US" smtClean="0"/>
              <a:t>9/6/2019</a:t>
            </a:fld>
            <a:endParaRPr lang="en-ZA" dirty="0"/>
          </a:p>
        </p:txBody>
      </p:sp>
      <p:sp>
        <p:nvSpPr>
          <p:cNvPr id="3" name="Header Placeholder 2">
            <a:extLst>
              <a:ext uri="{FF2B5EF4-FFF2-40B4-BE49-F238E27FC236}">
                <a16:creationId xmlns:a16="http://schemas.microsoft.com/office/drawing/2014/main" id="{72BC781E-8B8F-475E-B68B-117D9D07BEE8}"/>
              </a:ext>
            </a:extLst>
          </p:cNvPr>
          <p:cNvSpPr>
            <a:spLocks noGrp="1"/>
          </p:cNvSpPr>
          <p:nvPr>
            <p:ph type="hdr" sz="quarter"/>
          </p:nvPr>
        </p:nvSpPr>
        <p:spPr/>
        <p:txBody>
          <a:bodyPr/>
          <a:lstStyle/>
          <a:p>
            <a:pPr>
              <a:defRPr/>
            </a:pPr>
            <a:r>
              <a:rPr lang="en-ZA" dirty="0"/>
              <a:t>Synod Preparation Meeting Vryheid</a:t>
            </a:r>
          </a:p>
        </p:txBody>
      </p:sp>
    </p:spTree>
    <p:extLst>
      <p:ext uri="{BB962C8B-B14F-4D97-AF65-F5344CB8AC3E}">
        <p14:creationId xmlns:p14="http://schemas.microsoft.com/office/powerpoint/2010/main" val="698381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20</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284ACBF5-93CC-4E37-928E-9CC7B318B5BE}"/>
              </a:ext>
            </a:extLst>
          </p:cNvPr>
          <p:cNvSpPr>
            <a:spLocks noGrp="1"/>
          </p:cNvSpPr>
          <p:nvPr>
            <p:ph type="dt" idx="1"/>
          </p:nvPr>
        </p:nvSpPr>
        <p:spPr/>
        <p:txBody>
          <a:bodyPr/>
          <a:lstStyle/>
          <a:p>
            <a:pPr>
              <a:defRPr/>
            </a:pPr>
            <a:fld id="{46F98AC1-2343-4E2B-B740-7F60C83290EA}" type="datetime1">
              <a:rPr lang="en-US" smtClean="0"/>
              <a:t>9/6/2019</a:t>
            </a:fld>
            <a:endParaRPr lang="en-ZA"/>
          </a:p>
        </p:txBody>
      </p:sp>
      <p:sp>
        <p:nvSpPr>
          <p:cNvPr id="3" name="Header Placeholder 2">
            <a:extLst>
              <a:ext uri="{FF2B5EF4-FFF2-40B4-BE49-F238E27FC236}">
                <a16:creationId xmlns:a16="http://schemas.microsoft.com/office/drawing/2014/main" id="{CE25AC8E-C046-47F9-A543-62DE49D29A4E}"/>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4106268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582FCE8-E9AD-42B7-954D-3AE3FFAE03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CB96290-B64A-4C89-B882-F7F7F76EEB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20484" name="Slide Number Placeholder 3">
            <a:extLst>
              <a:ext uri="{FF2B5EF4-FFF2-40B4-BE49-F238E27FC236}">
                <a16:creationId xmlns:a16="http://schemas.microsoft.com/office/drawing/2014/main" id="{8CE215B3-2F50-4D19-86B4-6AFFD116ED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713" indent="-287338">
              <a:spcBef>
                <a:spcPct val="30000"/>
              </a:spcBef>
              <a:defRPr sz="1200">
                <a:solidFill>
                  <a:schemeClr val="tx1"/>
                </a:solidFill>
                <a:latin typeface="Calibri" panose="020F0502020204030204" pitchFamily="34" charset="0"/>
              </a:defRPr>
            </a:lvl2pPr>
            <a:lvl3pPr marL="1149350" indent="-228600">
              <a:spcBef>
                <a:spcPct val="30000"/>
              </a:spcBef>
              <a:defRPr sz="1200">
                <a:solidFill>
                  <a:schemeClr val="tx1"/>
                </a:solidFill>
                <a:latin typeface="Calibri" panose="020F0502020204030204" pitchFamily="34" charset="0"/>
              </a:defRPr>
            </a:lvl3pPr>
            <a:lvl4pPr marL="1609725" indent="-228600">
              <a:spcBef>
                <a:spcPct val="30000"/>
              </a:spcBef>
              <a:defRPr sz="1200">
                <a:solidFill>
                  <a:schemeClr val="tx1"/>
                </a:solidFill>
                <a:latin typeface="Calibri" panose="020F0502020204030204" pitchFamily="34" charset="0"/>
              </a:defRPr>
            </a:lvl4pPr>
            <a:lvl5pPr marL="2070100" indent="-228600">
              <a:spcBef>
                <a:spcPct val="30000"/>
              </a:spcBef>
              <a:defRPr sz="1200">
                <a:solidFill>
                  <a:schemeClr val="tx1"/>
                </a:solidFill>
                <a:latin typeface="Calibri" panose="020F0502020204030204" pitchFamily="34" charset="0"/>
              </a:defRPr>
            </a:lvl5pPr>
            <a:lvl6pPr marL="2527300" indent="-228600" eaLnBrk="0" fontAlgn="base" hangingPunct="0">
              <a:spcBef>
                <a:spcPct val="30000"/>
              </a:spcBef>
              <a:spcAft>
                <a:spcPct val="0"/>
              </a:spcAft>
              <a:defRPr sz="1200">
                <a:solidFill>
                  <a:schemeClr val="tx1"/>
                </a:solidFill>
                <a:latin typeface="Calibri" panose="020F0502020204030204" pitchFamily="34" charset="0"/>
              </a:defRPr>
            </a:lvl6pPr>
            <a:lvl7pPr marL="2984500" indent="-228600" eaLnBrk="0" fontAlgn="base" hangingPunct="0">
              <a:spcBef>
                <a:spcPct val="30000"/>
              </a:spcBef>
              <a:spcAft>
                <a:spcPct val="0"/>
              </a:spcAft>
              <a:defRPr sz="1200">
                <a:solidFill>
                  <a:schemeClr val="tx1"/>
                </a:solidFill>
                <a:latin typeface="Calibri" panose="020F0502020204030204" pitchFamily="34" charset="0"/>
              </a:defRPr>
            </a:lvl7pPr>
            <a:lvl8pPr marL="3441700" indent="-228600" eaLnBrk="0" fontAlgn="base" hangingPunct="0">
              <a:spcBef>
                <a:spcPct val="30000"/>
              </a:spcBef>
              <a:spcAft>
                <a:spcPct val="0"/>
              </a:spcAft>
              <a:defRPr sz="1200">
                <a:solidFill>
                  <a:schemeClr val="tx1"/>
                </a:solidFill>
                <a:latin typeface="Calibri" panose="020F0502020204030204" pitchFamily="34" charset="0"/>
              </a:defRPr>
            </a:lvl8pPr>
            <a:lvl9pPr marL="38989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A398E6-63AB-4414-AC83-8940E82FF1EE}" type="slidenum">
              <a:rPr kumimoji="0" lang="en-Z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Z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51A2414-1FEB-4F57-BE90-79045C32D7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2D713F0-E191-41C8-A5BE-316A90086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21508" name="Slide Number Placeholder 3">
            <a:extLst>
              <a:ext uri="{FF2B5EF4-FFF2-40B4-BE49-F238E27FC236}">
                <a16:creationId xmlns:a16="http://schemas.microsoft.com/office/drawing/2014/main" id="{156BD748-EDF7-410E-B0E1-B549DBA8E9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713" indent="-287338">
              <a:spcBef>
                <a:spcPct val="30000"/>
              </a:spcBef>
              <a:defRPr sz="1200">
                <a:solidFill>
                  <a:schemeClr val="tx1"/>
                </a:solidFill>
                <a:latin typeface="Calibri" panose="020F0502020204030204" pitchFamily="34" charset="0"/>
              </a:defRPr>
            </a:lvl2pPr>
            <a:lvl3pPr marL="1149350" indent="-228600">
              <a:spcBef>
                <a:spcPct val="30000"/>
              </a:spcBef>
              <a:defRPr sz="1200">
                <a:solidFill>
                  <a:schemeClr val="tx1"/>
                </a:solidFill>
                <a:latin typeface="Calibri" panose="020F0502020204030204" pitchFamily="34" charset="0"/>
              </a:defRPr>
            </a:lvl3pPr>
            <a:lvl4pPr marL="1609725" indent="-228600">
              <a:spcBef>
                <a:spcPct val="30000"/>
              </a:spcBef>
              <a:defRPr sz="1200">
                <a:solidFill>
                  <a:schemeClr val="tx1"/>
                </a:solidFill>
                <a:latin typeface="Calibri" panose="020F0502020204030204" pitchFamily="34" charset="0"/>
              </a:defRPr>
            </a:lvl4pPr>
            <a:lvl5pPr marL="2070100" indent="-228600">
              <a:spcBef>
                <a:spcPct val="30000"/>
              </a:spcBef>
              <a:defRPr sz="1200">
                <a:solidFill>
                  <a:schemeClr val="tx1"/>
                </a:solidFill>
                <a:latin typeface="Calibri" panose="020F0502020204030204" pitchFamily="34" charset="0"/>
              </a:defRPr>
            </a:lvl5pPr>
            <a:lvl6pPr marL="2527300" indent="-228600" eaLnBrk="0" fontAlgn="base" hangingPunct="0">
              <a:spcBef>
                <a:spcPct val="30000"/>
              </a:spcBef>
              <a:spcAft>
                <a:spcPct val="0"/>
              </a:spcAft>
              <a:defRPr sz="1200">
                <a:solidFill>
                  <a:schemeClr val="tx1"/>
                </a:solidFill>
                <a:latin typeface="Calibri" panose="020F0502020204030204" pitchFamily="34" charset="0"/>
              </a:defRPr>
            </a:lvl6pPr>
            <a:lvl7pPr marL="2984500" indent="-228600" eaLnBrk="0" fontAlgn="base" hangingPunct="0">
              <a:spcBef>
                <a:spcPct val="30000"/>
              </a:spcBef>
              <a:spcAft>
                <a:spcPct val="0"/>
              </a:spcAft>
              <a:defRPr sz="1200">
                <a:solidFill>
                  <a:schemeClr val="tx1"/>
                </a:solidFill>
                <a:latin typeface="Calibri" panose="020F0502020204030204" pitchFamily="34" charset="0"/>
              </a:defRPr>
            </a:lvl7pPr>
            <a:lvl8pPr marL="3441700" indent="-228600" eaLnBrk="0" fontAlgn="base" hangingPunct="0">
              <a:spcBef>
                <a:spcPct val="30000"/>
              </a:spcBef>
              <a:spcAft>
                <a:spcPct val="0"/>
              </a:spcAft>
              <a:defRPr sz="1200">
                <a:solidFill>
                  <a:schemeClr val="tx1"/>
                </a:solidFill>
                <a:latin typeface="Calibri" panose="020F0502020204030204" pitchFamily="34" charset="0"/>
              </a:defRPr>
            </a:lvl8pPr>
            <a:lvl9pPr marL="38989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C6634B-86BE-4818-A9C8-DF2C2192F0CF}" type="slidenum">
              <a:rPr kumimoji="0" lang="en-Z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Z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9BD3FE7-ADCD-4585-9800-77DF43C162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FCB02C7-E9D4-492C-8865-568BDE7FEB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22532" name="Slide Number Placeholder 3">
            <a:extLst>
              <a:ext uri="{FF2B5EF4-FFF2-40B4-BE49-F238E27FC236}">
                <a16:creationId xmlns:a16="http://schemas.microsoft.com/office/drawing/2014/main" id="{04CC73C3-676B-49AE-BFBC-33F89FA5BB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713" indent="-287338">
              <a:spcBef>
                <a:spcPct val="30000"/>
              </a:spcBef>
              <a:defRPr sz="1200">
                <a:solidFill>
                  <a:schemeClr val="tx1"/>
                </a:solidFill>
                <a:latin typeface="Calibri" panose="020F0502020204030204" pitchFamily="34" charset="0"/>
              </a:defRPr>
            </a:lvl2pPr>
            <a:lvl3pPr marL="1149350" indent="-228600">
              <a:spcBef>
                <a:spcPct val="30000"/>
              </a:spcBef>
              <a:defRPr sz="1200">
                <a:solidFill>
                  <a:schemeClr val="tx1"/>
                </a:solidFill>
                <a:latin typeface="Calibri" panose="020F0502020204030204" pitchFamily="34" charset="0"/>
              </a:defRPr>
            </a:lvl3pPr>
            <a:lvl4pPr marL="1609725" indent="-228600">
              <a:spcBef>
                <a:spcPct val="30000"/>
              </a:spcBef>
              <a:defRPr sz="1200">
                <a:solidFill>
                  <a:schemeClr val="tx1"/>
                </a:solidFill>
                <a:latin typeface="Calibri" panose="020F0502020204030204" pitchFamily="34" charset="0"/>
              </a:defRPr>
            </a:lvl4pPr>
            <a:lvl5pPr marL="2070100" indent="-228600">
              <a:spcBef>
                <a:spcPct val="30000"/>
              </a:spcBef>
              <a:defRPr sz="1200">
                <a:solidFill>
                  <a:schemeClr val="tx1"/>
                </a:solidFill>
                <a:latin typeface="Calibri" panose="020F0502020204030204" pitchFamily="34" charset="0"/>
              </a:defRPr>
            </a:lvl5pPr>
            <a:lvl6pPr marL="2527300" indent="-228600" eaLnBrk="0" fontAlgn="base" hangingPunct="0">
              <a:spcBef>
                <a:spcPct val="30000"/>
              </a:spcBef>
              <a:spcAft>
                <a:spcPct val="0"/>
              </a:spcAft>
              <a:defRPr sz="1200">
                <a:solidFill>
                  <a:schemeClr val="tx1"/>
                </a:solidFill>
                <a:latin typeface="Calibri" panose="020F0502020204030204" pitchFamily="34" charset="0"/>
              </a:defRPr>
            </a:lvl6pPr>
            <a:lvl7pPr marL="2984500" indent="-228600" eaLnBrk="0" fontAlgn="base" hangingPunct="0">
              <a:spcBef>
                <a:spcPct val="30000"/>
              </a:spcBef>
              <a:spcAft>
                <a:spcPct val="0"/>
              </a:spcAft>
              <a:defRPr sz="1200">
                <a:solidFill>
                  <a:schemeClr val="tx1"/>
                </a:solidFill>
                <a:latin typeface="Calibri" panose="020F0502020204030204" pitchFamily="34" charset="0"/>
              </a:defRPr>
            </a:lvl7pPr>
            <a:lvl8pPr marL="3441700" indent="-228600" eaLnBrk="0" fontAlgn="base" hangingPunct="0">
              <a:spcBef>
                <a:spcPct val="30000"/>
              </a:spcBef>
              <a:spcAft>
                <a:spcPct val="0"/>
              </a:spcAft>
              <a:defRPr sz="1200">
                <a:solidFill>
                  <a:schemeClr val="tx1"/>
                </a:solidFill>
                <a:latin typeface="Calibri" panose="020F0502020204030204" pitchFamily="34" charset="0"/>
              </a:defRPr>
            </a:lvl8pPr>
            <a:lvl9pPr marL="38989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D6A19C-0E46-410C-A6D5-A68DF32029CE}" type="slidenum">
              <a:rPr kumimoji="0" lang="en-Z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Z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AAD9648-FE1B-4F4D-BFE9-05DDBCBBE6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356130D-E131-4021-BDD4-BF0F914FFD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23556" name="Slide Number Placeholder 3">
            <a:extLst>
              <a:ext uri="{FF2B5EF4-FFF2-40B4-BE49-F238E27FC236}">
                <a16:creationId xmlns:a16="http://schemas.microsoft.com/office/drawing/2014/main" id="{1AC5A766-DA7C-449C-A4CB-3E42834AAF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713" indent="-287338">
              <a:spcBef>
                <a:spcPct val="30000"/>
              </a:spcBef>
              <a:defRPr sz="1200">
                <a:solidFill>
                  <a:schemeClr val="tx1"/>
                </a:solidFill>
                <a:latin typeface="Calibri" panose="020F0502020204030204" pitchFamily="34" charset="0"/>
              </a:defRPr>
            </a:lvl2pPr>
            <a:lvl3pPr marL="1149350" indent="-228600">
              <a:spcBef>
                <a:spcPct val="30000"/>
              </a:spcBef>
              <a:defRPr sz="1200">
                <a:solidFill>
                  <a:schemeClr val="tx1"/>
                </a:solidFill>
                <a:latin typeface="Calibri" panose="020F0502020204030204" pitchFamily="34" charset="0"/>
              </a:defRPr>
            </a:lvl3pPr>
            <a:lvl4pPr marL="1611313" indent="-228600">
              <a:spcBef>
                <a:spcPct val="30000"/>
              </a:spcBef>
              <a:defRPr sz="1200">
                <a:solidFill>
                  <a:schemeClr val="tx1"/>
                </a:solidFill>
                <a:latin typeface="Calibri" panose="020F0502020204030204" pitchFamily="34" charset="0"/>
              </a:defRPr>
            </a:lvl4pPr>
            <a:lvl5pPr marL="2071688" indent="-228600">
              <a:spcBef>
                <a:spcPct val="30000"/>
              </a:spcBef>
              <a:defRPr sz="1200">
                <a:solidFill>
                  <a:schemeClr val="tx1"/>
                </a:solidFill>
                <a:latin typeface="Calibri" panose="020F0502020204030204" pitchFamily="34" charset="0"/>
              </a:defRPr>
            </a:lvl5pPr>
            <a:lvl6pPr marL="2528888" indent="-228600" eaLnBrk="0" fontAlgn="base" hangingPunct="0">
              <a:spcBef>
                <a:spcPct val="30000"/>
              </a:spcBef>
              <a:spcAft>
                <a:spcPct val="0"/>
              </a:spcAft>
              <a:defRPr sz="1200">
                <a:solidFill>
                  <a:schemeClr val="tx1"/>
                </a:solidFill>
                <a:latin typeface="Calibri" panose="020F0502020204030204" pitchFamily="34" charset="0"/>
              </a:defRPr>
            </a:lvl6pPr>
            <a:lvl7pPr marL="2986088" indent="-228600" eaLnBrk="0" fontAlgn="base" hangingPunct="0">
              <a:spcBef>
                <a:spcPct val="30000"/>
              </a:spcBef>
              <a:spcAft>
                <a:spcPct val="0"/>
              </a:spcAft>
              <a:defRPr sz="1200">
                <a:solidFill>
                  <a:schemeClr val="tx1"/>
                </a:solidFill>
                <a:latin typeface="Calibri" panose="020F0502020204030204" pitchFamily="34" charset="0"/>
              </a:defRPr>
            </a:lvl7pPr>
            <a:lvl8pPr marL="3443288" indent="-228600" eaLnBrk="0" fontAlgn="base" hangingPunct="0">
              <a:spcBef>
                <a:spcPct val="30000"/>
              </a:spcBef>
              <a:spcAft>
                <a:spcPct val="0"/>
              </a:spcAft>
              <a:defRPr sz="1200">
                <a:solidFill>
                  <a:schemeClr val="tx1"/>
                </a:solidFill>
                <a:latin typeface="Calibri" panose="020F0502020204030204" pitchFamily="34" charset="0"/>
              </a:defRPr>
            </a:lvl8pPr>
            <a:lvl9pPr marL="3900488"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8ADC41-E00F-4A97-B28C-7F84A18B5244}" type="slidenum">
              <a:rPr kumimoji="0" lang="en-Z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ZA"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71</a:t>
            </a:fld>
            <a:endParaRPr lang="en-ZA" altLang="en-US" dirty="0">
              <a:latin typeface="Arial" panose="020B0604020202020204" pitchFamily="34" charset="0"/>
            </a:endParaRPr>
          </a:p>
        </p:txBody>
      </p:sp>
      <p:sp>
        <p:nvSpPr>
          <p:cNvPr id="2" name="Date Placeholder 1">
            <a:extLst>
              <a:ext uri="{FF2B5EF4-FFF2-40B4-BE49-F238E27FC236}">
                <a16:creationId xmlns:a16="http://schemas.microsoft.com/office/drawing/2014/main" id="{284ACBF5-93CC-4E37-928E-9CC7B318B5BE}"/>
              </a:ext>
            </a:extLst>
          </p:cNvPr>
          <p:cNvSpPr>
            <a:spLocks noGrp="1"/>
          </p:cNvSpPr>
          <p:nvPr>
            <p:ph type="dt" idx="1"/>
          </p:nvPr>
        </p:nvSpPr>
        <p:spPr/>
        <p:txBody>
          <a:bodyPr/>
          <a:lstStyle/>
          <a:p>
            <a:pPr>
              <a:defRPr/>
            </a:pPr>
            <a:fld id="{46F98AC1-2343-4E2B-B740-7F60C83290EA}" type="datetime1">
              <a:rPr lang="en-US" smtClean="0"/>
              <a:t>9/6/2019</a:t>
            </a:fld>
            <a:endParaRPr lang="en-ZA" dirty="0"/>
          </a:p>
        </p:txBody>
      </p:sp>
      <p:sp>
        <p:nvSpPr>
          <p:cNvPr id="3" name="Header Placeholder 2">
            <a:extLst>
              <a:ext uri="{FF2B5EF4-FFF2-40B4-BE49-F238E27FC236}">
                <a16:creationId xmlns:a16="http://schemas.microsoft.com/office/drawing/2014/main" id="{CE25AC8E-C046-47F9-A543-62DE49D29A4E}"/>
              </a:ext>
            </a:extLst>
          </p:cNvPr>
          <p:cNvSpPr>
            <a:spLocks noGrp="1"/>
          </p:cNvSpPr>
          <p:nvPr>
            <p:ph type="hdr" sz="quarter"/>
          </p:nvPr>
        </p:nvSpPr>
        <p:spPr/>
        <p:txBody>
          <a:bodyPr/>
          <a:lstStyle/>
          <a:p>
            <a:pPr>
              <a:defRPr/>
            </a:pPr>
            <a:r>
              <a:rPr lang="en-ZA" dirty="0"/>
              <a:t>Synod Preparation Meeting Vryheid</a:t>
            </a:r>
          </a:p>
        </p:txBody>
      </p:sp>
    </p:spTree>
    <p:extLst>
      <p:ext uri="{BB962C8B-B14F-4D97-AF65-F5344CB8AC3E}">
        <p14:creationId xmlns:p14="http://schemas.microsoft.com/office/powerpoint/2010/main" val="3264661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72</a:t>
            </a:fld>
            <a:endParaRPr lang="en-ZA" altLang="en-US" dirty="0">
              <a:latin typeface="Arial" panose="020B0604020202020204" pitchFamily="34" charset="0"/>
            </a:endParaRPr>
          </a:p>
        </p:txBody>
      </p:sp>
      <p:sp>
        <p:nvSpPr>
          <p:cNvPr id="2" name="Date Placeholder 1">
            <a:extLst>
              <a:ext uri="{FF2B5EF4-FFF2-40B4-BE49-F238E27FC236}">
                <a16:creationId xmlns:a16="http://schemas.microsoft.com/office/drawing/2014/main" id="{284ACBF5-93CC-4E37-928E-9CC7B318B5BE}"/>
              </a:ext>
            </a:extLst>
          </p:cNvPr>
          <p:cNvSpPr>
            <a:spLocks noGrp="1"/>
          </p:cNvSpPr>
          <p:nvPr>
            <p:ph type="dt" idx="1"/>
          </p:nvPr>
        </p:nvSpPr>
        <p:spPr/>
        <p:txBody>
          <a:bodyPr/>
          <a:lstStyle/>
          <a:p>
            <a:pPr>
              <a:defRPr/>
            </a:pPr>
            <a:fld id="{46F98AC1-2343-4E2B-B740-7F60C83290EA}" type="datetime1">
              <a:rPr lang="en-US" smtClean="0"/>
              <a:t>9/6/2019</a:t>
            </a:fld>
            <a:endParaRPr lang="en-ZA" dirty="0"/>
          </a:p>
        </p:txBody>
      </p:sp>
      <p:sp>
        <p:nvSpPr>
          <p:cNvPr id="3" name="Header Placeholder 2">
            <a:extLst>
              <a:ext uri="{FF2B5EF4-FFF2-40B4-BE49-F238E27FC236}">
                <a16:creationId xmlns:a16="http://schemas.microsoft.com/office/drawing/2014/main" id="{CE25AC8E-C046-47F9-A543-62DE49D29A4E}"/>
              </a:ext>
            </a:extLst>
          </p:cNvPr>
          <p:cNvSpPr>
            <a:spLocks noGrp="1"/>
          </p:cNvSpPr>
          <p:nvPr>
            <p:ph type="hdr" sz="quarter"/>
          </p:nvPr>
        </p:nvSpPr>
        <p:spPr/>
        <p:txBody>
          <a:bodyPr/>
          <a:lstStyle/>
          <a:p>
            <a:pPr>
              <a:defRPr/>
            </a:pPr>
            <a:r>
              <a:rPr lang="en-ZA" dirty="0"/>
              <a:t>Synod Preparation Meeting Vryheid</a:t>
            </a:r>
          </a:p>
        </p:txBody>
      </p:sp>
    </p:spTree>
    <p:extLst>
      <p:ext uri="{BB962C8B-B14F-4D97-AF65-F5344CB8AC3E}">
        <p14:creationId xmlns:p14="http://schemas.microsoft.com/office/powerpoint/2010/main" val="1141064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73</a:t>
            </a:fld>
            <a:endParaRPr lang="en-ZA" altLang="en-US" dirty="0">
              <a:latin typeface="Arial" panose="020B0604020202020204" pitchFamily="34" charset="0"/>
            </a:endParaRPr>
          </a:p>
        </p:txBody>
      </p:sp>
      <p:sp>
        <p:nvSpPr>
          <p:cNvPr id="2" name="Date Placeholder 1">
            <a:extLst>
              <a:ext uri="{FF2B5EF4-FFF2-40B4-BE49-F238E27FC236}">
                <a16:creationId xmlns:a16="http://schemas.microsoft.com/office/drawing/2014/main" id="{284ACBF5-93CC-4E37-928E-9CC7B318B5BE}"/>
              </a:ext>
            </a:extLst>
          </p:cNvPr>
          <p:cNvSpPr>
            <a:spLocks noGrp="1"/>
          </p:cNvSpPr>
          <p:nvPr>
            <p:ph type="dt" idx="1"/>
          </p:nvPr>
        </p:nvSpPr>
        <p:spPr/>
        <p:txBody>
          <a:bodyPr/>
          <a:lstStyle/>
          <a:p>
            <a:pPr>
              <a:defRPr/>
            </a:pPr>
            <a:fld id="{46F98AC1-2343-4E2B-B740-7F60C83290EA}" type="datetime1">
              <a:rPr lang="en-US" smtClean="0"/>
              <a:t>9/6/2019</a:t>
            </a:fld>
            <a:endParaRPr lang="en-ZA" dirty="0"/>
          </a:p>
        </p:txBody>
      </p:sp>
      <p:sp>
        <p:nvSpPr>
          <p:cNvPr id="3" name="Header Placeholder 2">
            <a:extLst>
              <a:ext uri="{FF2B5EF4-FFF2-40B4-BE49-F238E27FC236}">
                <a16:creationId xmlns:a16="http://schemas.microsoft.com/office/drawing/2014/main" id="{CE25AC8E-C046-47F9-A543-62DE49D29A4E}"/>
              </a:ext>
            </a:extLst>
          </p:cNvPr>
          <p:cNvSpPr>
            <a:spLocks noGrp="1"/>
          </p:cNvSpPr>
          <p:nvPr>
            <p:ph type="hdr" sz="quarter"/>
          </p:nvPr>
        </p:nvSpPr>
        <p:spPr/>
        <p:txBody>
          <a:bodyPr/>
          <a:lstStyle/>
          <a:p>
            <a:pPr>
              <a:defRPr/>
            </a:pPr>
            <a:r>
              <a:rPr lang="en-ZA" dirty="0"/>
              <a:t>Synod Preparation Meeting Vryheid</a:t>
            </a:r>
          </a:p>
        </p:txBody>
      </p:sp>
    </p:spTree>
    <p:extLst>
      <p:ext uri="{BB962C8B-B14F-4D97-AF65-F5344CB8AC3E}">
        <p14:creationId xmlns:p14="http://schemas.microsoft.com/office/powerpoint/2010/main" val="14160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3</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CF1FA539-093F-4D69-B73A-3B8168C8F963}"/>
              </a:ext>
            </a:extLst>
          </p:cNvPr>
          <p:cNvSpPr>
            <a:spLocks noGrp="1"/>
          </p:cNvSpPr>
          <p:nvPr>
            <p:ph type="dt" idx="1"/>
          </p:nvPr>
        </p:nvSpPr>
        <p:spPr/>
        <p:txBody>
          <a:bodyPr/>
          <a:lstStyle/>
          <a:p>
            <a:pPr>
              <a:defRPr/>
            </a:pPr>
            <a:fld id="{F3160029-3ED3-4478-91E6-DF4814C10893}" type="datetime1">
              <a:rPr lang="en-US" smtClean="0"/>
              <a:t>9/6/2019</a:t>
            </a:fld>
            <a:endParaRPr lang="en-ZA"/>
          </a:p>
        </p:txBody>
      </p:sp>
      <p:sp>
        <p:nvSpPr>
          <p:cNvPr id="3" name="Header Placeholder 2">
            <a:extLst>
              <a:ext uri="{FF2B5EF4-FFF2-40B4-BE49-F238E27FC236}">
                <a16:creationId xmlns:a16="http://schemas.microsoft.com/office/drawing/2014/main" id="{72BC781E-8B8F-475E-B68B-117D9D07BEE8}"/>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270031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4</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B37534C9-15D6-4FB7-B658-89AB4526F467}"/>
              </a:ext>
            </a:extLst>
          </p:cNvPr>
          <p:cNvSpPr>
            <a:spLocks noGrp="1"/>
          </p:cNvSpPr>
          <p:nvPr>
            <p:ph type="dt" idx="1"/>
          </p:nvPr>
        </p:nvSpPr>
        <p:spPr/>
        <p:txBody>
          <a:bodyPr/>
          <a:lstStyle/>
          <a:p>
            <a:pPr>
              <a:defRPr/>
            </a:pPr>
            <a:fld id="{CAA5211E-6751-4AA6-863A-2D8484FA0D22}" type="datetime1">
              <a:rPr lang="en-US" smtClean="0"/>
              <a:t>9/6/2019</a:t>
            </a:fld>
            <a:endParaRPr lang="en-ZA"/>
          </a:p>
        </p:txBody>
      </p:sp>
      <p:sp>
        <p:nvSpPr>
          <p:cNvPr id="3" name="Header Placeholder 2">
            <a:extLst>
              <a:ext uri="{FF2B5EF4-FFF2-40B4-BE49-F238E27FC236}">
                <a16:creationId xmlns:a16="http://schemas.microsoft.com/office/drawing/2014/main" id="{AF55BC0E-F580-46A0-AC0F-4B2E6B95DB11}"/>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280300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5</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DC322AF3-AA61-4B4A-A8EC-1CBBA949452A}"/>
              </a:ext>
            </a:extLst>
          </p:cNvPr>
          <p:cNvSpPr>
            <a:spLocks noGrp="1"/>
          </p:cNvSpPr>
          <p:nvPr>
            <p:ph type="dt" idx="1"/>
          </p:nvPr>
        </p:nvSpPr>
        <p:spPr/>
        <p:txBody>
          <a:bodyPr/>
          <a:lstStyle/>
          <a:p>
            <a:pPr>
              <a:defRPr/>
            </a:pPr>
            <a:fld id="{29E48FAB-B1AF-4031-83A7-E552FFEF2BC8}" type="datetime1">
              <a:rPr lang="en-US" smtClean="0"/>
              <a:t>9/6/2019</a:t>
            </a:fld>
            <a:endParaRPr lang="en-ZA"/>
          </a:p>
        </p:txBody>
      </p:sp>
      <p:sp>
        <p:nvSpPr>
          <p:cNvPr id="3" name="Header Placeholder 2">
            <a:extLst>
              <a:ext uri="{FF2B5EF4-FFF2-40B4-BE49-F238E27FC236}">
                <a16:creationId xmlns:a16="http://schemas.microsoft.com/office/drawing/2014/main" id="{95518ABD-944F-49CD-A371-0392D1C04301}"/>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121820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6</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42C81FEA-1606-453B-B386-131C5CF2FE08}"/>
              </a:ext>
            </a:extLst>
          </p:cNvPr>
          <p:cNvSpPr>
            <a:spLocks noGrp="1"/>
          </p:cNvSpPr>
          <p:nvPr>
            <p:ph type="dt" idx="1"/>
          </p:nvPr>
        </p:nvSpPr>
        <p:spPr/>
        <p:txBody>
          <a:bodyPr/>
          <a:lstStyle/>
          <a:p>
            <a:pPr>
              <a:defRPr/>
            </a:pPr>
            <a:fld id="{C82B57CD-8484-4F8C-A681-EB78017F497E}" type="datetime1">
              <a:rPr lang="en-US" smtClean="0"/>
              <a:t>9/6/2019</a:t>
            </a:fld>
            <a:endParaRPr lang="en-ZA"/>
          </a:p>
        </p:txBody>
      </p:sp>
      <p:sp>
        <p:nvSpPr>
          <p:cNvPr id="3" name="Header Placeholder 2">
            <a:extLst>
              <a:ext uri="{FF2B5EF4-FFF2-40B4-BE49-F238E27FC236}">
                <a16:creationId xmlns:a16="http://schemas.microsoft.com/office/drawing/2014/main" id="{C031DD90-160B-48C5-8EB8-01BD31B7E6CF}"/>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326108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7</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3BF8D8F5-9662-4199-8C09-1D82F5C5787F}"/>
              </a:ext>
            </a:extLst>
          </p:cNvPr>
          <p:cNvSpPr>
            <a:spLocks noGrp="1"/>
          </p:cNvSpPr>
          <p:nvPr>
            <p:ph type="dt" idx="1"/>
          </p:nvPr>
        </p:nvSpPr>
        <p:spPr/>
        <p:txBody>
          <a:bodyPr/>
          <a:lstStyle/>
          <a:p>
            <a:pPr>
              <a:defRPr/>
            </a:pPr>
            <a:fld id="{BC366593-B624-4905-B9E4-3EDD414946E3}" type="datetime1">
              <a:rPr lang="en-US" smtClean="0"/>
              <a:t>9/6/2019</a:t>
            </a:fld>
            <a:endParaRPr lang="en-ZA"/>
          </a:p>
        </p:txBody>
      </p:sp>
      <p:sp>
        <p:nvSpPr>
          <p:cNvPr id="3" name="Header Placeholder 2">
            <a:extLst>
              <a:ext uri="{FF2B5EF4-FFF2-40B4-BE49-F238E27FC236}">
                <a16:creationId xmlns:a16="http://schemas.microsoft.com/office/drawing/2014/main" id="{02094159-F82F-426F-A79E-967E096298B5}"/>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330127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8</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41FC4D1C-86A4-4236-9017-54BE8FE74E67}"/>
              </a:ext>
            </a:extLst>
          </p:cNvPr>
          <p:cNvSpPr>
            <a:spLocks noGrp="1"/>
          </p:cNvSpPr>
          <p:nvPr>
            <p:ph type="dt" idx="1"/>
          </p:nvPr>
        </p:nvSpPr>
        <p:spPr/>
        <p:txBody>
          <a:bodyPr/>
          <a:lstStyle/>
          <a:p>
            <a:pPr>
              <a:defRPr/>
            </a:pPr>
            <a:fld id="{6F5858FB-A42B-4F4D-91ED-B6D007C51E48}" type="datetime1">
              <a:rPr lang="en-US" smtClean="0"/>
              <a:t>9/6/2019</a:t>
            </a:fld>
            <a:endParaRPr lang="en-ZA"/>
          </a:p>
        </p:txBody>
      </p:sp>
      <p:sp>
        <p:nvSpPr>
          <p:cNvPr id="3" name="Header Placeholder 2">
            <a:extLst>
              <a:ext uri="{FF2B5EF4-FFF2-40B4-BE49-F238E27FC236}">
                <a16:creationId xmlns:a16="http://schemas.microsoft.com/office/drawing/2014/main" id="{0F500B88-B88C-409F-84B8-B8B8F3046C83}"/>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1267945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2462F2-E1F7-47D4-9291-F1B857478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170981B-51DA-43EE-B39F-7D017791E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14340" name="Slide Number Placeholder 3">
            <a:extLst>
              <a:ext uri="{FF2B5EF4-FFF2-40B4-BE49-F238E27FC236}">
                <a16:creationId xmlns:a16="http://schemas.microsoft.com/office/drawing/2014/main" id="{A656F363-45DE-4F1D-8D94-F7C02B5413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DA0CC-EADB-4767-BB7B-E8BE0264D9A6}" type="slidenum">
              <a:rPr lang="en-ZA" altLang="en-US">
                <a:latin typeface="Arial" panose="020B0604020202020204" pitchFamily="34" charset="0"/>
              </a:rPr>
              <a:pPr>
                <a:spcBef>
                  <a:spcPct val="0"/>
                </a:spcBef>
              </a:pPr>
              <a:t>9</a:t>
            </a:fld>
            <a:endParaRPr lang="en-ZA" altLang="en-US">
              <a:latin typeface="Arial" panose="020B0604020202020204" pitchFamily="34" charset="0"/>
            </a:endParaRPr>
          </a:p>
        </p:txBody>
      </p:sp>
      <p:sp>
        <p:nvSpPr>
          <p:cNvPr id="2" name="Date Placeholder 1">
            <a:extLst>
              <a:ext uri="{FF2B5EF4-FFF2-40B4-BE49-F238E27FC236}">
                <a16:creationId xmlns:a16="http://schemas.microsoft.com/office/drawing/2014/main" id="{4DE0745B-9946-4D17-922E-4954C844DB01}"/>
              </a:ext>
            </a:extLst>
          </p:cNvPr>
          <p:cNvSpPr>
            <a:spLocks noGrp="1"/>
          </p:cNvSpPr>
          <p:nvPr>
            <p:ph type="dt" idx="1"/>
          </p:nvPr>
        </p:nvSpPr>
        <p:spPr/>
        <p:txBody>
          <a:bodyPr/>
          <a:lstStyle/>
          <a:p>
            <a:pPr>
              <a:defRPr/>
            </a:pPr>
            <a:fld id="{50F08C4F-5334-4AFB-ADA6-C07E8D37587E}" type="datetime1">
              <a:rPr lang="en-US" smtClean="0"/>
              <a:t>9/6/2019</a:t>
            </a:fld>
            <a:endParaRPr lang="en-ZA"/>
          </a:p>
        </p:txBody>
      </p:sp>
      <p:sp>
        <p:nvSpPr>
          <p:cNvPr id="3" name="Header Placeholder 2">
            <a:extLst>
              <a:ext uri="{FF2B5EF4-FFF2-40B4-BE49-F238E27FC236}">
                <a16:creationId xmlns:a16="http://schemas.microsoft.com/office/drawing/2014/main" id="{9B1B61F9-B1FF-4080-9D50-8D59B8D0AAD6}"/>
              </a:ext>
            </a:extLst>
          </p:cNvPr>
          <p:cNvSpPr>
            <a:spLocks noGrp="1"/>
          </p:cNvSpPr>
          <p:nvPr>
            <p:ph type="hdr" sz="quarter"/>
          </p:nvPr>
        </p:nvSpPr>
        <p:spPr/>
        <p:txBody>
          <a:bodyPr/>
          <a:lstStyle/>
          <a:p>
            <a:pPr>
              <a:defRPr/>
            </a:pPr>
            <a:r>
              <a:rPr lang="en-ZA"/>
              <a:t>Synod Preparation Meeting Vryheid</a:t>
            </a:r>
          </a:p>
        </p:txBody>
      </p:sp>
    </p:spTree>
    <p:extLst>
      <p:ext uri="{BB962C8B-B14F-4D97-AF65-F5344CB8AC3E}">
        <p14:creationId xmlns:p14="http://schemas.microsoft.com/office/powerpoint/2010/main" val="236672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9CCE1E3A-21C2-4610-B913-4D53DBFFF18A}"/>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C2DB31BD-3CEC-4392-B059-4FE595732CE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920EF7C-624A-4C14-9C3A-766545106626}"/>
              </a:ext>
            </a:extLst>
          </p:cNvPr>
          <p:cNvSpPr>
            <a:spLocks noGrp="1"/>
          </p:cNvSpPr>
          <p:nvPr>
            <p:ph type="sldNum" sz="quarter" idx="12"/>
          </p:nvPr>
        </p:nvSpPr>
        <p:spPr/>
        <p:txBody>
          <a:bodyPr/>
          <a:lstStyle>
            <a:lvl1pPr>
              <a:defRPr/>
            </a:lvl1pPr>
          </a:lstStyle>
          <a:p>
            <a:fld id="{54E0AE40-DBA0-4AE5-8975-3F6D3442ECD7}" type="slidenum">
              <a:rPr lang="en-US" altLang="en-US"/>
              <a:pPr/>
              <a:t>‹#›</a:t>
            </a:fld>
            <a:endParaRPr lang="en-US" altLang="en-US" dirty="0"/>
          </a:p>
        </p:txBody>
      </p:sp>
    </p:spTree>
    <p:extLst>
      <p:ext uri="{BB962C8B-B14F-4D97-AF65-F5344CB8AC3E}">
        <p14:creationId xmlns:p14="http://schemas.microsoft.com/office/powerpoint/2010/main" val="286574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8886DE8-87F5-49DD-9398-D256BABD2BC6}"/>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A9A35540-1DFC-4BCD-80FB-BF4E069568D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32FE64B-E076-40EB-B7EB-E9E0B6F048DE}"/>
              </a:ext>
            </a:extLst>
          </p:cNvPr>
          <p:cNvSpPr>
            <a:spLocks noGrp="1"/>
          </p:cNvSpPr>
          <p:nvPr>
            <p:ph type="sldNum" sz="quarter" idx="12"/>
          </p:nvPr>
        </p:nvSpPr>
        <p:spPr/>
        <p:txBody>
          <a:bodyPr/>
          <a:lstStyle>
            <a:lvl1pPr>
              <a:defRPr/>
            </a:lvl1pPr>
          </a:lstStyle>
          <a:p>
            <a:fld id="{163E7A6E-907D-4FA5-B62A-C8AFFA91B423}" type="slidenum">
              <a:rPr lang="en-US" altLang="en-US"/>
              <a:pPr/>
              <a:t>‹#›</a:t>
            </a:fld>
            <a:endParaRPr lang="en-US" altLang="en-US" dirty="0"/>
          </a:p>
        </p:txBody>
      </p:sp>
    </p:spTree>
    <p:extLst>
      <p:ext uri="{BB962C8B-B14F-4D97-AF65-F5344CB8AC3E}">
        <p14:creationId xmlns:p14="http://schemas.microsoft.com/office/powerpoint/2010/main" val="283769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0B27B9E-2852-4D9A-8339-28EFD57E3B16}"/>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75F4CA39-0155-4E50-9663-7BF823F251B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137B1A9-98EF-4276-90FB-F6DEBF964043}"/>
              </a:ext>
            </a:extLst>
          </p:cNvPr>
          <p:cNvSpPr>
            <a:spLocks noGrp="1"/>
          </p:cNvSpPr>
          <p:nvPr>
            <p:ph type="sldNum" sz="quarter" idx="12"/>
          </p:nvPr>
        </p:nvSpPr>
        <p:spPr/>
        <p:txBody>
          <a:bodyPr/>
          <a:lstStyle>
            <a:lvl1pPr>
              <a:defRPr/>
            </a:lvl1pPr>
          </a:lstStyle>
          <a:p>
            <a:fld id="{A5E0C513-E061-49C3-86C6-D38A9341A67D}" type="slidenum">
              <a:rPr lang="en-US" altLang="en-US"/>
              <a:pPr/>
              <a:t>‹#›</a:t>
            </a:fld>
            <a:endParaRPr lang="en-US" altLang="en-US" dirty="0"/>
          </a:p>
        </p:txBody>
      </p:sp>
    </p:spTree>
    <p:extLst>
      <p:ext uri="{BB962C8B-B14F-4D97-AF65-F5344CB8AC3E}">
        <p14:creationId xmlns:p14="http://schemas.microsoft.com/office/powerpoint/2010/main" val="1579652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7F3D30BD-ECC9-45B6-99DE-F2624A671C74}"/>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B1797958-A0EB-4F8C-A757-BF40434FB59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3839A9D-ED71-4FDD-AD33-F5F4F78B74C0}"/>
              </a:ext>
            </a:extLst>
          </p:cNvPr>
          <p:cNvSpPr>
            <a:spLocks noGrp="1"/>
          </p:cNvSpPr>
          <p:nvPr>
            <p:ph type="sldNum" sz="quarter" idx="12"/>
          </p:nvPr>
        </p:nvSpPr>
        <p:spPr/>
        <p:txBody>
          <a:bodyPr/>
          <a:lstStyle>
            <a:lvl1pPr>
              <a:defRPr/>
            </a:lvl1pPr>
          </a:lstStyle>
          <a:p>
            <a:fld id="{62643CBF-1ED4-4CAC-B07F-04D82EDDE46C}" type="slidenum">
              <a:rPr lang="en-US" altLang="en-US"/>
              <a:pPr/>
              <a:t>‹#›</a:t>
            </a:fld>
            <a:endParaRPr lang="en-US" altLang="en-US" dirty="0"/>
          </a:p>
        </p:txBody>
      </p:sp>
    </p:spTree>
    <p:extLst>
      <p:ext uri="{BB962C8B-B14F-4D97-AF65-F5344CB8AC3E}">
        <p14:creationId xmlns:p14="http://schemas.microsoft.com/office/powerpoint/2010/main" val="2695439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B2F7C0F-8519-46BF-9599-952870096CCC}"/>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0B19438A-57B9-4392-BD1C-F81CCBF09F4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31CCB2A-7C69-43B2-8C9C-5918FBC59C99}"/>
              </a:ext>
            </a:extLst>
          </p:cNvPr>
          <p:cNvSpPr>
            <a:spLocks noGrp="1"/>
          </p:cNvSpPr>
          <p:nvPr>
            <p:ph type="sldNum" sz="quarter" idx="12"/>
          </p:nvPr>
        </p:nvSpPr>
        <p:spPr/>
        <p:txBody>
          <a:bodyPr/>
          <a:lstStyle>
            <a:lvl1pPr>
              <a:defRPr/>
            </a:lvl1pPr>
          </a:lstStyle>
          <a:p>
            <a:fld id="{5730C13E-1822-458E-BF4D-DD49A832FF71}" type="slidenum">
              <a:rPr lang="en-US" altLang="en-US"/>
              <a:pPr/>
              <a:t>‹#›</a:t>
            </a:fld>
            <a:endParaRPr lang="en-US" altLang="en-US" dirty="0"/>
          </a:p>
        </p:txBody>
      </p:sp>
    </p:spTree>
    <p:extLst>
      <p:ext uri="{BB962C8B-B14F-4D97-AF65-F5344CB8AC3E}">
        <p14:creationId xmlns:p14="http://schemas.microsoft.com/office/powerpoint/2010/main" val="98456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F1245A-46BF-4E79-A39F-397A62ACBEE4}"/>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83B4E167-3736-4C33-B6D4-92C330CE256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30A401E-C833-4AA7-9EE2-8F509AF47619}"/>
              </a:ext>
            </a:extLst>
          </p:cNvPr>
          <p:cNvSpPr>
            <a:spLocks noGrp="1"/>
          </p:cNvSpPr>
          <p:nvPr>
            <p:ph type="sldNum" sz="quarter" idx="12"/>
          </p:nvPr>
        </p:nvSpPr>
        <p:spPr/>
        <p:txBody>
          <a:bodyPr/>
          <a:lstStyle>
            <a:lvl1pPr>
              <a:defRPr/>
            </a:lvl1pPr>
          </a:lstStyle>
          <a:p>
            <a:fld id="{7219DAC9-2C36-430C-A899-A51451BE6743}" type="slidenum">
              <a:rPr lang="en-US" altLang="en-US"/>
              <a:pPr/>
              <a:t>‹#›</a:t>
            </a:fld>
            <a:endParaRPr lang="en-US" altLang="en-US" dirty="0"/>
          </a:p>
        </p:txBody>
      </p:sp>
    </p:spTree>
    <p:extLst>
      <p:ext uri="{BB962C8B-B14F-4D97-AF65-F5344CB8AC3E}">
        <p14:creationId xmlns:p14="http://schemas.microsoft.com/office/powerpoint/2010/main" val="4262528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a:extLst>
              <a:ext uri="{FF2B5EF4-FFF2-40B4-BE49-F238E27FC236}">
                <a16:creationId xmlns:a16="http://schemas.microsoft.com/office/drawing/2014/main" id="{A78A6A2F-27DC-49AF-B352-962B2E1FA832}"/>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C08BA2FA-FAE4-4ED8-B259-66BF269F2E77}"/>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D46E9FB-FEC2-4D22-A360-A63B0D8AE02D}"/>
              </a:ext>
            </a:extLst>
          </p:cNvPr>
          <p:cNvSpPr>
            <a:spLocks noGrp="1"/>
          </p:cNvSpPr>
          <p:nvPr>
            <p:ph type="sldNum" sz="quarter" idx="12"/>
          </p:nvPr>
        </p:nvSpPr>
        <p:spPr/>
        <p:txBody>
          <a:bodyPr/>
          <a:lstStyle>
            <a:lvl1pPr>
              <a:defRPr/>
            </a:lvl1pPr>
          </a:lstStyle>
          <a:p>
            <a:fld id="{3801DCC8-3483-4175-A1D0-1736B1C1AA39}" type="slidenum">
              <a:rPr lang="en-US" altLang="en-US"/>
              <a:pPr/>
              <a:t>‹#›</a:t>
            </a:fld>
            <a:endParaRPr lang="en-US" altLang="en-US" dirty="0"/>
          </a:p>
        </p:txBody>
      </p:sp>
    </p:spTree>
    <p:extLst>
      <p:ext uri="{BB962C8B-B14F-4D97-AF65-F5344CB8AC3E}">
        <p14:creationId xmlns:p14="http://schemas.microsoft.com/office/powerpoint/2010/main" val="3352736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a:extLst>
              <a:ext uri="{FF2B5EF4-FFF2-40B4-BE49-F238E27FC236}">
                <a16:creationId xmlns:a16="http://schemas.microsoft.com/office/drawing/2014/main" id="{8DCFA8C4-D78D-4468-9226-9D60DB8C8C45}"/>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5582378C-759E-4A48-A391-3168FA868F0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FF60FF5A-B051-4BFF-B0B7-CA94E72ACE13}"/>
              </a:ext>
            </a:extLst>
          </p:cNvPr>
          <p:cNvSpPr>
            <a:spLocks noGrp="1"/>
          </p:cNvSpPr>
          <p:nvPr>
            <p:ph type="sldNum" sz="quarter" idx="12"/>
          </p:nvPr>
        </p:nvSpPr>
        <p:spPr/>
        <p:txBody>
          <a:bodyPr/>
          <a:lstStyle>
            <a:lvl1pPr>
              <a:defRPr/>
            </a:lvl1pPr>
          </a:lstStyle>
          <a:p>
            <a:fld id="{B8A342BB-DBBA-4F1E-9EA5-8B8A587902FB}" type="slidenum">
              <a:rPr lang="en-US" altLang="en-US"/>
              <a:pPr/>
              <a:t>‹#›</a:t>
            </a:fld>
            <a:endParaRPr lang="en-US" altLang="en-US" dirty="0"/>
          </a:p>
        </p:txBody>
      </p:sp>
    </p:spTree>
    <p:extLst>
      <p:ext uri="{BB962C8B-B14F-4D97-AF65-F5344CB8AC3E}">
        <p14:creationId xmlns:p14="http://schemas.microsoft.com/office/powerpoint/2010/main" val="1469144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a:extLst>
              <a:ext uri="{FF2B5EF4-FFF2-40B4-BE49-F238E27FC236}">
                <a16:creationId xmlns:a16="http://schemas.microsoft.com/office/drawing/2014/main" id="{2E7103DA-8283-43AA-833E-9A94A0C94D09}"/>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B7F9DB20-1ED3-4EC0-972F-1B976670D089}"/>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70B299E1-F9C8-4509-8D99-B1266766D96B}"/>
              </a:ext>
            </a:extLst>
          </p:cNvPr>
          <p:cNvSpPr>
            <a:spLocks noGrp="1"/>
          </p:cNvSpPr>
          <p:nvPr>
            <p:ph type="sldNum" sz="quarter" idx="12"/>
          </p:nvPr>
        </p:nvSpPr>
        <p:spPr/>
        <p:txBody>
          <a:bodyPr/>
          <a:lstStyle>
            <a:lvl1pPr>
              <a:defRPr/>
            </a:lvl1pPr>
          </a:lstStyle>
          <a:p>
            <a:fld id="{012E2521-4FE1-4A8E-99CA-8E5A3CD46E13}" type="slidenum">
              <a:rPr lang="en-US" altLang="en-US"/>
              <a:pPr/>
              <a:t>‹#›</a:t>
            </a:fld>
            <a:endParaRPr lang="en-US" altLang="en-US" dirty="0"/>
          </a:p>
        </p:txBody>
      </p:sp>
    </p:spTree>
    <p:extLst>
      <p:ext uri="{BB962C8B-B14F-4D97-AF65-F5344CB8AC3E}">
        <p14:creationId xmlns:p14="http://schemas.microsoft.com/office/powerpoint/2010/main" val="222647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4243EC-FEEF-4E90-BED4-6EB626317D9D}"/>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96B89CB3-4BC0-4773-86C0-EFA0A24B9637}"/>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DCA9E71C-FE47-4ECC-BC64-C75C3059FAE1}"/>
              </a:ext>
            </a:extLst>
          </p:cNvPr>
          <p:cNvSpPr>
            <a:spLocks noGrp="1"/>
          </p:cNvSpPr>
          <p:nvPr>
            <p:ph type="sldNum" sz="quarter" idx="12"/>
          </p:nvPr>
        </p:nvSpPr>
        <p:spPr/>
        <p:txBody>
          <a:bodyPr/>
          <a:lstStyle>
            <a:lvl1pPr>
              <a:defRPr/>
            </a:lvl1pPr>
          </a:lstStyle>
          <a:p>
            <a:fld id="{2D8BF183-277D-4146-99C8-081D0FDC4D42}" type="slidenum">
              <a:rPr lang="en-US" altLang="en-US"/>
              <a:pPr/>
              <a:t>‹#›</a:t>
            </a:fld>
            <a:endParaRPr lang="en-US" altLang="en-US" dirty="0"/>
          </a:p>
        </p:txBody>
      </p:sp>
    </p:spTree>
    <p:extLst>
      <p:ext uri="{BB962C8B-B14F-4D97-AF65-F5344CB8AC3E}">
        <p14:creationId xmlns:p14="http://schemas.microsoft.com/office/powerpoint/2010/main" val="352019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BA117AE-E35B-45CC-AC36-0FEB32595690}"/>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EB84C8D5-BC7B-4584-817A-0F71882DC4E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01E010B-C48D-4EE9-9182-32D01B00F198}"/>
              </a:ext>
            </a:extLst>
          </p:cNvPr>
          <p:cNvSpPr>
            <a:spLocks noGrp="1"/>
          </p:cNvSpPr>
          <p:nvPr>
            <p:ph type="sldNum" sz="quarter" idx="12"/>
          </p:nvPr>
        </p:nvSpPr>
        <p:spPr/>
        <p:txBody>
          <a:bodyPr/>
          <a:lstStyle>
            <a:lvl1pPr>
              <a:defRPr/>
            </a:lvl1pPr>
          </a:lstStyle>
          <a:p>
            <a:fld id="{E4AF5E6E-E0FD-4799-B0FF-B1CFD8CD980D}" type="slidenum">
              <a:rPr lang="en-US" altLang="en-US"/>
              <a:pPr/>
              <a:t>‹#›</a:t>
            </a:fld>
            <a:endParaRPr lang="en-US" altLang="en-US" dirty="0"/>
          </a:p>
        </p:txBody>
      </p:sp>
    </p:spTree>
    <p:extLst>
      <p:ext uri="{BB962C8B-B14F-4D97-AF65-F5344CB8AC3E}">
        <p14:creationId xmlns:p14="http://schemas.microsoft.com/office/powerpoint/2010/main" val="359389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DCDA3BD-FF29-4424-8B41-47622EA34776}"/>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7C37DBE4-32FD-4B72-B87F-FA45833E21A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CF166D1-3D0F-4F52-92F6-77E2FE157814}"/>
              </a:ext>
            </a:extLst>
          </p:cNvPr>
          <p:cNvSpPr>
            <a:spLocks noGrp="1"/>
          </p:cNvSpPr>
          <p:nvPr>
            <p:ph type="sldNum" sz="quarter" idx="12"/>
          </p:nvPr>
        </p:nvSpPr>
        <p:spPr/>
        <p:txBody>
          <a:bodyPr/>
          <a:lstStyle>
            <a:lvl1pPr>
              <a:defRPr/>
            </a:lvl1pPr>
          </a:lstStyle>
          <a:p>
            <a:fld id="{4A8B3780-11E5-4BC4-923C-38DB7334E8EF}" type="slidenum">
              <a:rPr lang="en-US" altLang="en-US"/>
              <a:pPr/>
              <a:t>‹#›</a:t>
            </a:fld>
            <a:endParaRPr lang="en-US" altLang="en-US" dirty="0"/>
          </a:p>
        </p:txBody>
      </p:sp>
    </p:spTree>
    <p:extLst>
      <p:ext uri="{BB962C8B-B14F-4D97-AF65-F5344CB8AC3E}">
        <p14:creationId xmlns:p14="http://schemas.microsoft.com/office/powerpoint/2010/main" val="3644087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0DC8E9E-0A08-4E67-B099-2AE47E176D3B}"/>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E5355AC9-0960-47DE-82F8-F2D6A3CEA797}"/>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7BDE288-5453-4487-8396-BEEFC3AFF920}"/>
              </a:ext>
            </a:extLst>
          </p:cNvPr>
          <p:cNvSpPr>
            <a:spLocks noGrp="1"/>
          </p:cNvSpPr>
          <p:nvPr>
            <p:ph type="sldNum" sz="quarter" idx="12"/>
          </p:nvPr>
        </p:nvSpPr>
        <p:spPr/>
        <p:txBody>
          <a:bodyPr/>
          <a:lstStyle>
            <a:lvl1pPr>
              <a:defRPr/>
            </a:lvl1pPr>
          </a:lstStyle>
          <a:p>
            <a:fld id="{FD7F7B49-3336-4E24-91B5-8D883A63A434}" type="slidenum">
              <a:rPr lang="en-US" altLang="en-US"/>
              <a:pPr/>
              <a:t>‹#›</a:t>
            </a:fld>
            <a:endParaRPr lang="en-US" altLang="en-US" dirty="0"/>
          </a:p>
        </p:txBody>
      </p:sp>
    </p:spTree>
    <p:extLst>
      <p:ext uri="{BB962C8B-B14F-4D97-AF65-F5344CB8AC3E}">
        <p14:creationId xmlns:p14="http://schemas.microsoft.com/office/powerpoint/2010/main" val="2852999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27687F7-2C75-4794-9C74-1441EE0684E3}"/>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2ECD21D5-6224-4291-8264-69C3C9458E8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D572082-C7EF-433B-ACBA-C308BBD54F99}"/>
              </a:ext>
            </a:extLst>
          </p:cNvPr>
          <p:cNvSpPr>
            <a:spLocks noGrp="1"/>
          </p:cNvSpPr>
          <p:nvPr>
            <p:ph type="sldNum" sz="quarter" idx="12"/>
          </p:nvPr>
        </p:nvSpPr>
        <p:spPr/>
        <p:txBody>
          <a:bodyPr/>
          <a:lstStyle>
            <a:lvl1pPr>
              <a:defRPr/>
            </a:lvl1pPr>
          </a:lstStyle>
          <a:p>
            <a:fld id="{876FDCE9-A291-452F-8C60-7A890914F5D3}" type="slidenum">
              <a:rPr lang="en-US" altLang="en-US"/>
              <a:pPr/>
              <a:t>‹#›</a:t>
            </a:fld>
            <a:endParaRPr lang="en-US" altLang="en-US" dirty="0"/>
          </a:p>
        </p:txBody>
      </p:sp>
    </p:spTree>
    <p:extLst>
      <p:ext uri="{BB962C8B-B14F-4D97-AF65-F5344CB8AC3E}">
        <p14:creationId xmlns:p14="http://schemas.microsoft.com/office/powerpoint/2010/main" val="2898179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09EF77A-DE16-4361-836F-DAFE78575137}"/>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BB167BE4-C5A5-4826-A0D6-19F4F69386C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3308382-0014-4E8D-9064-D12C65938516}"/>
              </a:ext>
            </a:extLst>
          </p:cNvPr>
          <p:cNvSpPr>
            <a:spLocks noGrp="1"/>
          </p:cNvSpPr>
          <p:nvPr>
            <p:ph type="sldNum" sz="quarter" idx="12"/>
          </p:nvPr>
        </p:nvSpPr>
        <p:spPr/>
        <p:txBody>
          <a:bodyPr/>
          <a:lstStyle>
            <a:lvl1pPr>
              <a:defRPr/>
            </a:lvl1pPr>
          </a:lstStyle>
          <a:p>
            <a:fld id="{512DFE4F-4B06-446C-B939-FAD03222291D}" type="slidenum">
              <a:rPr lang="en-US" altLang="en-US"/>
              <a:pPr/>
              <a:t>‹#›</a:t>
            </a:fld>
            <a:endParaRPr lang="en-US" altLang="en-US" dirty="0"/>
          </a:p>
        </p:txBody>
      </p:sp>
    </p:spTree>
    <p:extLst>
      <p:ext uri="{BB962C8B-B14F-4D97-AF65-F5344CB8AC3E}">
        <p14:creationId xmlns:p14="http://schemas.microsoft.com/office/powerpoint/2010/main" val="165533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FBF81-4BB0-4AD7-A011-3272DE2B6D74}"/>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0FF89AC5-66DB-4F74-A182-3F2EEDAC370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83DA420-A9E1-4B32-9466-A0EEFA5DF2F0}"/>
              </a:ext>
            </a:extLst>
          </p:cNvPr>
          <p:cNvSpPr>
            <a:spLocks noGrp="1"/>
          </p:cNvSpPr>
          <p:nvPr>
            <p:ph type="sldNum" sz="quarter" idx="12"/>
          </p:nvPr>
        </p:nvSpPr>
        <p:spPr/>
        <p:txBody>
          <a:bodyPr/>
          <a:lstStyle>
            <a:lvl1pPr>
              <a:defRPr/>
            </a:lvl1pPr>
          </a:lstStyle>
          <a:p>
            <a:fld id="{5726998C-7A92-44D6-AC4C-4B36356180B5}" type="slidenum">
              <a:rPr lang="en-US" altLang="en-US"/>
              <a:pPr/>
              <a:t>‹#›</a:t>
            </a:fld>
            <a:endParaRPr lang="en-US" altLang="en-US" dirty="0"/>
          </a:p>
        </p:txBody>
      </p:sp>
    </p:spTree>
    <p:extLst>
      <p:ext uri="{BB962C8B-B14F-4D97-AF65-F5344CB8AC3E}">
        <p14:creationId xmlns:p14="http://schemas.microsoft.com/office/powerpoint/2010/main" val="216359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a:extLst>
              <a:ext uri="{FF2B5EF4-FFF2-40B4-BE49-F238E27FC236}">
                <a16:creationId xmlns:a16="http://schemas.microsoft.com/office/drawing/2014/main" id="{D6A78818-1751-425A-A8B3-B4F915AE74F1}"/>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3DFF153F-A7C9-4121-9557-95424F5AC46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FCCA95C-7D7B-4618-A6DC-C2C529098BB7}"/>
              </a:ext>
            </a:extLst>
          </p:cNvPr>
          <p:cNvSpPr>
            <a:spLocks noGrp="1"/>
          </p:cNvSpPr>
          <p:nvPr>
            <p:ph type="sldNum" sz="quarter" idx="12"/>
          </p:nvPr>
        </p:nvSpPr>
        <p:spPr/>
        <p:txBody>
          <a:bodyPr/>
          <a:lstStyle>
            <a:lvl1pPr>
              <a:defRPr/>
            </a:lvl1pPr>
          </a:lstStyle>
          <a:p>
            <a:fld id="{8F6A05CD-1933-447C-832A-E30A2CBC0E04}" type="slidenum">
              <a:rPr lang="en-US" altLang="en-US"/>
              <a:pPr/>
              <a:t>‹#›</a:t>
            </a:fld>
            <a:endParaRPr lang="en-US" altLang="en-US" dirty="0"/>
          </a:p>
        </p:txBody>
      </p:sp>
    </p:spTree>
    <p:extLst>
      <p:ext uri="{BB962C8B-B14F-4D97-AF65-F5344CB8AC3E}">
        <p14:creationId xmlns:p14="http://schemas.microsoft.com/office/powerpoint/2010/main" val="267830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a:extLst>
              <a:ext uri="{FF2B5EF4-FFF2-40B4-BE49-F238E27FC236}">
                <a16:creationId xmlns:a16="http://schemas.microsoft.com/office/drawing/2014/main" id="{B8C112DC-B7F3-447E-9721-C70E947A4E3C}"/>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1FC0B1FA-80FE-4B4D-8172-4A5966B9C5EB}"/>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682C67CE-7501-4F1F-AAC5-B689A25CC0AC}"/>
              </a:ext>
            </a:extLst>
          </p:cNvPr>
          <p:cNvSpPr>
            <a:spLocks noGrp="1"/>
          </p:cNvSpPr>
          <p:nvPr>
            <p:ph type="sldNum" sz="quarter" idx="12"/>
          </p:nvPr>
        </p:nvSpPr>
        <p:spPr/>
        <p:txBody>
          <a:bodyPr/>
          <a:lstStyle>
            <a:lvl1pPr>
              <a:defRPr/>
            </a:lvl1pPr>
          </a:lstStyle>
          <a:p>
            <a:fld id="{87C0791E-80A0-49DB-97AB-0B0560FF2890}" type="slidenum">
              <a:rPr lang="en-US" altLang="en-US"/>
              <a:pPr/>
              <a:t>‹#›</a:t>
            </a:fld>
            <a:endParaRPr lang="en-US" altLang="en-US" dirty="0"/>
          </a:p>
        </p:txBody>
      </p:sp>
    </p:spTree>
    <p:extLst>
      <p:ext uri="{BB962C8B-B14F-4D97-AF65-F5344CB8AC3E}">
        <p14:creationId xmlns:p14="http://schemas.microsoft.com/office/powerpoint/2010/main" val="198725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a:extLst>
              <a:ext uri="{FF2B5EF4-FFF2-40B4-BE49-F238E27FC236}">
                <a16:creationId xmlns:a16="http://schemas.microsoft.com/office/drawing/2014/main" id="{6F51D23F-E60B-4467-9D79-71CA8763744F}"/>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EB1D564A-8B26-4DF6-9521-B7E4BE091403}"/>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68F814F7-0710-4275-8068-6237C2C8D428}"/>
              </a:ext>
            </a:extLst>
          </p:cNvPr>
          <p:cNvSpPr>
            <a:spLocks noGrp="1"/>
          </p:cNvSpPr>
          <p:nvPr>
            <p:ph type="sldNum" sz="quarter" idx="12"/>
          </p:nvPr>
        </p:nvSpPr>
        <p:spPr/>
        <p:txBody>
          <a:bodyPr/>
          <a:lstStyle>
            <a:lvl1pPr>
              <a:defRPr/>
            </a:lvl1pPr>
          </a:lstStyle>
          <a:p>
            <a:fld id="{EEB749A7-D7A2-4EC3-8156-E2EC23114981}" type="slidenum">
              <a:rPr lang="en-US" altLang="en-US"/>
              <a:pPr/>
              <a:t>‹#›</a:t>
            </a:fld>
            <a:endParaRPr lang="en-US" altLang="en-US" dirty="0"/>
          </a:p>
        </p:txBody>
      </p:sp>
    </p:spTree>
    <p:extLst>
      <p:ext uri="{BB962C8B-B14F-4D97-AF65-F5344CB8AC3E}">
        <p14:creationId xmlns:p14="http://schemas.microsoft.com/office/powerpoint/2010/main" val="428317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C50A0A8-944D-4453-B1BB-44D0ADC1F06A}"/>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A7B68C52-167F-4EE9-A8F2-DE73B3022451}"/>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4C7280F1-7828-4D29-84A3-93344C500269}"/>
              </a:ext>
            </a:extLst>
          </p:cNvPr>
          <p:cNvSpPr>
            <a:spLocks noGrp="1"/>
          </p:cNvSpPr>
          <p:nvPr>
            <p:ph type="sldNum" sz="quarter" idx="12"/>
          </p:nvPr>
        </p:nvSpPr>
        <p:spPr/>
        <p:txBody>
          <a:bodyPr/>
          <a:lstStyle>
            <a:lvl1pPr>
              <a:defRPr/>
            </a:lvl1pPr>
          </a:lstStyle>
          <a:p>
            <a:fld id="{208525A6-1B3B-49DD-9F38-6232D338A7A4}" type="slidenum">
              <a:rPr lang="en-US" altLang="en-US"/>
              <a:pPr/>
              <a:t>‹#›</a:t>
            </a:fld>
            <a:endParaRPr lang="en-US" altLang="en-US" dirty="0"/>
          </a:p>
        </p:txBody>
      </p:sp>
    </p:spTree>
    <p:extLst>
      <p:ext uri="{BB962C8B-B14F-4D97-AF65-F5344CB8AC3E}">
        <p14:creationId xmlns:p14="http://schemas.microsoft.com/office/powerpoint/2010/main" val="424767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684BCAB-9B0A-4DDC-B2C3-3B942296175C}"/>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A2FBCD63-5F6B-4069-BE6D-C8DD49A3A15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FD72336-6056-4774-966D-9151147120D7}"/>
              </a:ext>
            </a:extLst>
          </p:cNvPr>
          <p:cNvSpPr>
            <a:spLocks noGrp="1"/>
          </p:cNvSpPr>
          <p:nvPr>
            <p:ph type="sldNum" sz="quarter" idx="12"/>
          </p:nvPr>
        </p:nvSpPr>
        <p:spPr/>
        <p:txBody>
          <a:bodyPr/>
          <a:lstStyle>
            <a:lvl1pPr>
              <a:defRPr/>
            </a:lvl1pPr>
          </a:lstStyle>
          <a:p>
            <a:fld id="{B535704C-6E4A-41A6-BBB9-D16B8D9449F3}" type="slidenum">
              <a:rPr lang="en-US" altLang="en-US"/>
              <a:pPr/>
              <a:t>‹#›</a:t>
            </a:fld>
            <a:endParaRPr lang="en-US" altLang="en-US" dirty="0"/>
          </a:p>
        </p:txBody>
      </p:sp>
    </p:spTree>
    <p:extLst>
      <p:ext uri="{BB962C8B-B14F-4D97-AF65-F5344CB8AC3E}">
        <p14:creationId xmlns:p14="http://schemas.microsoft.com/office/powerpoint/2010/main" val="17078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D57912E-6D94-46D4-BD00-9FC0162DA9F3}"/>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9FE388CA-C0F2-4E2B-B5DC-90C2A50EFAA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A5CDA70-FED8-42AC-9222-794367410336}"/>
              </a:ext>
            </a:extLst>
          </p:cNvPr>
          <p:cNvSpPr>
            <a:spLocks noGrp="1"/>
          </p:cNvSpPr>
          <p:nvPr>
            <p:ph type="sldNum" sz="quarter" idx="12"/>
          </p:nvPr>
        </p:nvSpPr>
        <p:spPr/>
        <p:txBody>
          <a:bodyPr/>
          <a:lstStyle>
            <a:lvl1pPr>
              <a:defRPr/>
            </a:lvl1pPr>
          </a:lstStyle>
          <a:p>
            <a:fld id="{FC0B4D3C-F88E-41AD-8B23-1E965D4A7151}" type="slidenum">
              <a:rPr lang="en-US" altLang="en-US"/>
              <a:pPr/>
              <a:t>‹#›</a:t>
            </a:fld>
            <a:endParaRPr lang="en-US" altLang="en-US" dirty="0"/>
          </a:p>
        </p:txBody>
      </p:sp>
    </p:spTree>
    <p:extLst>
      <p:ext uri="{BB962C8B-B14F-4D97-AF65-F5344CB8AC3E}">
        <p14:creationId xmlns:p14="http://schemas.microsoft.com/office/powerpoint/2010/main" val="2201744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E8CFEFD-B774-4EDD-B470-CE98D6605FF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a:extLst>
              <a:ext uri="{FF2B5EF4-FFF2-40B4-BE49-F238E27FC236}">
                <a16:creationId xmlns:a16="http://schemas.microsoft.com/office/drawing/2014/main" id="{4EBD1FE2-7DEF-4FF4-926B-02D000EC91F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id="{937B0512-47C1-4175-810C-160B41FB7EE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en-US" dirty="0"/>
          </a:p>
        </p:txBody>
      </p:sp>
      <p:sp>
        <p:nvSpPr>
          <p:cNvPr id="5" name="Footer Placeholder 4">
            <a:extLst>
              <a:ext uri="{FF2B5EF4-FFF2-40B4-BE49-F238E27FC236}">
                <a16:creationId xmlns:a16="http://schemas.microsoft.com/office/drawing/2014/main" id="{62CAED96-BF98-40B7-9B84-901ED097BC3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5A1F1EFC-AB32-46ED-BE6D-4F83ECEE4F5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A4120AD-0CB6-454F-BC1E-61383073A34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A770EBD-848F-4615-90E0-7CDF6422D06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a:extLst>
              <a:ext uri="{FF2B5EF4-FFF2-40B4-BE49-F238E27FC236}">
                <a16:creationId xmlns:a16="http://schemas.microsoft.com/office/drawing/2014/main" id="{A766B6BA-17CC-4C4D-9E71-DDD41434B6B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id="{24E48964-E31E-48F2-A5DD-FC9E6BF77C5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en-US" dirty="0"/>
          </a:p>
        </p:txBody>
      </p:sp>
      <p:sp>
        <p:nvSpPr>
          <p:cNvPr id="5" name="Footer Placeholder 4">
            <a:extLst>
              <a:ext uri="{FF2B5EF4-FFF2-40B4-BE49-F238E27FC236}">
                <a16:creationId xmlns:a16="http://schemas.microsoft.com/office/drawing/2014/main" id="{CDC9ED65-509E-4CFF-A2CB-4DCF5DF3204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77F98CDE-E82E-44EA-96BC-0FD2BF19095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B3289E1-63B6-41D5-A534-2F314B9F3509}" type="slidenum">
              <a:rPr lang="en-US" altLang="en-US"/>
              <a:pPr/>
              <a:t>‹#›</a:t>
            </a:fld>
            <a:endParaRPr lang="en-US" altLang="en-US" dirty="0"/>
          </a:p>
        </p:txBody>
      </p:sp>
    </p:spTree>
    <p:extLst>
      <p:ext uri="{BB962C8B-B14F-4D97-AF65-F5344CB8AC3E}">
        <p14:creationId xmlns:p14="http://schemas.microsoft.com/office/powerpoint/2010/main" val="6405781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l.knocklein@elcsant.org.z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5764"/>
            <a:ext cx="9468544" cy="7229676"/>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ctr"/>
            <a:r>
              <a:rPr lang="en-GB" dirty="0">
                <a:solidFill>
                  <a:srgbClr val="00758C"/>
                </a:solidFill>
              </a:rPr>
              <a:t>Evangelical Lutheran Church in Southern Africa (N-T)</a:t>
            </a:r>
          </a:p>
        </p:txBody>
      </p:sp>
      <p:sp>
        <p:nvSpPr>
          <p:cNvPr id="9" name="Slide Number Placeholder 8">
            <a:extLst>
              <a:ext uri="{FF2B5EF4-FFF2-40B4-BE49-F238E27FC236}">
                <a16:creationId xmlns:a16="http://schemas.microsoft.com/office/drawing/2014/main" id="{92A47B4B-E94B-4079-B9D0-C4CD495CFE93}"/>
              </a:ext>
            </a:extLst>
          </p:cNvPr>
          <p:cNvSpPr>
            <a:spLocks noGrp="1"/>
          </p:cNvSpPr>
          <p:nvPr>
            <p:ph type="sldNum" sz="quarter" idx="12"/>
          </p:nvPr>
        </p:nvSpPr>
        <p:spPr/>
        <p:txBody>
          <a:bodyPr/>
          <a:lstStyle/>
          <a:p>
            <a:fld id="{4A8B3780-11E5-4BC4-923C-38DB7334E8EF}" type="slidenum">
              <a:rPr lang="en-US" altLang="en-US" smtClean="0"/>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4E056863-CDF5-4BD8-BF85-55E2EF3CE096}"/>
              </a:ext>
            </a:extLst>
          </p:cNvPr>
          <p:cNvSpPr txBox="1"/>
          <p:nvPr/>
        </p:nvSpPr>
        <p:spPr>
          <a:xfrm>
            <a:off x="143508" y="205226"/>
            <a:ext cx="8856984" cy="4493538"/>
          </a:xfrm>
          <a:prstGeom prst="rect">
            <a:avLst/>
          </a:prstGeom>
          <a:noFill/>
        </p:spPr>
        <p:txBody>
          <a:bodyPr wrap="square" rtlCol="0">
            <a:spAutoFit/>
          </a:bodyPr>
          <a:lstStyle/>
          <a:p>
            <a:r>
              <a:rPr lang="en-GB" sz="4800" b="1" dirty="0"/>
              <a:t>Church Council Report </a:t>
            </a:r>
            <a:r>
              <a:rPr lang="en-GB" sz="4800" b="1" dirty="0" err="1"/>
              <a:t>ctd</a:t>
            </a:r>
            <a:endParaRPr lang="en-GB" sz="4800" b="1" dirty="0"/>
          </a:p>
          <a:p>
            <a:pPr marL="285750" indent="-285750">
              <a:buFont typeface="Arial" panose="020B0604020202020204" pitchFamily="34" charset="0"/>
              <a:buChar char="•"/>
            </a:pPr>
            <a:r>
              <a:rPr lang="en-GB" sz="3600" b="1" dirty="0"/>
              <a:t>Church internal matters</a:t>
            </a:r>
            <a:endParaRPr lang="en-GB" sz="3600" dirty="0"/>
          </a:p>
          <a:p>
            <a:pPr marL="285750" indent="-285750">
              <a:buFont typeface="Arial" panose="020B0604020202020204" pitchFamily="34" charset="0"/>
              <a:buChar char="•"/>
            </a:pPr>
            <a:r>
              <a:rPr lang="en-GB" sz="3200" dirty="0"/>
              <a:t>Motions by Church Council</a:t>
            </a:r>
          </a:p>
          <a:p>
            <a:pPr marL="742950" lvl="1" indent="-285750">
              <a:buFont typeface="Arial" panose="020B0604020202020204" pitchFamily="34" charset="0"/>
              <a:buChar char="•"/>
            </a:pPr>
            <a:r>
              <a:rPr lang="en-GB" sz="3200" dirty="0"/>
              <a:t>2: Name change</a:t>
            </a:r>
          </a:p>
          <a:p>
            <a:pPr marL="742950" lvl="1" indent="-285750">
              <a:buFont typeface="Arial" panose="020B0604020202020204" pitchFamily="34" charset="0"/>
              <a:buChar char="•"/>
            </a:pPr>
            <a:r>
              <a:rPr lang="en-GB" sz="3200" dirty="0"/>
              <a:t>3: Relocation of Church Office</a:t>
            </a:r>
          </a:p>
          <a:p>
            <a:pPr marL="285750" indent="-285750">
              <a:buFont typeface="Arial" panose="020B0604020202020204" pitchFamily="34" charset="0"/>
              <a:buChar char="•"/>
            </a:pPr>
            <a:r>
              <a:rPr lang="en-GB" sz="3200" dirty="0"/>
              <a:t>Investigation on New Models</a:t>
            </a:r>
          </a:p>
          <a:p>
            <a:pPr marL="285750" indent="-285750">
              <a:buFont typeface="Arial" panose="020B0604020202020204" pitchFamily="34" charset="0"/>
              <a:buChar char="•"/>
            </a:pPr>
            <a:r>
              <a:rPr lang="en-GB" sz="3200" dirty="0"/>
              <a:t>Financial challenges of congregations</a:t>
            </a:r>
          </a:p>
          <a:p>
            <a:pPr marL="285750" indent="-285750">
              <a:buFont typeface="Arial" panose="020B0604020202020204" pitchFamily="34" charset="0"/>
              <a:buChar char="•"/>
            </a:pPr>
            <a:r>
              <a:rPr lang="en-GB" sz="3200" dirty="0"/>
              <a:t>Workshops with congregational councils</a:t>
            </a:r>
            <a:endParaRPr lang="en-GB" sz="3600" dirty="0"/>
          </a:p>
        </p:txBody>
      </p:sp>
      <p:sp>
        <p:nvSpPr>
          <p:cNvPr id="3" name="Slide Number Placeholder 2">
            <a:extLst>
              <a:ext uri="{FF2B5EF4-FFF2-40B4-BE49-F238E27FC236}">
                <a16:creationId xmlns:a16="http://schemas.microsoft.com/office/drawing/2014/main" id="{C9DD1842-1F54-486D-841A-87C2BEC0CECC}"/>
              </a:ext>
            </a:extLst>
          </p:cNvPr>
          <p:cNvSpPr>
            <a:spLocks noGrp="1"/>
          </p:cNvSpPr>
          <p:nvPr>
            <p:ph type="sldNum" sz="quarter" idx="12"/>
          </p:nvPr>
        </p:nvSpPr>
        <p:spPr/>
        <p:txBody>
          <a:bodyPr/>
          <a:lstStyle/>
          <a:p>
            <a:fld id="{4A8B3780-11E5-4BC4-923C-38DB7334E8EF}" type="slidenum">
              <a:rPr lang="en-US" altLang="en-US" smtClean="0"/>
              <a:pPr/>
              <a:t>10</a:t>
            </a:fld>
            <a:endParaRPr lang="en-US" altLang="en-US"/>
          </a:p>
        </p:txBody>
      </p:sp>
    </p:spTree>
    <p:extLst>
      <p:ext uri="{BB962C8B-B14F-4D97-AF65-F5344CB8AC3E}">
        <p14:creationId xmlns:p14="http://schemas.microsoft.com/office/powerpoint/2010/main" val="279577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620D5560-B72F-45D5-A092-4181C5624ED4}"/>
              </a:ext>
            </a:extLst>
          </p:cNvPr>
          <p:cNvSpPr txBox="1"/>
          <p:nvPr/>
        </p:nvSpPr>
        <p:spPr>
          <a:xfrm>
            <a:off x="0" y="116632"/>
            <a:ext cx="9144000" cy="4832092"/>
          </a:xfrm>
          <a:prstGeom prst="rect">
            <a:avLst/>
          </a:prstGeom>
          <a:noFill/>
        </p:spPr>
        <p:txBody>
          <a:bodyPr wrap="square" rtlCol="0">
            <a:spAutoFit/>
          </a:bodyPr>
          <a:lstStyle/>
          <a:p>
            <a:pPr algn="ctr"/>
            <a:r>
              <a:rPr lang="de-DE" sz="3200" b="1" dirty="0" err="1"/>
              <a:t>Motions</a:t>
            </a:r>
            <a:r>
              <a:rPr lang="de-DE" sz="3200" b="1" dirty="0"/>
              <a:t> to Synod</a:t>
            </a:r>
            <a:endParaRPr lang="en-GB" dirty="0"/>
          </a:p>
          <a:p>
            <a:pPr algn="ctr"/>
            <a:r>
              <a:rPr lang="en-GB" sz="2300" b="1" dirty="0"/>
              <a:t>Motion 2 by Church Council of ELCSA (N-T) to Church Synod</a:t>
            </a:r>
            <a:endParaRPr lang="en-GB" sz="2300" dirty="0"/>
          </a:p>
          <a:p>
            <a:r>
              <a:rPr lang="en-GB" sz="2300" dirty="0"/>
              <a:t> </a:t>
            </a:r>
          </a:p>
          <a:p>
            <a:pPr marL="457200" lvl="0" indent="-457200">
              <a:buAutoNum type="arabicPeriod"/>
            </a:pPr>
            <a:r>
              <a:rPr lang="en-GB" sz="2300" dirty="0"/>
              <a:t>The Church Council of ELCSA (N-T) requests Synod to change the Name  ELCSA (N-T) –</a:t>
            </a:r>
          </a:p>
          <a:p>
            <a:pPr lvl="0"/>
            <a:r>
              <a:rPr lang="en-GB" sz="2300" dirty="0"/>
              <a:t> Evangelical Lutheran Church in Southern Africa (N-T)  </a:t>
            </a:r>
            <a:r>
              <a:rPr lang="en-GB" sz="2300" i="1" dirty="0"/>
              <a:t>to either</a:t>
            </a:r>
            <a:endParaRPr lang="en-GB" sz="2300" dirty="0"/>
          </a:p>
          <a:p>
            <a:r>
              <a:rPr lang="en-GB" sz="2300" dirty="0"/>
              <a:t> </a:t>
            </a:r>
          </a:p>
          <a:p>
            <a:r>
              <a:rPr lang="en-GB" sz="2300" b="1" dirty="0"/>
              <a:t>Region East and North Evangelical Lutheran Church in South Africa (RENELCSA)</a:t>
            </a:r>
          </a:p>
          <a:p>
            <a:r>
              <a:rPr lang="en-GB" sz="2300" dirty="0"/>
              <a:t> </a:t>
            </a:r>
            <a:r>
              <a:rPr lang="en-GB" sz="2300" i="1" dirty="0"/>
              <a:t>Or</a:t>
            </a:r>
            <a:endParaRPr lang="en-GB" sz="2300" dirty="0"/>
          </a:p>
          <a:p>
            <a:r>
              <a:rPr lang="en-GB" sz="2300" i="1" dirty="0"/>
              <a:t> </a:t>
            </a:r>
            <a:r>
              <a:rPr lang="en-GB" sz="2300" b="1" dirty="0"/>
              <a:t>North-East Lutheran Evangelical Church in South Africa (NELECSA)</a:t>
            </a:r>
            <a:endParaRPr lang="en-GB" sz="2300" dirty="0"/>
          </a:p>
          <a:p>
            <a:endParaRPr lang="en-GB" sz="2300" b="1" dirty="0"/>
          </a:p>
        </p:txBody>
      </p:sp>
      <p:sp>
        <p:nvSpPr>
          <p:cNvPr id="3" name="Slide Number Placeholder 2">
            <a:extLst>
              <a:ext uri="{FF2B5EF4-FFF2-40B4-BE49-F238E27FC236}">
                <a16:creationId xmlns:a16="http://schemas.microsoft.com/office/drawing/2014/main" id="{008F4441-B9BF-4D1B-BC7F-BBF351FA3484}"/>
              </a:ext>
            </a:extLst>
          </p:cNvPr>
          <p:cNvSpPr>
            <a:spLocks noGrp="1"/>
          </p:cNvSpPr>
          <p:nvPr>
            <p:ph type="sldNum" sz="quarter" idx="12"/>
          </p:nvPr>
        </p:nvSpPr>
        <p:spPr/>
        <p:txBody>
          <a:bodyPr/>
          <a:lstStyle/>
          <a:p>
            <a:fld id="{4A8B3780-11E5-4BC4-923C-38DB7334E8EF}" type="slidenum">
              <a:rPr lang="en-US" altLang="en-US" smtClean="0"/>
              <a:pPr/>
              <a:t>11</a:t>
            </a:fld>
            <a:endParaRPr lang="en-US" altLang="en-US"/>
          </a:p>
        </p:txBody>
      </p:sp>
    </p:spTree>
    <p:extLst>
      <p:ext uri="{BB962C8B-B14F-4D97-AF65-F5344CB8AC3E}">
        <p14:creationId xmlns:p14="http://schemas.microsoft.com/office/powerpoint/2010/main" val="203473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620D5560-B72F-45D5-A092-4181C5624ED4}"/>
              </a:ext>
            </a:extLst>
          </p:cNvPr>
          <p:cNvSpPr txBox="1"/>
          <p:nvPr/>
        </p:nvSpPr>
        <p:spPr>
          <a:xfrm>
            <a:off x="0" y="116632"/>
            <a:ext cx="9144000" cy="6093976"/>
          </a:xfrm>
          <a:prstGeom prst="rect">
            <a:avLst/>
          </a:prstGeom>
          <a:noFill/>
        </p:spPr>
        <p:txBody>
          <a:bodyPr wrap="square" rtlCol="0">
            <a:spAutoFit/>
          </a:bodyPr>
          <a:lstStyle/>
          <a:p>
            <a:pPr algn="ctr"/>
            <a:r>
              <a:rPr lang="de-DE" sz="3200" b="1" dirty="0" err="1"/>
              <a:t>Motions</a:t>
            </a:r>
            <a:r>
              <a:rPr lang="de-DE" sz="3200" b="1" dirty="0"/>
              <a:t> to Synod</a:t>
            </a:r>
            <a:endParaRPr lang="en-GB" dirty="0"/>
          </a:p>
          <a:p>
            <a:pPr algn="ctr"/>
            <a:r>
              <a:rPr lang="en-GB" sz="2000" b="1" dirty="0"/>
              <a:t>Motion 3 by Church Council of ELCSA (N-T) to Church Synod</a:t>
            </a:r>
            <a:endParaRPr lang="en-GB" sz="2000" dirty="0"/>
          </a:p>
          <a:p>
            <a:pPr lvl="0"/>
            <a:endParaRPr lang="en-GB" sz="2800" dirty="0"/>
          </a:p>
          <a:p>
            <a:pPr lvl="0"/>
            <a:r>
              <a:rPr lang="en-GB" sz="2400" dirty="0"/>
              <a:t>1. The Church Council of ELCSA (N-T) requests Synod to ratify the moving of ELCSA (N-T) office from the Lutheran Church Centre, </a:t>
            </a:r>
            <a:r>
              <a:rPr lang="en-GB" sz="2400" dirty="0" err="1"/>
              <a:t>Bonaero</a:t>
            </a:r>
            <a:r>
              <a:rPr lang="en-GB" sz="2400" dirty="0"/>
              <a:t> Park to the Johannes Congregation, Pretoria.</a:t>
            </a:r>
          </a:p>
          <a:p>
            <a:pPr lvl="0"/>
            <a:endParaRPr lang="en-GB" sz="2400" dirty="0"/>
          </a:p>
          <a:p>
            <a:pPr lvl="0"/>
            <a:r>
              <a:rPr lang="en-GB" sz="2400" dirty="0"/>
              <a:t>2. Synod approves the building of Office Buildings on the property of the Johannes Congregation</a:t>
            </a:r>
          </a:p>
          <a:p>
            <a:pPr lvl="0"/>
            <a:endParaRPr lang="en-GB" sz="2400" dirty="0"/>
          </a:p>
          <a:p>
            <a:pPr lvl="0"/>
            <a:r>
              <a:rPr lang="en-GB" sz="2400" dirty="0"/>
              <a:t>3. Synod mandates Church Council to enter into an Agreement with the Johannes Congregation to govern the smooth running of ELCSA (N-T) operations from that property. </a:t>
            </a:r>
          </a:p>
          <a:p>
            <a:r>
              <a:rPr lang="en-GB" sz="2400" dirty="0"/>
              <a:t> </a:t>
            </a:r>
          </a:p>
          <a:p>
            <a:r>
              <a:rPr lang="en-GB" sz="2300" dirty="0"/>
              <a:t> </a:t>
            </a:r>
          </a:p>
          <a:p>
            <a:endParaRPr lang="en-GB" sz="2300" b="1" dirty="0"/>
          </a:p>
        </p:txBody>
      </p:sp>
      <p:sp>
        <p:nvSpPr>
          <p:cNvPr id="3" name="Slide Number Placeholder 2">
            <a:extLst>
              <a:ext uri="{FF2B5EF4-FFF2-40B4-BE49-F238E27FC236}">
                <a16:creationId xmlns:a16="http://schemas.microsoft.com/office/drawing/2014/main" id="{E9752D65-5E4F-4451-8C13-06831B65D99A}"/>
              </a:ext>
            </a:extLst>
          </p:cNvPr>
          <p:cNvSpPr>
            <a:spLocks noGrp="1"/>
          </p:cNvSpPr>
          <p:nvPr>
            <p:ph type="sldNum" sz="quarter" idx="12"/>
          </p:nvPr>
        </p:nvSpPr>
        <p:spPr/>
        <p:txBody>
          <a:bodyPr/>
          <a:lstStyle/>
          <a:p>
            <a:fld id="{4A8B3780-11E5-4BC4-923C-38DB7334E8EF}" type="slidenum">
              <a:rPr lang="en-US" altLang="en-US" smtClean="0"/>
              <a:pPr/>
              <a:t>12</a:t>
            </a:fld>
            <a:endParaRPr lang="en-US" altLang="en-US"/>
          </a:p>
        </p:txBody>
      </p:sp>
    </p:spTree>
    <p:extLst>
      <p:ext uri="{BB962C8B-B14F-4D97-AF65-F5344CB8AC3E}">
        <p14:creationId xmlns:p14="http://schemas.microsoft.com/office/powerpoint/2010/main" val="299564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620D5560-B72F-45D5-A092-4181C5624ED4}"/>
              </a:ext>
            </a:extLst>
          </p:cNvPr>
          <p:cNvSpPr txBox="1"/>
          <p:nvPr/>
        </p:nvSpPr>
        <p:spPr>
          <a:xfrm>
            <a:off x="0" y="116632"/>
            <a:ext cx="9144000" cy="4647426"/>
          </a:xfrm>
          <a:prstGeom prst="rect">
            <a:avLst/>
          </a:prstGeom>
          <a:noFill/>
        </p:spPr>
        <p:txBody>
          <a:bodyPr wrap="square" rtlCol="0">
            <a:spAutoFit/>
          </a:bodyPr>
          <a:lstStyle/>
          <a:p>
            <a:pPr algn="ctr"/>
            <a:r>
              <a:rPr lang="de-DE" sz="3200" b="1" dirty="0" err="1"/>
              <a:t>Motions</a:t>
            </a:r>
            <a:r>
              <a:rPr lang="de-DE" sz="3200" b="1" dirty="0"/>
              <a:t> to Synod</a:t>
            </a:r>
            <a:endParaRPr lang="en-GB" dirty="0"/>
          </a:p>
          <a:p>
            <a:pPr algn="ctr"/>
            <a:r>
              <a:rPr lang="en-GB" sz="2400" b="1" dirty="0"/>
              <a:t>Expected Motions from Congregations or Circuits</a:t>
            </a:r>
          </a:p>
          <a:p>
            <a:pPr algn="ctr"/>
            <a:endParaRPr lang="en-GB" sz="2400" b="1" dirty="0"/>
          </a:p>
          <a:p>
            <a:r>
              <a:rPr lang="en-GB" sz="2400" b="1" dirty="0"/>
              <a:t>Eastern Circuit: </a:t>
            </a:r>
            <a:r>
              <a:rPr lang="en-GB" sz="2400" dirty="0"/>
              <a:t>Rewording the “We do not believe in the Bible as such” in the document on “Understanding Scripture”</a:t>
            </a:r>
          </a:p>
          <a:p>
            <a:endParaRPr lang="en-GB" sz="2400" dirty="0"/>
          </a:p>
          <a:p>
            <a:r>
              <a:rPr lang="en-GB" sz="2400" b="1" dirty="0"/>
              <a:t>West Rand Lutheran Community Church: </a:t>
            </a:r>
          </a:p>
          <a:p>
            <a:r>
              <a:rPr lang="en-GB" sz="2400" dirty="0"/>
              <a:t>Motion regarding the write down of debt</a:t>
            </a:r>
          </a:p>
          <a:p>
            <a:endParaRPr lang="en-GB" sz="2400" dirty="0"/>
          </a:p>
          <a:p>
            <a:r>
              <a:rPr lang="en-GB" sz="2400" b="1" i="1" dirty="0"/>
              <a:t>Any motions have to reach Church Office by 1 September in order to be processed in time for synod! They need to be sent out by 9 September 2019.</a:t>
            </a:r>
          </a:p>
        </p:txBody>
      </p:sp>
      <p:sp>
        <p:nvSpPr>
          <p:cNvPr id="3" name="Slide Number Placeholder 2">
            <a:extLst>
              <a:ext uri="{FF2B5EF4-FFF2-40B4-BE49-F238E27FC236}">
                <a16:creationId xmlns:a16="http://schemas.microsoft.com/office/drawing/2014/main" id="{0EBD5078-D3B0-406F-812F-42766A792BB5}"/>
              </a:ext>
            </a:extLst>
          </p:cNvPr>
          <p:cNvSpPr>
            <a:spLocks noGrp="1"/>
          </p:cNvSpPr>
          <p:nvPr>
            <p:ph type="sldNum" sz="quarter" idx="12"/>
          </p:nvPr>
        </p:nvSpPr>
        <p:spPr/>
        <p:txBody>
          <a:bodyPr/>
          <a:lstStyle/>
          <a:p>
            <a:fld id="{4A8B3780-11E5-4BC4-923C-38DB7334E8EF}" type="slidenum">
              <a:rPr lang="en-US" altLang="en-US" smtClean="0"/>
              <a:pPr/>
              <a:t>13</a:t>
            </a:fld>
            <a:endParaRPr lang="en-US" altLang="en-US"/>
          </a:p>
        </p:txBody>
      </p:sp>
    </p:spTree>
    <p:extLst>
      <p:ext uri="{BB962C8B-B14F-4D97-AF65-F5344CB8AC3E}">
        <p14:creationId xmlns:p14="http://schemas.microsoft.com/office/powerpoint/2010/main" val="52679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620D5560-B72F-45D5-A092-4181C5624ED4}"/>
              </a:ext>
            </a:extLst>
          </p:cNvPr>
          <p:cNvSpPr txBox="1"/>
          <p:nvPr/>
        </p:nvSpPr>
        <p:spPr>
          <a:xfrm>
            <a:off x="0" y="116632"/>
            <a:ext cx="9144000" cy="4955203"/>
          </a:xfrm>
          <a:prstGeom prst="rect">
            <a:avLst/>
          </a:prstGeom>
          <a:noFill/>
        </p:spPr>
        <p:txBody>
          <a:bodyPr wrap="square" rtlCol="0">
            <a:spAutoFit/>
          </a:bodyPr>
          <a:lstStyle/>
          <a:p>
            <a:pPr algn="ctr"/>
            <a:r>
              <a:rPr lang="de-DE" sz="3200" b="1" dirty="0" err="1"/>
              <a:t>Motions</a:t>
            </a:r>
            <a:r>
              <a:rPr lang="de-DE" sz="3200" b="1" dirty="0"/>
              <a:t> to Synod</a:t>
            </a:r>
          </a:p>
          <a:p>
            <a:endParaRPr lang="en-GB" b="1" dirty="0"/>
          </a:p>
          <a:p>
            <a:pPr algn="ctr"/>
            <a:r>
              <a:rPr lang="en-GB" b="1" dirty="0"/>
              <a:t>Motion 1 by Church Council of ELCSA (N-T) to Church Synod</a:t>
            </a:r>
            <a:endParaRPr lang="en-GB" dirty="0"/>
          </a:p>
          <a:p>
            <a:r>
              <a:rPr lang="en-GB" dirty="0"/>
              <a:t>  </a:t>
            </a:r>
          </a:p>
          <a:p>
            <a:pPr lvl="0"/>
            <a:r>
              <a:rPr lang="en-GB" sz="2300" dirty="0"/>
              <a:t>1. The Church Council of ELCSA (N-T) requests Synod to extend the term of office of Bishop H Müller by two years, based on Section 3 of the Rules on the Election of the Bishop:</a:t>
            </a:r>
          </a:p>
          <a:p>
            <a:r>
              <a:rPr lang="en-GB" sz="2000" b="1" i="1" dirty="0"/>
              <a:t>“Section 3 Term of Office</a:t>
            </a:r>
            <a:endParaRPr lang="en-GB" sz="2000" dirty="0"/>
          </a:p>
          <a:p>
            <a:r>
              <a:rPr lang="en-GB" sz="2000" dirty="0"/>
              <a:t>The Bishop is elected by Church Synod for a period of six years and may be re-elected once. Exceptions may be permitted by Church Synod.”</a:t>
            </a:r>
          </a:p>
          <a:p>
            <a:r>
              <a:rPr lang="en-GB" sz="2300" dirty="0"/>
              <a:t> </a:t>
            </a:r>
          </a:p>
          <a:p>
            <a:r>
              <a:rPr lang="en-GB" sz="2300" dirty="0"/>
              <a:t> 2.  With this, the election of the next bishop is postponed to Synod 2023.</a:t>
            </a:r>
          </a:p>
          <a:p>
            <a:endParaRPr lang="de-DE" sz="3200" b="1" dirty="0"/>
          </a:p>
        </p:txBody>
      </p:sp>
      <p:sp>
        <p:nvSpPr>
          <p:cNvPr id="3" name="Slide Number Placeholder 2">
            <a:extLst>
              <a:ext uri="{FF2B5EF4-FFF2-40B4-BE49-F238E27FC236}">
                <a16:creationId xmlns:a16="http://schemas.microsoft.com/office/drawing/2014/main" id="{EE546B1D-5F71-4D45-97E4-0D0ED8639B51}"/>
              </a:ext>
            </a:extLst>
          </p:cNvPr>
          <p:cNvSpPr>
            <a:spLocks noGrp="1"/>
          </p:cNvSpPr>
          <p:nvPr>
            <p:ph type="sldNum" sz="quarter" idx="12"/>
          </p:nvPr>
        </p:nvSpPr>
        <p:spPr/>
        <p:txBody>
          <a:bodyPr/>
          <a:lstStyle/>
          <a:p>
            <a:fld id="{4A8B3780-11E5-4BC4-923C-38DB7334E8EF}" type="slidenum">
              <a:rPr lang="en-US" altLang="en-US" smtClean="0"/>
              <a:pPr/>
              <a:t>14</a:t>
            </a:fld>
            <a:endParaRPr lang="en-US" altLang="en-US"/>
          </a:p>
        </p:txBody>
      </p:sp>
    </p:spTree>
    <p:extLst>
      <p:ext uri="{BB962C8B-B14F-4D97-AF65-F5344CB8AC3E}">
        <p14:creationId xmlns:p14="http://schemas.microsoft.com/office/powerpoint/2010/main" val="327715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500"/>
                                        <p:tgtEl>
                                          <p:spTgt spid="2">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620D5560-B72F-45D5-A092-4181C5624ED4}"/>
              </a:ext>
            </a:extLst>
          </p:cNvPr>
          <p:cNvSpPr txBox="1"/>
          <p:nvPr/>
        </p:nvSpPr>
        <p:spPr>
          <a:xfrm>
            <a:off x="179512" y="404664"/>
            <a:ext cx="8784976" cy="2339102"/>
          </a:xfrm>
          <a:prstGeom prst="rect">
            <a:avLst/>
          </a:prstGeom>
          <a:noFill/>
        </p:spPr>
        <p:txBody>
          <a:bodyPr wrap="square" rtlCol="0">
            <a:spAutoFit/>
          </a:bodyPr>
          <a:lstStyle/>
          <a:p>
            <a:r>
              <a:rPr lang="en-GB" sz="3200" b="1" dirty="0"/>
              <a:t>Church Laws</a:t>
            </a:r>
          </a:p>
          <a:p>
            <a:endParaRPr lang="en-GB" b="1" dirty="0"/>
          </a:p>
          <a:p>
            <a:r>
              <a:rPr lang="en-GB" sz="2400" dirty="0"/>
              <a:t>Thank you to all congregations which gave input towards the Church Law Revision and Review process.</a:t>
            </a:r>
          </a:p>
          <a:p>
            <a:endParaRPr lang="en-GB" sz="2400" dirty="0"/>
          </a:p>
          <a:p>
            <a:r>
              <a:rPr lang="en-GB" sz="2400" dirty="0"/>
              <a:t>Special mention of Pastor Udo </a:t>
            </a:r>
            <a:r>
              <a:rPr lang="en-GB" sz="2400" dirty="0" err="1"/>
              <a:t>Lütge</a:t>
            </a:r>
            <a:r>
              <a:rPr lang="en-GB" sz="2400" dirty="0"/>
              <a:t> and his team. </a:t>
            </a:r>
          </a:p>
        </p:txBody>
      </p:sp>
      <p:sp>
        <p:nvSpPr>
          <p:cNvPr id="3" name="Slide Number Placeholder 2">
            <a:extLst>
              <a:ext uri="{FF2B5EF4-FFF2-40B4-BE49-F238E27FC236}">
                <a16:creationId xmlns:a16="http://schemas.microsoft.com/office/drawing/2014/main" id="{E6DA05DC-3536-4DEF-A76A-6CCD3551A582}"/>
              </a:ext>
            </a:extLst>
          </p:cNvPr>
          <p:cNvSpPr>
            <a:spLocks noGrp="1"/>
          </p:cNvSpPr>
          <p:nvPr>
            <p:ph type="sldNum" sz="quarter" idx="12"/>
          </p:nvPr>
        </p:nvSpPr>
        <p:spPr/>
        <p:txBody>
          <a:bodyPr/>
          <a:lstStyle/>
          <a:p>
            <a:fld id="{4A8B3780-11E5-4BC4-923C-38DB7334E8EF}" type="slidenum">
              <a:rPr lang="en-US" altLang="en-US" smtClean="0"/>
              <a:pPr/>
              <a:t>15</a:t>
            </a:fld>
            <a:endParaRPr lang="en-US" altLang="en-US"/>
          </a:p>
        </p:txBody>
      </p:sp>
    </p:spTree>
    <p:extLst>
      <p:ext uri="{BB962C8B-B14F-4D97-AF65-F5344CB8AC3E}">
        <p14:creationId xmlns:p14="http://schemas.microsoft.com/office/powerpoint/2010/main" val="1814541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620D5560-B72F-45D5-A092-4181C5624ED4}"/>
              </a:ext>
            </a:extLst>
          </p:cNvPr>
          <p:cNvSpPr txBox="1"/>
          <p:nvPr/>
        </p:nvSpPr>
        <p:spPr>
          <a:xfrm>
            <a:off x="179512" y="116632"/>
            <a:ext cx="8784976" cy="4324261"/>
          </a:xfrm>
          <a:prstGeom prst="rect">
            <a:avLst/>
          </a:prstGeom>
          <a:noFill/>
        </p:spPr>
        <p:txBody>
          <a:bodyPr wrap="square" rtlCol="0">
            <a:spAutoFit/>
          </a:bodyPr>
          <a:lstStyle/>
          <a:p>
            <a:r>
              <a:rPr lang="en-GB" sz="3200" b="1" dirty="0"/>
              <a:t>Church Laws</a:t>
            </a:r>
          </a:p>
          <a:p>
            <a:endParaRPr lang="en-GB" b="1" dirty="0"/>
          </a:p>
          <a:p>
            <a:pPr marL="285750" indent="-285750">
              <a:buFont typeface="Arial" panose="020B0604020202020204" pitchFamily="34" charset="0"/>
              <a:buChar char="•"/>
            </a:pPr>
            <a:r>
              <a:rPr lang="en-GB" sz="2300" b="1" dirty="0"/>
              <a:t>Purpose of Church Law</a:t>
            </a:r>
          </a:p>
          <a:p>
            <a:endParaRPr lang="en-GB" sz="2300" dirty="0"/>
          </a:p>
          <a:p>
            <a:pPr marL="742950" lvl="1" indent="-285750">
              <a:buFont typeface="Arial" panose="020B0604020202020204" pitchFamily="34" charset="0"/>
              <a:buChar char="•"/>
            </a:pPr>
            <a:r>
              <a:rPr lang="en-GB" sz="2300" dirty="0"/>
              <a:t>Church laws should assist in creating and maintaining order.</a:t>
            </a:r>
          </a:p>
          <a:p>
            <a:pPr marL="742950" lvl="1" indent="-285750">
              <a:buFont typeface="Arial" panose="020B0604020202020204" pitchFamily="34" charset="0"/>
              <a:buChar char="•"/>
            </a:pPr>
            <a:r>
              <a:rPr lang="en-GB" sz="2300" dirty="0"/>
              <a:t>Church laws should enable Church growth and not hinder Church growth.</a:t>
            </a:r>
          </a:p>
          <a:p>
            <a:pPr marL="742950" lvl="1" indent="-285750">
              <a:buFont typeface="Arial" panose="020B0604020202020204" pitchFamily="34" charset="0"/>
              <a:buChar char="•"/>
            </a:pPr>
            <a:r>
              <a:rPr lang="en-GB" sz="2300" dirty="0"/>
              <a:t>Church laws must conform to the labour and tax laws of the country.</a:t>
            </a:r>
          </a:p>
          <a:p>
            <a:pPr marL="742950" lvl="1" indent="-285750">
              <a:buFont typeface="Arial" panose="020B0604020202020204" pitchFamily="34" charset="0"/>
              <a:buChar char="•"/>
            </a:pPr>
            <a:r>
              <a:rPr lang="en-GB" sz="2300" dirty="0"/>
              <a:t>Church laws need regular attention in order to ensure their relevance.</a:t>
            </a:r>
          </a:p>
          <a:p>
            <a:endParaRPr lang="en-GB" dirty="0"/>
          </a:p>
        </p:txBody>
      </p:sp>
      <p:sp>
        <p:nvSpPr>
          <p:cNvPr id="3" name="Slide Number Placeholder 2">
            <a:extLst>
              <a:ext uri="{FF2B5EF4-FFF2-40B4-BE49-F238E27FC236}">
                <a16:creationId xmlns:a16="http://schemas.microsoft.com/office/drawing/2014/main" id="{E6DA05DC-3536-4DEF-A76A-6CCD3551A582}"/>
              </a:ext>
            </a:extLst>
          </p:cNvPr>
          <p:cNvSpPr>
            <a:spLocks noGrp="1"/>
          </p:cNvSpPr>
          <p:nvPr>
            <p:ph type="sldNum" sz="quarter" idx="12"/>
          </p:nvPr>
        </p:nvSpPr>
        <p:spPr/>
        <p:txBody>
          <a:bodyPr/>
          <a:lstStyle/>
          <a:p>
            <a:fld id="{4A8B3780-11E5-4BC4-923C-38DB7334E8EF}" type="slidenum">
              <a:rPr lang="en-US" altLang="en-US" smtClean="0"/>
              <a:pPr/>
              <a:t>16</a:t>
            </a:fld>
            <a:endParaRPr lang="en-US" altLang="en-US"/>
          </a:p>
        </p:txBody>
      </p:sp>
    </p:spTree>
    <p:extLst>
      <p:ext uri="{BB962C8B-B14F-4D97-AF65-F5344CB8AC3E}">
        <p14:creationId xmlns:p14="http://schemas.microsoft.com/office/powerpoint/2010/main" val="1613552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620D5560-B72F-45D5-A092-4181C5624ED4}"/>
              </a:ext>
            </a:extLst>
          </p:cNvPr>
          <p:cNvSpPr txBox="1"/>
          <p:nvPr/>
        </p:nvSpPr>
        <p:spPr>
          <a:xfrm>
            <a:off x="179512" y="116632"/>
            <a:ext cx="8784976" cy="4955203"/>
          </a:xfrm>
          <a:prstGeom prst="rect">
            <a:avLst/>
          </a:prstGeom>
          <a:noFill/>
        </p:spPr>
        <p:txBody>
          <a:bodyPr wrap="square" rtlCol="0">
            <a:spAutoFit/>
          </a:bodyPr>
          <a:lstStyle/>
          <a:p>
            <a:r>
              <a:rPr lang="en-GB" sz="3200" b="1" dirty="0"/>
              <a:t>Church Laws</a:t>
            </a:r>
          </a:p>
          <a:p>
            <a:endParaRPr lang="en-GB" dirty="0"/>
          </a:p>
          <a:p>
            <a:pPr marL="285750" indent="-285750">
              <a:buFont typeface="Arial" panose="020B0604020202020204" pitchFamily="34" charset="0"/>
              <a:buChar char="•"/>
            </a:pPr>
            <a:r>
              <a:rPr lang="en-GB" sz="2300" dirty="0"/>
              <a:t>1: Categories of law changes:</a:t>
            </a:r>
          </a:p>
          <a:p>
            <a:endParaRPr lang="en-GB" sz="2300" dirty="0"/>
          </a:p>
          <a:p>
            <a:pPr marL="742950" lvl="1" indent="-285750">
              <a:buFont typeface="Arial" panose="020B0604020202020204" pitchFamily="34" charset="0"/>
              <a:buChar char="•"/>
            </a:pPr>
            <a:r>
              <a:rPr lang="en-GB" sz="2300" dirty="0"/>
              <a:t>A): Law changes - Correction of Errors (no discussion 			needed, but needs to be voted on – Questions will 		certainly be entertained today)</a:t>
            </a:r>
          </a:p>
          <a:p>
            <a:pPr marL="742950" lvl="1" indent="-285750">
              <a:buFont typeface="Arial" panose="020B0604020202020204" pitchFamily="34" charset="0"/>
              <a:buChar char="•"/>
            </a:pPr>
            <a:r>
              <a:rPr lang="en-GB" sz="2300" dirty="0"/>
              <a:t>B): Law Changes – Clarification and Correction off Conflicts 		(short discussion allowed)</a:t>
            </a:r>
          </a:p>
          <a:p>
            <a:pPr marL="742950" lvl="1" indent="-285750">
              <a:buFont typeface="Arial" panose="020B0604020202020204" pitchFamily="34" charset="0"/>
              <a:buChar char="•"/>
            </a:pPr>
            <a:r>
              <a:rPr lang="en-GB" sz="2300" dirty="0"/>
              <a:t>C): Law Changes – Changes in policies, procedures 			(Discussion necessary)</a:t>
            </a:r>
          </a:p>
          <a:p>
            <a:pPr marL="742950" lvl="1" indent="-285750">
              <a:buFont typeface="Arial" panose="020B0604020202020204" pitchFamily="34" charset="0"/>
              <a:buChar char="•"/>
            </a:pPr>
            <a:r>
              <a:rPr lang="en-GB" sz="2300" dirty="0"/>
              <a:t>D): Law Changes – new points (Discussion necessary)</a:t>
            </a:r>
          </a:p>
          <a:p>
            <a:pPr marL="285750" indent="-285750">
              <a:buFont typeface="Arial" panose="020B0604020202020204" pitchFamily="34" charset="0"/>
              <a:buChar char="•"/>
            </a:pPr>
            <a:endParaRPr lang="en-GB" dirty="0"/>
          </a:p>
          <a:p>
            <a:endParaRPr lang="en-GB" dirty="0"/>
          </a:p>
        </p:txBody>
      </p:sp>
      <p:sp>
        <p:nvSpPr>
          <p:cNvPr id="3" name="Slide Number Placeholder 2">
            <a:extLst>
              <a:ext uri="{FF2B5EF4-FFF2-40B4-BE49-F238E27FC236}">
                <a16:creationId xmlns:a16="http://schemas.microsoft.com/office/drawing/2014/main" id="{E6DA05DC-3536-4DEF-A76A-6CCD3551A582}"/>
              </a:ext>
            </a:extLst>
          </p:cNvPr>
          <p:cNvSpPr>
            <a:spLocks noGrp="1"/>
          </p:cNvSpPr>
          <p:nvPr>
            <p:ph type="sldNum" sz="quarter" idx="12"/>
          </p:nvPr>
        </p:nvSpPr>
        <p:spPr/>
        <p:txBody>
          <a:bodyPr/>
          <a:lstStyle/>
          <a:p>
            <a:fld id="{4A8B3780-11E5-4BC4-923C-38DB7334E8EF}" type="slidenum">
              <a:rPr lang="en-US" altLang="en-US" smtClean="0"/>
              <a:pPr/>
              <a:t>17</a:t>
            </a:fld>
            <a:endParaRPr lang="en-US" altLang="en-US"/>
          </a:p>
        </p:txBody>
      </p:sp>
    </p:spTree>
    <p:extLst>
      <p:ext uri="{BB962C8B-B14F-4D97-AF65-F5344CB8AC3E}">
        <p14:creationId xmlns:p14="http://schemas.microsoft.com/office/powerpoint/2010/main" val="284645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620D5560-B72F-45D5-A092-4181C5624ED4}"/>
              </a:ext>
            </a:extLst>
          </p:cNvPr>
          <p:cNvSpPr txBox="1"/>
          <p:nvPr/>
        </p:nvSpPr>
        <p:spPr>
          <a:xfrm>
            <a:off x="0" y="116632"/>
            <a:ext cx="9144000" cy="4955203"/>
          </a:xfrm>
          <a:prstGeom prst="rect">
            <a:avLst/>
          </a:prstGeom>
          <a:noFill/>
        </p:spPr>
        <p:txBody>
          <a:bodyPr wrap="square" rtlCol="0">
            <a:spAutoFit/>
          </a:bodyPr>
          <a:lstStyle/>
          <a:p>
            <a:r>
              <a:rPr lang="en-GB" sz="3200" b="1" dirty="0"/>
              <a:t>Church Laws - Detail</a:t>
            </a:r>
          </a:p>
          <a:p>
            <a:pPr marL="285750" indent="-285750">
              <a:buFont typeface="Arial" panose="020B0604020202020204" pitchFamily="34" charset="0"/>
              <a:buChar char="•"/>
            </a:pPr>
            <a:r>
              <a:rPr lang="en-GB" sz="2000" dirty="0"/>
              <a:t>4: Law Changes – Changes in policies, procedures (Discussion necessary)</a:t>
            </a:r>
          </a:p>
          <a:p>
            <a:pPr marL="742950" lvl="1" indent="-285750">
              <a:buFont typeface="Arial" panose="020B0604020202020204" pitchFamily="34" charset="0"/>
              <a:buChar char="•"/>
            </a:pPr>
            <a:r>
              <a:rPr lang="en-GB" sz="2400" b="1" dirty="0"/>
              <a:t>Placing of pastors (Significant change)</a:t>
            </a:r>
          </a:p>
          <a:p>
            <a:pPr lvl="1"/>
            <a:endParaRPr lang="en-GB" sz="2000" dirty="0"/>
          </a:p>
          <a:p>
            <a:pPr lvl="1"/>
            <a:r>
              <a:rPr lang="en-GB" sz="2000" dirty="0"/>
              <a:t>Example: </a:t>
            </a:r>
          </a:p>
          <a:p>
            <a:pPr lvl="1"/>
            <a:r>
              <a:rPr lang="en-GB" sz="2000" dirty="0"/>
              <a:t>2012: Congregation elected pastor who serves till 2020</a:t>
            </a:r>
          </a:p>
          <a:p>
            <a:pPr lvl="1"/>
            <a:r>
              <a:rPr lang="en-GB" sz="2000" dirty="0"/>
              <a:t>2020: Church council can choose to place a pastor. Pastor serves till 2028</a:t>
            </a:r>
          </a:p>
          <a:p>
            <a:pPr lvl="1"/>
            <a:r>
              <a:rPr lang="en-GB" sz="2000" dirty="0"/>
              <a:t>2028: Congregation elects</a:t>
            </a:r>
          </a:p>
          <a:p>
            <a:pPr lvl="1"/>
            <a:endParaRPr lang="en-GB" sz="2000" dirty="0"/>
          </a:p>
          <a:p>
            <a:pPr lvl="1"/>
            <a:r>
              <a:rPr lang="en-GB" sz="2000" dirty="0"/>
              <a:t>Or </a:t>
            </a:r>
          </a:p>
          <a:p>
            <a:pPr lvl="1"/>
            <a:endParaRPr lang="en-GB" sz="2000" dirty="0"/>
          </a:p>
          <a:p>
            <a:pPr lvl="1"/>
            <a:r>
              <a:rPr lang="en-GB" sz="2000" dirty="0"/>
              <a:t>2012: Congregation elected pastor who serves till 2020</a:t>
            </a:r>
          </a:p>
          <a:p>
            <a:pPr lvl="1"/>
            <a:r>
              <a:rPr lang="en-GB" sz="2000" dirty="0"/>
              <a:t>2020: Church council can choose to place a pastor, but does not make use of this option. Congregation elects. Pastor serves till 2028</a:t>
            </a:r>
          </a:p>
          <a:p>
            <a:pPr lvl="1"/>
            <a:r>
              <a:rPr lang="en-GB" sz="2000" dirty="0"/>
              <a:t>2028: Church Council can choose to place a pastor</a:t>
            </a:r>
          </a:p>
        </p:txBody>
      </p:sp>
      <p:sp>
        <p:nvSpPr>
          <p:cNvPr id="3" name="Slide Number Placeholder 2">
            <a:extLst>
              <a:ext uri="{FF2B5EF4-FFF2-40B4-BE49-F238E27FC236}">
                <a16:creationId xmlns:a16="http://schemas.microsoft.com/office/drawing/2014/main" id="{32DEE8F2-4D25-4DFA-87EB-CAD1D32C187B}"/>
              </a:ext>
            </a:extLst>
          </p:cNvPr>
          <p:cNvSpPr>
            <a:spLocks noGrp="1"/>
          </p:cNvSpPr>
          <p:nvPr>
            <p:ph type="sldNum" sz="quarter" idx="12"/>
          </p:nvPr>
        </p:nvSpPr>
        <p:spPr/>
        <p:txBody>
          <a:bodyPr/>
          <a:lstStyle/>
          <a:p>
            <a:fld id="{4A8B3780-11E5-4BC4-923C-38DB7334E8EF}" type="slidenum">
              <a:rPr lang="en-US" altLang="en-US" smtClean="0"/>
              <a:pPr/>
              <a:t>18</a:t>
            </a:fld>
            <a:endParaRPr lang="en-US" altLang="en-US"/>
          </a:p>
        </p:txBody>
      </p:sp>
    </p:spTree>
    <p:extLst>
      <p:ext uri="{BB962C8B-B14F-4D97-AF65-F5344CB8AC3E}">
        <p14:creationId xmlns:p14="http://schemas.microsoft.com/office/powerpoint/2010/main" val="277817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Effect transition="in" filter="fade">
                                      <p:cBhvr>
                                        <p:cTn id="11" dur="500"/>
                                        <p:tgtEl>
                                          <p:spTgt spid="2">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500"/>
                                        <p:tgtEl>
                                          <p:spTgt spid="2">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500"/>
                                        <p:tgtEl>
                                          <p:spTgt spid="2">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animEffect transition="in" filter="fade">
                                      <p:cBhvr>
                                        <p:cTn id="29" dur="500"/>
                                        <p:tgtEl>
                                          <p:spTgt spid="2">
                                            <p:txEl>
                                              <p:pRg st="11" end="11"/>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animEffect transition="in" filter="fade">
                                      <p:cBhvr>
                                        <p:cTn id="33" dur="500"/>
                                        <p:tgtEl>
                                          <p:spTgt spid="2">
                                            <p:txEl>
                                              <p:pRg st="12" end="12"/>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fade">
                                      <p:cBhvr>
                                        <p:cTn id="3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620D5560-B72F-45D5-A092-4181C5624ED4}"/>
              </a:ext>
            </a:extLst>
          </p:cNvPr>
          <p:cNvSpPr txBox="1"/>
          <p:nvPr/>
        </p:nvSpPr>
        <p:spPr>
          <a:xfrm>
            <a:off x="0" y="116632"/>
            <a:ext cx="9144000" cy="5940088"/>
          </a:xfrm>
          <a:prstGeom prst="rect">
            <a:avLst/>
          </a:prstGeom>
          <a:noFill/>
        </p:spPr>
        <p:txBody>
          <a:bodyPr wrap="square" rtlCol="0">
            <a:spAutoFit/>
          </a:bodyPr>
          <a:lstStyle/>
          <a:p>
            <a:r>
              <a:rPr lang="en-GB" sz="3200" b="1" dirty="0"/>
              <a:t>Church Laws - Detail</a:t>
            </a:r>
          </a:p>
          <a:p>
            <a:pPr marL="285750" indent="-285750">
              <a:buFont typeface="Arial" panose="020B0604020202020204" pitchFamily="34" charset="0"/>
              <a:buChar char="•"/>
            </a:pPr>
            <a:r>
              <a:rPr lang="en-GB" sz="2000" dirty="0"/>
              <a:t>4: Law Changes – Changes in policies, procedures (Discussion necessary)</a:t>
            </a:r>
          </a:p>
          <a:p>
            <a:pPr marL="742950" lvl="1" indent="-285750">
              <a:buFont typeface="Arial" panose="020B0604020202020204" pitchFamily="34" charset="0"/>
              <a:buChar char="•"/>
            </a:pPr>
            <a:r>
              <a:rPr lang="en-GB" sz="2400" b="1" dirty="0"/>
              <a:t>Election of bishop (Significant change)</a:t>
            </a:r>
          </a:p>
          <a:p>
            <a:pPr lvl="1"/>
            <a:endParaRPr lang="en-GB" sz="2400" b="1" dirty="0"/>
          </a:p>
          <a:p>
            <a:pPr lvl="1"/>
            <a:r>
              <a:rPr lang="en-GB" sz="2000" b="1" dirty="0"/>
              <a:t>Example 1</a:t>
            </a:r>
            <a:r>
              <a:rPr lang="en-GB" sz="2000" dirty="0"/>
              <a:t>: Pastor A (aged 55) is elected as Bishop</a:t>
            </a:r>
          </a:p>
          <a:p>
            <a:pPr lvl="1"/>
            <a:r>
              <a:rPr lang="en-GB" sz="2000" dirty="0"/>
              <a:t>At age 61 he is elected for term 2 and retires age 67 (Serves 2x6 years)</a:t>
            </a:r>
          </a:p>
          <a:p>
            <a:pPr lvl="1"/>
            <a:endParaRPr lang="en-GB" sz="2000" dirty="0"/>
          </a:p>
          <a:p>
            <a:pPr lvl="1"/>
            <a:r>
              <a:rPr lang="en-GB" sz="2000" b="1" dirty="0"/>
              <a:t>Example 2</a:t>
            </a:r>
            <a:r>
              <a:rPr lang="en-GB" sz="2000" dirty="0"/>
              <a:t>: Pastor B (aged 40) is elected as Bishop</a:t>
            </a:r>
          </a:p>
          <a:p>
            <a:pPr lvl="1"/>
            <a:r>
              <a:rPr lang="en-GB" sz="2000" dirty="0"/>
              <a:t>At age 46 he is elected for term 2</a:t>
            </a:r>
          </a:p>
          <a:p>
            <a:pPr lvl="1"/>
            <a:r>
              <a:rPr lang="en-GB" sz="2000" dirty="0"/>
              <a:t>At age 52 he becomes pastor in a congregation again (Serves 2x6 years)</a:t>
            </a:r>
          </a:p>
          <a:p>
            <a:pPr lvl="1"/>
            <a:endParaRPr lang="en-GB" sz="2000" dirty="0"/>
          </a:p>
          <a:p>
            <a:pPr lvl="1"/>
            <a:r>
              <a:rPr lang="en-GB" sz="2000" b="1" dirty="0"/>
              <a:t>Example 3</a:t>
            </a:r>
            <a:r>
              <a:rPr lang="en-GB" sz="2000" dirty="0"/>
              <a:t>: Pastor C (aged 57) is elected/re-elected as Bishop and serves 8-9 years till the synod after date of retirement, i.e. age 66 or 67 (6+8/9 years)</a:t>
            </a:r>
          </a:p>
          <a:p>
            <a:pPr lvl="1"/>
            <a:endParaRPr lang="en-GB" sz="2000" dirty="0"/>
          </a:p>
          <a:p>
            <a:pPr lvl="1"/>
            <a:r>
              <a:rPr lang="en-GB" sz="2000" dirty="0"/>
              <a:t>		</a:t>
            </a:r>
            <a:r>
              <a:rPr lang="en-GB" sz="2000" b="1" dirty="0"/>
              <a:t>Example 4</a:t>
            </a:r>
            <a:r>
              <a:rPr lang="en-GB" sz="2000" dirty="0"/>
              <a:t>: Pastor D (aged 63) is elected/re-elected as Bishop</a:t>
            </a:r>
          </a:p>
          <a:p>
            <a:pPr lvl="1"/>
            <a:r>
              <a:rPr lang="en-GB" sz="2000" dirty="0"/>
              <a:t>		and serves 4-5 years till the synod after date of retirement, </a:t>
            </a:r>
          </a:p>
          <a:p>
            <a:pPr lvl="1"/>
            <a:r>
              <a:rPr lang="en-GB" sz="2000" dirty="0"/>
              <a:t>		i.e. age 67 </a:t>
            </a:r>
          </a:p>
        </p:txBody>
      </p:sp>
      <p:sp>
        <p:nvSpPr>
          <p:cNvPr id="3" name="Slide Number Placeholder 2">
            <a:extLst>
              <a:ext uri="{FF2B5EF4-FFF2-40B4-BE49-F238E27FC236}">
                <a16:creationId xmlns:a16="http://schemas.microsoft.com/office/drawing/2014/main" id="{FF9FC177-179A-46F6-83B4-3540BB1C898E}"/>
              </a:ext>
            </a:extLst>
          </p:cNvPr>
          <p:cNvSpPr>
            <a:spLocks noGrp="1"/>
          </p:cNvSpPr>
          <p:nvPr>
            <p:ph type="sldNum" sz="quarter" idx="12"/>
          </p:nvPr>
        </p:nvSpPr>
        <p:spPr/>
        <p:txBody>
          <a:bodyPr/>
          <a:lstStyle/>
          <a:p>
            <a:fld id="{4A8B3780-11E5-4BC4-923C-38DB7334E8EF}" type="slidenum">
              <a:rPr lang="en-US" altLang="en-US" smtClean="0"/>
              <a:pPr/>
              <a:t>19</a:t>
            </a:fld>
            <a:endParaRPr lang="en-US" altLang="en-US"/>
          </a:p>
        </p:txBody>
      </p:sp>
    </p:spTree>
    <p:extLst>
      <p:ext uri="{BB962C8B-B14F-4D97-AF65-F5344CB8AC3E}">
        <p14:creationId xmlns:p14="http://schemas.microsoft.com/office/powerpoint/2010/main" val="382261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fade">
                                      <p:cBhvr>
                                        <p:cTn id="15" dur="500"/>
                                        <p:tgtEl>
                                          <p:spTgt spid="2">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animEffect transition="in" filter="fade">
                                      <p:cBhvr>
                                        <p:cTn id="26" dur="500"/>
                                        <p:tgtEl>
                                          <p:spTgt spid="2">
                                            <p:txEl>
                                              <p:pRg st="11" end="1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animEffect transition="in" filter="fade">
                                      <p:cBhvr>
                                        <p:cTn id="31" dur="500"/>
                                        <p:tgtEl>
                                          <p:spTgt spid="2">
                                            <p:txEl>
                                              <p:pRg st="13" end="1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14" end="14"/>
                                            </p:txEl>
                                          </p:spTgt>
                                        </p:tgtEl>
                                        <p:attrNameLst>
                                          <p:attrName>style.visibility</p:attrName>
                                        </p:attrNameLst>
                                      </p:cBhvr>
                                      <p:to>
                                        <p:strVal val="visible"/>
                                      </p:to>
                                    </p:set>
                                    <p:animEffect transition="in" filter="fade">
                                      <p:cBhvr>
                                        <p:cTn id="36" dur="500"/>
                                        <p:tgtEl>
                                          <p:spTgt spid="2">
                                            <p:txEl>
                                              <p:pRg st="14" end="1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5" end="15"/>
                                            </p:txEl>
                                          </p:spTgt>
                                        </p:tgtEl>
                                        <p:attrNameLst>
                                          <p:attrName>style.visibility</p:attrName>
                                        </p:attrNameLst>
                                      </p:cBhvr>
                                      <p:to>
                                        <p:strVal val="visible"/>
                                      </p:to>
                                    </p:set>
                                    <p:animEffect transition="in" filter="fade">
                                      <p:cBhvr>
                                        <p:cTn id="41"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en-GB" dirty="0">
                  <a:solidFill>
                    <a:srgbClr val="00758C"/>
                  </a:solidFill>
                </a:rPr>
                <a:t>Evangelical Lutheran Church in Southern Africa (N-T)</a:t>
              </a:r>
            </a:p>
          </p:txBody>
        </p:sp>
      </p:grpSp>
      <p:sp>
        <p:nvSpPr>
          <p:cNvPr id="2" name="TextBox 1">
            <a:extLst>
              <a:ext uri="{FF2B5EF4-FFF2-40B4-BE49-F238E27FC236}">
                <a16:creationId xmlns:a16="http://schemas.microsoft.com/office/drawing/2014/main" id="{22415CE7-A9DB-4D30-9C07-DDD97DF11D81}"/>
              </a:ext>
            </a:extLst>
          </p:cNvPr>
          <p:cNvSpPr txBox="1"/>
          <p:nvPr/>
        </p:nvSpPr>
        <p:spPr>
          <a:xfrm>
            <a:off x="1691680" y="89624"/>
            <a:ext cx="7128792" cy="5816977"/>
          </a:xfrm>
          <a:prstGeom prst="rect">
            <a:avLst/>
          </a:prstGeom>
          <a:noFill/>
        </p:spPr>
        <p:txBody>
          <a:bodyPr wrap="square" rtlCol="0">
            <a:spAutoFit/>
          </a:bodyPr>
          <a:lstStyle/>
          <a:p>
            <a:r>
              <a:rPr lang="en-GB" sz="3600" b="1" dirty="0"/>
              <a:t>Program for this meeting</a:t>
            </a:r>
          </a:p>
          <a:p>
            <a:endParaRPr lang="en-GB" sz="2800" b="1" dirty="0"/>
          </a:p>
          <a:p>
            <a:pPr lvl="2"/>
            <a:r>
              <a:rPr lang="en-GB" sz="2800" b="1" dirty="0"/>
              <a:t>Welcoming</a:t>
            </a:r>
          </a:p>
          <a:p>
            <a:pPr marL="1828800" lvl="3" indent="-457200">
              <a:buAutoNum type="arabicPeriod"/>
            </a:pPr>
            <a:r>
              <a:rPr lang="en-GB" sz="2800" b="1" dirty="0"/>
              <a:t>Overview of Synod</a:t>
            </a:r>
          </a:p>
          <a:p>
            <a:pPr marL="1828800" lvl="3" indent="-457200">
              <a:buAutoNum type="arabicPeriod"/>
            </a:pPr>
            <a:endParaRPr lang="en-GB" sz="2800" b="1" dirty="0"/>
          </a:p>
          <a:p>
            <a:pPr marL="1828800" lvl="3" indent="-457200">
              <a:buAutoNum type="arabicPeriod"/>
            </a:pPr>
            <a:r>
              <a:rPr lang="en-GB" sz="2800" b="1" dirty="0"/>
              <a:t>Church Council Report</a:t>
            </a:r>
          </a:p>
          <a:p>
            <a:pPr marL="1828800" lvl="3" indent="-457200">
              <a:buAutoNum type="arabicPeriod"/>
            </a:pPr>
            <a:endParaRPr lang="en-GB" sz="2800" b="1" dirty="0"/>
          </a:p>
          <a:p>
            <a:pPr marL="1828800" lvl="3" indent="-457200">
              <a:buAutoNum type="arabicPeriod"/>
            </a:pPr>
            <a:r>
              <a:rPr lang="en-GB" sz="2800" b="1" dirty="0"/>
              <a:t>Church Laws </a:t>
            </a:r>
          </a:p>
          <a:p>
            <a:pPr marL="1828800" lvl="3" indent="-457200">
              <a:buAutoNum type="arabicPeriod"/>
            </a:pPr>
            <a:endParaRPr lang="en-GB" sz="2800" b="1" dirty="0"/>
          </a:p>
          <a:p>
            <a:pPr marL="1828800" lvl="3" indent="-457200">
              <a:buAutoNum type="arabicPeriod"/>
            </a:pPr>
            <a:r>
              <a:rPr lang="en-GB" sz="2800" b="1" dirty="0"/>
              <a:t>Finances</a:t>
            </a:r>
          </a:p>
          <a:p>
            <a:pPr marL="1828800" lvl="3" indent="-457200">
              <a:buAutoNum type="arabicPeriod"/>
            </a:pPr>
            <a:endParaRPr lang="en-GB" sz="2800" b="1" dirty="0"/>
          </a:p>
          <a:p>
            <a:pPr marL="1828800" lvl="3" indent="-457200">
              <a:buAutoNum type="arabicPeriod"/>
            </a:pPr>
            <a:r>
              <a:rPr lang="en-GB" sz="2800" b="1" dirty="0"/>
              <a:t>Church Laws continued</a:t>
            </a:r>
          </a:p>
          <a:p>
            <a:pPr lvl="2"/>
            <a:r>
              <a:rPr lang="en-GB" sz="2800" b="1" dirty="0"/>
              <a:t>Closing</a:t>
            </a:r>
          </a:p>
        </p:txBody>
      </p:sp>
      <p:sp>
        <p:nvSpPr>
          <p:cNvPr id="3" name="Slide Number Placeholder 2">
            <a:extLst>
              <a:ext uri="{FF2B5EF4-FFF2-40B4-BE49-F238E27FC236}">
                <a16:creationId xmlns:a16="http://schemas.microsoft.com/office/drawing/2014/main" id="{BC2EC4BA-9903-4D44-ABE3-C4B6B1E21CA4}"/>
              </a:ext>
            </a:extLst>
          </p:cNvPr>
          <p:cNvSpPr>
            <a:spLocks noGrp="1"/>
          </p:cNvSpPr>
          <p:nvPr>
            <p:ph type="sldNum" sz="quarter" idx="12"/>
          </p:nvPr>
        </p:nvSpPr>
        <p:spPr/>
        <p:txBody>
          <a:bodyPr/>
          <a:lstStyle/>
          <a:p>
            <a:fld id="{4A8B3780-11E5-4BC4-923C-38DB7334E8EF}" type="slidenum">
              <a:rPr lang="en-GB" altLang="en-US" smtClean="0"/>
              <a:pPr/>
              <a:t>2</a:t>
            </a:fld>
            <a:endParaRPr lang="en-GB" altLang="en-US" dirty="0"/>
          </a:p>
        </p:txBody>
      </p:sp>
    </p:spTree>
    <p:extLst>
      <p:ext uri="{BB962C8B-B14F-4D97-AF65-F5344CB8AC3E}">
        <p14:creationId xmlns:p14="http://schemas.microsoft.com/office/powerpoint/2010/main" val="868559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620D5560-B72F-45D5-A092-4181C5624ED4}"/>
              </a:ext>
            </a:extLst>
          </p:cNvPr>
          <p:cNvSpPr txBox="1"/>
          <p:nvPr/>
        </p:nvSpPr>
        <p:spPr>
          <a:xfrm>
            <a:off x="179512" y="980728"/>
            <a:ext cx="8784976" cy="861774"/>
          </a:xfrm>
          <a:prstGeom prst="rect">
            <a:avLst/>
          </a:prstGeom>
          <a:noFill/>
        </p:spPr>
        <p:txBody>
          <a:bodyPr wrap="square" rtlCol="0">
            <a:spAutoFit/>
          </a:bodyPr>
          <a:lstStyle/>
          <a:p>
            <a:r>
              <a:rPr lang="en-GB" sz="3200" b="1" dirty="0"/>
              <a:t>Finance</a:t>
            </a:r>
          </a:p>
          <a:p>
            <a:endParaRPr lang="en-GB" dirty="0"/>
          </a:p>
        </p:txBody>
      </p:sp>
      <p:sp>
        <p:nvSpPr>
          <p:cNvPr id="3" name="Slide Number Placeholder 2">
            <a:extLst>
              <a:ext uri="{FF2B5EF4-FFF2-40B4-BE49-F238E27FC236}">
                <a16:creationId xmlns:a16="http://schemas.microsoft.com/office/drawing/2014/main" id="{E6DA05DC-3536-4DEF-A76A-6CCD3551A582}"/>
              </a:ext>
            </a:extLst>
          </p:cNvPr>
          <p:cNvSpPr>
            <a:spLocks noGrp="1"/>
          </p:cNvSpPr>
          <p:nvPr>
            <p:ph type="sldNum" sz="quarter" idx="12"/>
          </p:nvPr>
        </p:nvSpPr>
        <p:spPr/>
        <p:txBody>
          <a:bodyPr/>
          <a:lstStyle/>
          <a:p>
            <a:fld id="{4A8B3780-11E5-4BC4-923C-38DB7334E8EF}" type="slidenum">
              <a:rPr lang="en-US" altLang="en-US" smtClean="0"/>
              <a:pPr/>
              <a:t>20</a:t>
            </a:fld>
            <a:endParaRPr lang="en-US" altLang="en-US"/>
          </a:p>
        </p:txBody>
      </p:sp>
    </p:spTree>
    <p:extLst>
      <p:ext uri="{BB962C8B-B14F-4D97-AF65-F5344CB8AC3E}">
        <p14:creationId xmlns:p14="http://schemas.microsoft.com/office/powerpoint/2010/main" val="137163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5">
            <a:extLst>
              <a:ext uri="{FF2B5EF4-FFF2-40B4-BE49-F238E27FC236}">
                <a16:creationId xmlns:a16="http://schemas.microsoft.com/office/drawing/2014/main" id="{CD3B014A-E546-45AE-A57F-BFD357640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0"/>
            <a:ext cx="22272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5600F8B-17BC-4244-A540-03D6FBD7A147}"/>
              </a:ext>
            </a:extLst>
          </p:cNvPr>
          <p:cNvSpPr>
            <a:spLocks noGrp="1"/>
          </p:cNvSpPr>
          <p:nvPr>
            <p:ph idx="1"/>
          </p:nvPr>
        </p:nvSpPr>
        <p:spPr>
          <a:xfrm>
            <a:off x="250825" y="1700213"/>
            <a:ext cx="8286750" cy="4065587"/>
          </a:xfrm>
        </p:spPr>
        <p:txBody>
          <a:bodyPr/>
          <a:lstStyle/>
          <a:p>
            <a:pPr algn="ctr" eaLnBrk="1" hangingPunct="1">
              <a:buFont typeface="Arial" panose="020B0604020202020204" pitchFamily="34" charset="0"/>
              <a:buNone/>
            </a:pPr>
            <a:r>
              <a:rPr lang="en-US" altLang="en-US" b="1" dirty="0"/>
              <a:t>AGENDA FINANCES</a:t>
            </a:r>
          </a:p>
          <a:p>
            <a:pPr algn="ctr" eaLnBrk="1" hangingPunct="1">
              <a:buFont typeface="Arial" panose="020B0604020202020204" pitchFamily="34" charset="0"/>
              <a:buNone/>
            </a:pPr>
            <a:endParaRPr lang="en-US" altLang="en-US" sz="2000" b="1" dirty="0"/>
          </a:p>
          <a:p>
            <a:pPr eaLnBrk="1" hangingPunct="1"/>
            <a:r>
              <a:rPr lang="en-US" altLang="en-US" sz="2400" b="1" dirty="0"/>
              <a:t>FINANCIAL RESULTS 2017 + 2018 </a:t>
            </a:r>
          </a:p>
          <a:p>
            <a:pPr eaLnBrk="1" hangingPunct="1"/>
            <a:r>
              <a:rPr lang="en-ZA" altLang="en-US" sz="2000" b="1" dirty="0"/>
              <a:t>Violence and Trauma fund</a:t>
            </a:r>
          </a:p>
          <a:p>
            <a:pPr eaLnBrk="1" hangingPunct="1"/>
            <a:r>
              <a:rPr lang="en-ZA" altLang="en-US" sz="2000" b="1" dirty="0" err="1"/>
              <a:t>Gossman</a:t>
            </a:r>
            <a:r>
              <a:rPr lang="en-ZA" altLang="en-US" sz="2000" b="1" dirty="0"/>
              <a:t> Trust </a:t>
            </a:r>
            <a:endParaRPr lang="en-US" altLang="en-US" sz="2000" b="1" dirty="0"/>
          </a:p>
          <a:p>
            <a:pPr eaLnBrk="1" hangingPunct="1"/>
            <a:r>
              <a:rPr lang="en-US" altLang="en-US" sz="2400" b="1" dirty="0"/>
              <a:t>BUDGETS FOR  2020 &amp; 2021</a:t>
            </a:r>
          </a:p>
          <a:p>
            <a:pPr eaLnBrk="1" hangingPunct="1"/>
            <a:r>
              <a:rPr lang="en-US" altLang="en-US" sz="2400" b="1" dirty="0"/>
              <a:t>CHURCH  LAW  1/2019 covering: </a:t>
            </a:r>
            <a:r>
              <a:rPr lang="en-ZA" altLang="en-US" sz="2400" b="1" dirty="0"/>
              <a:t>contributions schedules for Pastor in Service and Church Running cost</a:t>
            </a:r>
            <a:endParaRPr lang="en-US" altLang="en-US" sz="2400" b="1" dirty="0"/>
          </a:p>
          <a:p>
            <a:pPr eaLnBrk="1" hangingPunct="1"/>
            <a:r>
              <a:rPr lang="en-US" altLang="en-US" sz="2400" b="1" dirty="0"/>
              <a:t>WRLCC – Motion on Debt Write down</a:t>
            </a:r>
            <a:endParaRPr lang="en-US" altLang="en-US" sz="2600" b="1" dirty="0"/>
          </a:p>
          <a:p>
            <a:pPr eaLnBrk="1" hangingPunct="1">
              <a:buFontTx/>
              <a:buNone/>
            </a:pPr>
            <a:endParaRPr lang="en-US" altLang="en-US" sz="2800" dirty="0"/>
          </a:p>
          <a:p>
            <a:pPr eaLnBrk="1" hangingPunct="1">
              <a:buFontTx/>
              <a:buNone/>
            </a:pP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1BA4EF2F-7B40-4176-A95F-C5289E819BF1}"/>
              </a:ext>
            </a:extLst>
          </p:cNvPr>
          <p:cNvSpPr>
            <a:spLocks noGrp="1"/>
          </p:cNvSpPr>
          <p:nvPr>
            <p:ph type="title"/>
          </p:nvPr>
        </p:nvSpPr>
        <p:spPr>
          <a:xfrm>
            <a:off x="684213" y="404813"/>
            <a:ext cx="8229600" cy="836612"/>
          </a:xfrm>
        </p:spPr>
        <p:txBody>
          <a:bodyPr/>
          <a:lstStyle/>
          <a:p>
            <a:pPr marL="762000" indent="-762000" eaLnBrk="1" hangingPunct="1"/>
            <a:r>
              <a:rPr lang="en-US" altLang="en-US" sz="3600"/>
              <a:t>2017/18/19 YTD  RESULTS  OBSERVATIONS</a:t>
            </a:r>
            <a:br>
              <a:rPr lang="en-US" altLang="en-US" sz="4000"/>
            </a:br>
            <a:endParaRPr lang="en-US" altLang="en-US" sz="2000"/>
          </a:p>
        </p:txBody>
      </p:sp>
      <p:sp>
        <p:nvSpPr>
          <p:cNvPr id="74755" name="Rectangle 3">
            <a:extLst>
              <a:ext uri="{FF2B5EF4-FFF2-40B4-BE49-F238E27FC236}">
                <a16:creationId xmlns:a16="http://schemas.microsoft.com/office/drawing/2014/main" id="{AF0B1EAB-F230-4B27-8493-307BB5EDA34B}"/>
              </a:ext>
            </a:extLst>
          </p:cNvPr>
          <p:cNvSpPr>
            <a:spLocks noGrp="1"/>
          </p:cNvSpPr>
          <p:nvPr>
            <p:ph idx="1"/>
          </p:nvPr>
        </p:nvSpPr>
        <p:spPr>
          <a:xfrm>
            <a:off x="457200" y="1600200"/>
            <a:ext cx="8229600" cy="3844925"/>
          </a:xfrm>
        </p:spPr>
        <p:txBody>
          <a:bodyPr/>
          <a:lstStyle/>
          <a:p>
            <a:pPr eaLnBrk="1" hangingPunct="1">
              <a:lnSpc>
                <a:spcPct val="90000"/>
              </a:lnSpc>
            </a:pPr>
            <a:r>
              <a:rPr lang="en-US" altLang="en-US" sz="2800" b="1" dirty="0"/>
              <a:t>Surplus for 2017 was </a:t>
            </a:r>
            <a:r>
              <a:rPr lang="en-US" altLang="en-US" sz="2800" b="1" dirty="0">
                <a:solidFill>
                  <a:srgbClr val="FF0000"/>
                </a:solidFill>
              </a:rPr>
              <a:t>R527,815</a:t>
            </a:r>
          </a:p>
          <a:p>
            <a:pPr eaLnBrk="1" hangingPunct="1">
              <a:lnSpc>
                <a:spcPct val="90000"/>
              </a:lnSpc>
            </a:pPr>
            <a:r>
              <a:rPr lang="en-US" altLang="en-US" sz="2800" b="1" dirty="0"/>
              <a:t>Loss for 2018 was </a:t>
            </a:r>
            <a:r>
              <a:rPr lang="en-US" altLang="en-US" sz="2800" b="1" dirty="0">
                <a:solidFill>
                  <a:srgbClr val="FF0000"/>
                </a:solidFill>
              </a:rPr>
              <a:t>R517,869 </a:t>
            </a:r>
            <a:r>
              <a:rPr lang="en-US" altLang="en-US" sz="2800" b="1" dirty="0"/>
              <a:t>This is mostly as a result of 2018 being a bad year for investments in general, but specifically for ELCSA[N-T] portfolio.</a:t>
            </a:r>
          </a:p>
          <a:p>
            <a:pPr eaLnBrk="1" hangingPunct="1">
              <a:lnSpc>
                <a:spcPct val="90000"/>
              </a:lnSpc>
            </a:pPr>
            <a:r>
              <a:rPr lang="en-US" altLang="en-US" sz="2800" b="1" dirty="0"/>
              <a:t>Solidarity Contributions below budget .    </a:t>
            </a:r>
          </a:p>
          <a:p>
            <a:pPr eaLnBrk="1" hangingPunct="1">
              <a:lnSpc>
                <a:spcPct val="90000"/>
              </a:lnSpc>
            </a:pPr>
            <a:r>
              <a:rPr lang="en-US" altLang="en-US" sz="2800" b="1" dirty="0"/>
              <a:t>EKD receipt was above budget because of weaker Rand .</a:t>
            </a:r>
          </a:p>
          <a:p>
            <a:pPr eaLnBrk="1" hangingPunct="1">
              <a:lnSpc>
                <a:spcPct val="90000"/>
              </a:lnSpc>
            </a:pPr>
            <a:r>
              <a:rPr lang="en-US" altLang="en-US" sz="2800" b="1" dirty="0"/>
              <a:t>2019 YTD R1,081,662 Surplus</a:t>
            </a:r>
          </a:p>
          <a:p>
            <a:pPr eaLnBrk="1" hangingPunct="1">
              <a:lnSpc>
                <a:spcPct val="90000"/>
              </a:lnSpc>
            </a:pPr>
            <a:endParaRPr lang="en-US" altLang="en-US" sz="2000" b="1" dirty="0"/>
          </a:p>
          <a:p>
            <a:pPr eaLnBrk="1" hangingPunct="1">
              <a:lnSpc>
                <a:spcPct val="90000"/>
              </a:lnSpc>
              <a:buFont typeface="Arial" panose="020B0604020202020204" pitchFamily="34" charset="0"/>
              <a:buNone/>
            </a:pPr>
            <a:endParaRPr lang="en-US" altLang="en-US" sz="2400" dirty="0"/>
          </a:p>
        </p:txBody>
      </p:sp>
      <p:grpSp>
        <p:nvGrpSpPr>
          <p:cNvPr id="3076" name="Group 7">
            <a:extLst>
              <a:ext uri="{FF2B5EF4-FFF2-40B4-BE49-F238E27FC236}">
                <a16:creationId xmlns:a16="http://schemas.microsoft.com/office/drawing/2014/main" id="{ED1EB81F-6FEC-4546-B3AB-65301F7A16D2}"/>
              </a:ext>
            </a:extLst>
          </p:cNvPr>
          <p:cNvGrpSpPr>
            <a:grpSpLocks/>
          </p:cNvGrpSpPr>
          <p:nvPr/>
        </p:nvGrpSpPr>
        <p:grpSpPr bwMode="auto">
          <a:xfrm>
            <a:off x="755650" y="5445125"/>
            <a:ext cx="7993063" cy="1296988"/>
            <a:chOff x="0" y="5158680"/>
            <a:chExt cx="7956376" cy="1700808"/>
          </a:xfrm>
        </p:grpSpPr>
        <p:pic>
          <p:nvPicPr>
            <p:cNvPr id="3077" name="Picture 5">
              <a:extLst>
                <a:ext uri="{FF2B5EF4-FFF2-40B4-BE49-F238E27FC236}">
                  <a16:creationId xmlns:a16="http://schemas.microsoft.com/office/drawing/2014/main" id="{5003D4A0-8490-4D05-B637-E309DE644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58680"/>
              <a:ext cx="222751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6">
              <a:extLst>
                <a:ext uri="{FF2B5EF4-FFF2-40B4-BE49-F238E27FC236}">
                  <a16:creationId xmlns:a16="http://schemas.microsoft.com/office/drawing/2014/main" id="{A1F66B1F-C1AB-48F3-8A48-D56D85BB0597}"/>
                </a:ext>
              </a:extLst>
            </p:cNvPr>
            <p:cNvSpPr txBox="1">
              <a:spLocks noChangeArrowheads="1"/>
            </p:cNvSpPr>
            <p:nvPr/>
          </p:nvSpPr>
          <p:spPr bwMode="auto">
            <a:xfrm>
              <a:off x="1691680" y="6488668"/>
              <a:ext cx="6264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758C"/>
                  </a:solidFill>
                  <a:effectLst/>
                  <a:uLnTx/>
                  <a:uFillTx/>
                  <a:latin typeface="Arial" panose="020B0604020202020204" pitchFamily="34" charset="0"/>
                  <a:ea typeface="+mn-ea"/>
                  <a:cs typeface="Arial" panose="020B0604020202020204" pitchFamily="34" charset="0"/>
                </a:rPr>
                <a:t>Evangelical Lutheran Church in Southern Africa (N-T)</a:t>
              </a:r>
              <a:endParaRPr kumimoji="0" lang="en-GB" altLang="en-US" sz="1800" b="0" i="0" u="none" strike="noStrike" kern="1200" cap="none" spc="0" normalizeH="0" baseline="0" noProof="0">
                <a:ln>
                  <a:noFill/>
                </a:ln>
                <a:solidFill>
                  <a:srgbClr val="00758C"/>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P spid="7475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E35C91F-DB21-488D-AE86-AEC04F810E7D}"/>
              </a:ext>
            </a:extLst>
          </p:cNvPr>
          <p:cNvSpPr>
            <a:spLocks noGrp="1"/>
          </p:cNvSpPr>
          <p:nvPr>
            <p:ph type="title"/>
          </p:nvPr>
        </p:nvSpPr>
        <p:spPr>
          <a:xfrm>
            <a:off x="684213" y="0"/>
            <a:ext cx="8229600" cy="836613"/>
          </a:xfrm>
        </p:spPr>
        <p:txBody>
          <a:bodyPr/>
          <a:lstStyle/>
          <a:p>
            <a:pPr marL="762000" indent="-762000" eaLnBrk="1" hangingPunct="1"/>
            <a:r>
              <a:rPr lang="en-US" altLang="en-US" sz="3200"/>
              <a:t>Achievements 2017 to 2019-With Purpose</a:t>
            </a:r>
            <a:br>
              <a:rPr lang="en-US" altLang="en-US" sz="4000"/>
            </a:br>
            <a:endParaRPr lang="en-US" altLang="en-US" sz="2000"/>
          </a:p>
        </p:txBody>
      </p:sp>
      <p:sp>
        <p:nvSpPr>
          <p:cNvPr id="4099" name="Content Placeholder 1">
            <a:extLst>
              <a:ext uri="{FF2B5EF4-FFF2-40B4-BE49-F238E27FC236}">
                <a16:creationId xmlns:a16="http://schemas.microsoft.com/office/drawing/2014/main" id="{EA521D9D-D2AB-4161-956F-3512B5F0666B}"/>
              </a:ext>
            </a:extLst>
          </p:cNvPr>
          <p:cNvSpPr>
            <a:spLocks noGrp="1"/>
          </p:cNvSpPr>
          <p:nvPr>
            <p:ph idx="1"/>
          </p:nvPr>
        </p:nvSpPr>
        <p:spPr>
          <a:xfrm>
            <a:off x="468313" y="692150"/>
            <a:ext cx="8229600" cy="4752975"/>
          </a:xfrm>
        </p:spPr>
        <p:txBody>
          <a:bodyPr/>
          <a:lstStyle/>
          <a:p>
            <a:r>
              <a:rPr lang="en-ZA" altLang="en-US" sz="1800" dirty="0"/>
              <a:t>Post retirement Medical liability investment moved to a dedicated investment fund.</a:t>
            </a:r>
          </a:p>
          <a:p>
            <a:r>
              <a:rPr lang="en-ZA" altLang="en-US" sz="1800" dirty="0"/>
              <a:t>Restructured Retirement and risk benefits together with ELC Pension fund. Carmen Westermeyer trustee at ELC Pension Fund.</a:t>
            </a:r>
          </a:p>
          <a:p>
            <a:r>
              <a:rPr lang="en-ZA" altLang="en-US" sz="1800" dirty="0"/>
              <a:t>Sold Endeavour Farm to DSH Trust and formed a Fund [R5 million] to fund the half pastors post at </a:t>
            </a:r>
            <a:r>
              <a:rPr lang="en-ZA" altLang="en-US" sz="1800" dirty="0" err="1"/>
              <a:t>Hermannsburg</a:t>
            </a:r>
            <a:r>
              <a:rPr lang="en-ZA" altLang="en-US" sz="1800" dirty="0"/>
              <a:t> Schule.</a:t>
            </a:r>
          </a:p>
          <a:p>
            <a:r>
              <a:rPr lang="en-ZA" altLang="en-US" sz="1800" dirty="0"/>
              <a:t>Accounting and administration was streamlined. Financial Reporting now on a monthly basis.</a:t>
            </a:r>
          </a:p>
          <a:p>
            <a:r>
              <a:rPr lang="en-ZA" altLang="en-US" sz="1800" dirty="0"/>
              <a:t>Durban properties sold and Dolphin Coast Congregation formally established. </a:t>
            </a:r>
          </a:p>
          <a:p>
            <a:r>
              <a:rPr lang="en-ZA" altLang="en-US" sz="1800" dirty="0"/>
              <a:t>Arrears contribution was managed down. From 2019 again a problem.</a:t>
            </a:r>
          </a:p>
          <a:p>
            <a:r>
              <a:rPr lang="en-ZA" altLang="en-US" sz="1800" dirty="0"/>
              <a:t>New arrangement with West Rand Congregation.</a:t>
            </a:r>
          </a:p>
          <a:p>
            <a:r>
              <a:rPr lang="en-ZA" altLang="en-US" sz="1800" dirty="0"/>
              <a:t>Moved investments to a new asset manager [PSG] and with that a higher foreign exposure.</a:t>
            </a:r>
          </a:p>
          <a:p>
            <a:r>
              <a:rPr lang="en-ZA" altLang="en-US" sz="1800" dirty="0"/>
              <a:t>Planning of new office for ELCSA [N-T]-forced by situation at current location.</a:t>
            </a:r>
          </a:p>
          <a:p>
            <a:r>
              <a:rPr lang="en-ZA" altLang="en-US" sz="1800" dirty="0"/>
              <a:t>Haus </a:t>
            </a:r>
            <a:r>
              <a:rPr lang="en-ZA" altLang="en-US" sz="1800" dirty="0" err="1"/>
              <a:t>Kandaze</a:t>
            </a:r>
            <a:r>
              <a:rPr lang="en-ZA" altLang="en-US" sz="1800" dirty="0"/>
              <a:t> –Rezoned to business . Sold Property.</a:t>
            </a:r>
          </a:p>
          <a:p>
            <a:endParaRPr lang="en-ZA" altLang="en-US" sz="2000" dirty="0"/>
          </a:p>
          <a:p>
            <a:endParaRPr lang="en-ZA" altLang="en-US" sz="2400" dirty="0"/>
          </a:p>
        </p:txBody>
      </p:sp>
      <p:grpSp>
        <p:nvGrpSpPr>
          <p:cNvPr id="4100" name="Group 7">
            <a:extLst>
              <a:ext uri="{FF2B5EF4-FFF2-40B4-BE49-F238E27FC236}">
                <a16:creationId xmlns:a16="http://schemas.microsoft.com/office/drawing/2014/main" id="{6C85027A-1282-4E03-B360-541D32AA5580}"/>
              </a:ext>
            </a:extLst>
          </p:cNvPr>
          <p:cNvGrpSpPr>
            <a:grpSpLocks/>
          </p:cNvGrpSpPr>
          <p:nvPr/>
        </p:nvGrpSpPr>
        <p:grpSpPr bwMode="auto">
          <a:xfrm>
            <a:off x="755650" y="5445125"/>
            <a:ext cx="7993063" cy="1296988"/>
            <a:chOff x="0" y="5158680"/>
            <a:chExt cx="7956376" cy="1700808"/>
          </a:xfrm>
        </p:grpSpPr>
        <p:pic>
          <p:nvPicPr>
            <p:cNvPr id="4101" name="Picture 5">
              <a:extLst>
                <a:ext uri="{FF2B5EF4-FFF2-40B4-BE49-F238E27FC236}">
                  <a16:creationId xmlns:a16="http://schemas.microsoft.com/office/drawing/2014/main" id="{F942BBD4-6838-4035-9C9A-D4DA9A947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58680"/>
              <a:ext cx="222751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6">
              <a:extLst>
                <a:ext uri="{FF2B5EF4-FFF2-40B4-BE49-F238E27FC236}">
                  <a16:creationId xmlns:a16="http://schemas.microsoft.com/office/drawing/2014/main" id="{723B489C-0BD1-4D2F-BC44-71694E7679CF}"/>
                </a:ext>
              </a:extLst>
            </p:cNvPr>
            <p:cNvSpPr txBox="1">
              <a:spLocks noChangeArrowheads="1"/>
            </p:cNvSpPr>
            <p:nvPr/>
          </p:nvSpPr>
          <p:spPr bwMode="auto">
            <a:xfrm>
              <a:off x="1691680" y="6488668"/>
              <a:ext cx="6264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758C"/>
                  </a:solidFill>
                  <a:effectLst/>
                  <a:uLnTx/>
                  <a:uFillTx/>
                  <a:latin typeface="Arial" panose="020B0604020202020204" pitchFamily="34" charset="0"/>
                  <a:ea typeface="+mn-ea"/>
                  <a:cs typeface="Arial" panose="020B0604020202020204" pitchFamily="34" charset="0"/>
                </a:rPr>
                <a:t>Evangelical Lutheran Church in Southern Africa (N-T)</a:t>
              </a:r>
              <a:endParaRPr kumimoji="0" lang="en-GB" altLang="en-US" sz="1800" b="0" i="0" u="none" strike="noStrike" kern="1200" cap="none" spc="0" normalizeH="0" baseline="0" noProof="0">
                <a:ln>
                  <a:noFill/>
                </a:ln>
                <a:solidFill>
                  <a:srgbClr val="00758C"/>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a:extLst>
              <a:ext uri="{FF2B5EF4-FFF2-40B4-BE49-F238E27FC236}">
                <a16:creationId xmlns:a16="http://schemas.microsoft.com/office/drawing/2014/main" id="{5D9127EE-34F7-4269-B154-ED2CF84C2FD7}"/>
              </a:ext>
            </a:extLst>
          </p:cNvPr>
          <p:cNvSpPr txBox="1">
            <a:spLocks noChangeArrowheads="1"/>
          </p:cNvSpPr>
          <p:nvPr/>
        </p:nvSpPr>
        <p:spPr bwMode="auto">
          <a:xfrm>
            <a:off x="2124075" y="620713"/>
            <a:ext cx="532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Income Statement Summary</a:t>
            </a:r>
          </a:p>
        </p:txBody>
      </p:sp>
      <p:graphicFrame>
        <p:nvGraphicFramePr>
          <p:cNvPr id="3" name="Table 2">
            <a:extLst>
              <a:ext uri="{FF2B5EF4-FFF2-40B4-BE49-F238E27FC236}">
                <a16:creationId xmlns:a16="http://schemas.microsoft.com/office/drawing/2014/main" id="{AA83A3A1-7D5E-44B3-B155-2EFE5741912B}"/>
              </a:ext>
            </a:extLst>
          </p:cNvPr>
          <p:cNvGraphicFramePr>
            <a:graphicFrameLocks noGrp="1"/>
          </p:cNvGraphicFramePr>
          <p:nvPr/>
        </p:nvGraphicFramePr>
        <p:xfrm>
          <a:off x="755650" y="1268413"/>
          <a:ext cx="8040688" cy="3036887"/>
        </p:xfrm>
        <a:graphic>
          <a:graphicData uri="http://schemas.openxmlformats.org/drawingml/2006/table">
            <a:tbl>
              <a:tblPr/>
              <a:tblGrid>
                <a:gridCol w="4080095">
                  <a:extLst>
                    <a:ext uri="{9D8B030D-6E8A-4147-A177-3AD203B41FA5}">
                      <a16:colId xmlns:a16="http://schemas.microsoft.com/office/drawing/2014/main" val="20000"/>
                    </a:ext>
                  </a:extLst>
                </a:gridCol>
                <a:gridCol w="1451079">
                  <a:extLst>
                    <a:ext uri="{9D8B030D-6E8A-4147-A177-3AD203B41FA5}">
                      <a16:colId xmlns:a16="http://schemas.microsoft.com/office/drawing/2014/main" val="20001"/>
                    </a:ext>
                  </a:extLst>
                </a:gridCol>
                <a:gridCol w="1451079">
                  <a:extLst>
                    <a:ext uri="{9D8B030D-6E8A-4147-A177-3AD203B41FA5}">
                      <a16:colId xmlns:a16="http://schemas.microsoft.com/office/drawing/2014/main" val="20002"/>
                    </a:ext>
                  </a:extLst>
                </a:gridCol>
                <a:gridCol w="1058435">
                  <a:extLst>
                    <a:ext uri="{9D8B030D-6E8A-4147-A177-3AD203B41FA5}">
                      <a16:colId xmlns:a16="http://schemas.microsoft.com/office/drawing/2014/main" val="20003"/>
                    </a:ext>
                  </a:extLst>
                </a:gridCol>
              </a:tblGrid>
              <a:tr h="969678">
                <a:tc>
                  <a:txBody>
                    <a:bodyPr/>
                    <a:lstStyle/>
                    <a:p>
                      <a:pPr algn="l" fontAlgn="b"/>
                      <a:r>
                        <a:rPr lang="en-ZA" sz="1800" b="1" i="0" u="none" strike="noStrike" dirty="0">
                          <a:effectLst/>
                          <a:latin typeface="Arial"/>
                        </a:rPr>
                        <a:t>Summary of Income Statement elements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800" b="1" i="0" u="none" strike="noStrike">
                          <a:effectLst/>
                          <a:latin typeface="Arial"/>
                        </a:rPr>
                        <a:t>2017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800" b="1" i="0" u="none" strike="noStrike">
                          <a:effectLst/>
                          <a:latin typeface="Arial"/>
                        </a:rPr>
                        <a:t>2018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800" b="1" i="0" u="none" strike="noStrike">
                          <a:effectLst/>
                          <a:latin typeface="Arial"/>
                        </a:rPr>
                        <a:t>YTD 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0986">
                <a:tc>
                  <a:txBody>
                    <a:bodyPr/>
                    <a:lstStyle/>
                    <a:p>
                      <a:pPr algn="l" fontAlgn="b"/>
                      <a:r>
                        <a:rPr lang="en-ZA" sz="1800" b="0" i="0" u="none" strike="noStrike">
                          <a:effectLst/>
                          <a:latin typeface="Arial"/>
                        </a:rPr>
                        <a:t>Pastors in Service</a:t>
                      </a:r>
                    </a:p>
                  </a:txBody>
                  <a:tcPr marL="0" marR="0" marT="0" marB="0" anchor="b">
                    <a:lnL>
                      <a:noFill/>
                    </a:lnL>
                    <a:lnR>
                      <a:noFill/>
                    </a:lnR>
                    <a:lnT>
                      <a:noFill/>
                    </a:lnT>
                    <a:lnB>
                      <a:noFill/>
                    </a:lnB>
                  </a:tcPr>
                </a:tc>
                <a:tc>
                  <a:txBody>
                    <a:bodyPr/>
                    <a:lstStyle/>
                    <a:p>
                      <a:pPr algn="r" fontAlgn="b"/>
                      <a:r>
                        <a:rPr lang="en-ZA" sz="1800" b="0" i="0" u="none" strike="noStrike">
                          <a:effectLst/>
                          <a:latin typeface="Arial"/>
                        </a:rPr>
                        <a:t>212,439</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800" b="0" i="0" u="none" strike="noStrike">
                          <a:effectLst/>
                          <a:latin typeface="Arial"/>
                        </a:rPr>
                        <a:t>(163,119)</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800" b="0" i="0" u="none" strike="noStrike">
                          <a:effectLst/>
                          <a:latin typeface="Arial"/>
                        </a:rPr>
                        <a:t>285,729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48766">
                <a:tc>
                  <a:txBody>
                    <a:bodyPr/>
                    <a:lstStyle/>
                    <a:p>
                      <a:pPr algn="l" fontAlgn="b"/>
                      <a:r>
                        <a:rPr lang="en-ZA" sz="1800" b="0" i="0" u="none" strike="noStrike">
                          <a:effectLst/>
                          <a:latin typeface="Arial"/>
                        </a:rPr>
                        <a:t>Nett Church Running Costs to be recovered</a:t>
                      </a:r>
                    </a:p>
                  </a:txBody>
                  <a:tcPr marL="0" marR="0" marT="0" marB="0" anchor="b">
                    <a:lnL>
                      <a:noFill/>
                    </a:lnL>
                    <a:lnR>
                      <a:noFill/>
                    </a:lnR>
                    <a:lnT>
                      <a:noFill/>
                    </a:lnT>
                    <a:lnB>
                      <a:noFill/>
                    </a:lnB>
                  </a:tcPr>
                </a:tc>
                <a:tc>
                  <a:txBody>
                    <a:bodyPr/>
                    <a:lstStyle/>
                    <a:p>
                      <a:pPr algn="r" fontAlgn="b"/>
                      <a:r>
                        <a:rPr lang="en-ZA" sz="1800" b="0" i="0" u="none" strike="noStrike">
                          <a:effectLst/>
                          <a:latin typeface="Arial"/>
                        </a:rPr>
                        <a:t>5,303</a:t>
                      </a:r>
                    </a:p>
                  </a:txBody>
                  <a:tcPr marL="0" marR="0" marT="0" marB="0" anchor="b">
                    <a:lnL>
                      <a:noFill/>
                    </a:lnL>
                    <a:lnR>
                      <a:noFill/>
                    </a:lnR>
                    <a:lnT>
                      <a:noFill/>
                    </a:lnT>
                    <a:lnB>
                      <a:noFill/>
                    </a:lnB>
                  </a:tcPr>
                </a:tc>
                <a:tc>
                  <a:txBody>
                    <a:bodyPr/>
                    <a:lstStyle/>
                    <a:p>
                      <a:pPr algn="r" fontAlgn="b"/>
                      <a:r>
                        <a:rPr lang="en-ZA" sz="1800" b="0" i="0" u="none" strike="noStrike">
                          <a:effectLst/>
                          <a:latin typeface="Arial"/>
                        </a:rPr>
                        <a:t>261,700</a:t>
                      </a:r>
                    </a:p>
                  </a:txBody>
                  <a:tcPr marL="0" marR="0" marT="0" marB="0" anchor="b">
                    <a:lnL>
                      <a:noFill/>
                    </a:lnL>
                    <a:lnR>
                      <a:noFill/>
                    </a:lnR>
                    <a:lnT>
                      <a:noFill/>
                    </a:lnT>
                    <a:lnB>
                      <a:noFill/>
                    </a:lnB>
                  </a:tcPr>
                </a:tc>
                <a:tc>
                  <a:txBody>
                    <a:bodyPr/>
                    <a:lstStyle/>
                    <a:p>
                      <a:pPr algn="r" fontAlgn="b"/>
                      <a:r>
                        <a:rPr lang="en-ZA" sz="1800" b="0" i="0" u="none" strike="noStrike">
                          <a:effectLst/>
                          <a:latin typeface="Arial"/>
                        </a:rPr>
                        <a:t>12,216</a:t>
                      </a:r>
                    </a:p>
                  </a:txBody>
                  <a:tcPr marL="0" marR="0" marT="0" marB="0" anchor="b">
                    <a:lnL>
                      <a:noFill/>
                    </a:lnL>
                    <a:lnR>
                      <a:noFill/>
                    </a:lnR>
                    <a:lnT>
                      <a:noFill/>
                    </a:lnT>
                    <a:lnB>
                      <a:noFill/>
                    </a:lnB>
                  </a:tcPr>
                </a:tc>
                <a:extLst>
                  <a:ext uri="{0D108BD9-81ED-4DB2-BD59-A6C34878D82A}">
                    <a16:rowId xmlns:a16="http://schemas.microsoft.com/office/drawing/2014/main" val="10002"/>
                  </a:ext>
                </a:extLst>
              </a:tr>
              <a:tr h="548766">
                <a:tc>
                  <a:txBody>
                    <a:bodyPr/>
                    <a:lstStyle/>
                    <a:p>
                      <a:pPr algn="l" fontAlgn="b"/>
                      <a:r>
                        <a:rPr lang="en-ZA" sz="1800" b="0" i="0" u="none" strike="noStrike" dirty="0">
                          <a:effectLst/>
                          <a:latin typeface="Arial"/>
                        </a:rPr>
                        <a:t>Investment Income less allocation-Investment carry</a:t>
                      </a:r>
                    </a:p>
                  </a:txBody>
                  <a:tcPr marL="0" marR="0" marT="0" marB="0" anchor="b">
                    <a:lnL>
                      <a:noFill/>
                    </a:lnL>
                    <a:lnR>
                      <a:noFill/>
                    </a:lnR>
                    <a:lnT>
                      <a:noFill/>
                    </a:lnT>
                    <a:lnB>
                      <a:noFill/>
                    </a:lnB>
                  </a:tcPr>
                </a:tc>
                <a:tc>
                  <a:txBody>
                    <a:bodyPr/>
                    <a:lstStyle/>
                    <a:p>
                      <a:pPr algn="r" fontAlgn="b"/>
                      <a:r>
                        <a:rPr lang="en-ZA" sz="1800" b="0" i="0" u="none" strike="noStrike">
                          <a:effectLst/>
                          <a:latin typeface="Arial"/>
                        </a:rPr>
                        <a:t>310,072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effectLst/>
                          <a:latin typeface="Arial"/>
                        </a:rPr>
                        <a:t>(616,449)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a:effectLst/>
                          <a:latin typeface="Arial"/>
                        </a:rPr>
                        <a:t>783,718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8691">
                <a:tc>
                  <a:txBody>
                    <a:bodyPr/>
                    <a:lstStyle/>
                    <a:p>
                      <a:pPr algn="l" fontAlgn="b"/>
                      <a:r>
                        <a:rPr lang="en-ZA" sz="1800" b="0" i="0" u="none" strike="noStrike">
                          <a:effectLst/>
                          <a:latin typeface="Arial"/>
                        </a:rPr>
                        <a:t>As per the above summary</a:t>
                      </a:r>
                    </a:p>
                  </a:txBody>
                  <a:tcPr marL="0" marR="0" marT="0" marB="0" anchor="b">
                    <a:lnL>
                      <a:noFill/>
                    </a:lnL>
                    <a:lnR>
                      <a:noFill/>
                    </a:lnR>
                    <a:lnT>
                      <a:noFill/>
                    </a:lnT>
                    <a:lnB>
                      <a:noFill/>
                    </a:lnB>
                  </a:tcPr>
                </a:tc>
                <a:tc>
                  <a:txBody>
                    <a:bodyPr/>
                    <a:lstStyle/>
                    <a:p>
                      <a:pPr algn="r" fontAlgn="b"/>
                      <a:r>
                        <a:rPr lang="en-ZA" sz="1800" b="0" i="0" u="none" strike="noStrike">
                          <a:effectLst/>
                          <a:latin typeface="Arial"/>
                        </a:rPr>
                        <a:t>527,815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800" b="0" i="0" u="none" strike="noStrike">
                          <a:effectLst/>
                          <a:latin typeface="Arial"/>
                        </a:rPr>
                        <a:t>(517,869)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800" b="0" i="0" u="none" strike="noStrike" dirty="0">
                          <a:effectLst/>
                          <a:latin typeface="Arial"/>
                        </a:rPr>
                        <a:t>1,081,662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5154" name="Picture 44">
            <a:extLst>
              <a:ext uri="{FF2B5EF4-FFF2-40B4-BE49-F238E27FC236}">
                <a16:creationId xmlns:a16="http://schemas.microsoft.com/office/drawing/2014/main" id="{B795C74F-331E-4274-B124-9F1F01F1F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373688"/>
            <a:ext cx="8040687"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id="{5710B9AC-A474-44E2-A7CC-B0F5EA103AD0}"/>
              </a:ext>
            </a:extLst>
          </p:cNvPr>
          <p:cNvSpPr txBox="1">
            <a:spLocks noChangeArrowheads="1"/>
          </p:cNvSpPr>
          <p:nvPr/>
        </p:nvSpPr>
        <p:spPr bwMode="auto">
          <a:xfrm>
            <a:off x="1258888" y="333375"/>
            <a:ext cx="6697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Pastors in Service</a:t>
            </a:r>
          </a:p>
        </p:txBody>
      </p:sp>
      <p:graphicFrame>
        <p:nvGraphicFramePr>
          <p:cNvPr id="5" name="Table 4">
            <a:extLst>
              <a:ext uri="{FF2B5EF4-FFF2-40B4-BE49-F238E27FC236}">
                <a16:creationId xmlns:a16="http://schemas.microsoft.com/office/drawing/2014/main" id="{6B9C7F23-8C6B-403B-88E3-9FAD0B85ECE6}"/>
              </a:ext>
            </a:extLst>
          </p:cNvPr>
          <p:cNvGraphicFramePr>
            <a:graphicFrameLocks noGrp="1"/>
          </p:cNvGraphicFramePr>
          <p:nvPr/>
        </p:nvGraphicFramePr>
        <p:xfrm>
          <a:off x="684213" y="717550"/>
          <a:ext cx="8135937" cy="4146552"/>
        </p:xfrm>
        <a:graphic>
          <a:graphicData uri="http://schemas.openxmlformats.org/drawingml/2006/table">
            <a:tbl>
              <a:tblPr/>
              <a:tblGrid>
                <a:gridCol w="3167801">
                  <a:extLst>
                    <a:ext uri="{9D8B030D-6E8A-4147-A177-3AD203B41FA5}">
                      <a16:colId xmlns:a16="http://schemas.microsoft.com/office/drawing/2014/main" val="20000"/>
                    </a:ext>
                  </a:extLst>
                </a:gridCol>
                <a:gridCol w="1697036">
                  <a:extLst>
                    <a:ext uri="{9D8B030D-6E8A-4147-A177-3AD203B41FA5}">
                      <a16:colId xmlns:a16="http://schemas.microsoft.com/office/drawing/2014/main" val="20001"/>
                    </a:ext>
                  </a:extLst>
                </a:gridCol>
                <a:gridCol w="1210061">
                  <a:extLst>
                    <a:ext uri="{9D8B030D-6E8A-4147-A177-3AD203B41FA5}">
                      <a16:colId xmlns:a16="http://schemas.microsoft.com/office/drawing/2014/main" val="20002"/>
                    </a:ext>
                  </a:extLst>
                </a:gridCol>
                <a:gridCol w="841139">
                  <a:extLst>
                    <a:ext uri="{9D8B030D-6E8A-4147-A177-3AD203B41FA5}">
                      <a16:colId xmlns:a16="http://schemas.microsoft.com/office/drawing/2014/main" val="20003"/>
                    </a:ext>
                  </a:extLst>
                </a:gridCol>
                <a:gridCol w="1219900">
                  <a:extLst>
                    <a:ext uri="{9D8B030D-6E8A-4147-A177-3AD203B41FA5}">
                      <a16:colId xmlns:a16="http://schemas.microsoft.com/office/drawing/2014/main" val="20004"/>
                    </a:ext>
                  </a:extLst>
                </a:gridCol>
              </a:tblGrid>
              <a:tr h="677499">
                <a:tc>
                  <a:txBody>
                    <a:bodyPr/>
                    <a:lstStyle/>
                    <a:p>
                      <a:pPr algn="l" fontAlgn="b"/>
                      <a:r>
                        <a:rPr lang="en-ZA" sz="1400" b="1" i="0" u="none" strike="noStrike" dirty="0">
                          <a:effectLst/>
                          <a:latin typeface="Arial"/>
                        </a:rPr>
                        <a:t>Pastors In Service</a:t>
                      </a:r>
                    </a:p>
                  </a:txBody>
                  <a:tcPr marL="9523" marR="9523" marT="95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400" b="1" i="0" u="none" strike="noStrike" dirty="0">
                          <a:effectLst/>
                          <a:latin typeface="Arial"/>
                        </a:rPr>
                        <a:t>2017</a:t>
                      </a:r>
                    </a:p>
                  </a:txBody>
                  <a:tcPr marL="9523" marR="9523"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ZA" sz="1400" b="1" i="0" u="none" strike="noStrike" dirty="0">
                          <a:effectLst/>
                          <a:latin typeface="Arial"/>
                        </a:rPr>
                        <a:t>2018</a:t>
                      </a:r>
                    </a:p>
                  </a:txBody>
                  <a:tcPr marL="9523" marR="9523"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65109">
                <a:tc>
                  <a:txBody>
                    <a:bodyPr/>
                    <a:lstStyle/>
                    <a:p>
                      <a:pPr algn="l" fontAlgn="b"/>
                      <a:r>
                        <a:rPr lang="en-ZA" sz="1400" b="0" i="0" u="none" strike="noStrike" dirty="0">
                          <a:effectLst/>
                          <a:latin typeface="Arial"/>
                        </a:rPr>
                        <a:t>Month out of 12</a:t>
                      </a:r>
                    </a:p>
                  </a:txBody>
                  <a:tcPr marL="9523" marR="9523" marT="95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400" b="0" i="0" u="none" strike="noStrike" dirty="0">
                          <a:effectLst/>
                          <a:latin typeface="Arial"/>
                        </a:rPr>
                        <a:t>Actual</a:t>
                      </a:r>
                    </a:p>
                  </a:txBody>
                  <a:tcPr marL="9523" marR="9523"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effectLst/>
                          <a:latin typeface="Arial"/>
                        </a:rPr>
                        <a:t>Actual</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effectLst/>
                          <a:latin typeface="Arial"/>
                        </a:rPr>
                        <a:t>%</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effectLst/>
                          <a:latin typeface="Arial"/>
                        </a:rPr>
                        <a:t>Budget YTD</a:t>
                      </a:r>
                    </a:p>
                  </a:txBody>
                  <a:tcPr marL="9523" marR="9523" marT="9526"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2934">
                <a:tc>
                  <a:txBody>
                    <a:bodyPr/>
                    <a:lstStyle/>
                    <a:p>
                      <a:pPr algn="l" fontAlgn="b"/>
                      <a:r>
                        <a:rPr lang="en-ZA" sz="1400" b="0" i="0" u="none" strike="noStrike" dirty="0">
                          <a:effectLst/>
                          <a:latin typeface="Arial"/>
                        </a:rPr>
                        <a:t>Total Congregation Invoiced</a:t>
                      </a:r>
                    </a:p>
                  </a:txBody>
                  <a:tcPr marL="9523" marR="9523" marT="9526" marB="0" anchor="b">
                    <a:lnL>
                      <a:noFill/>
                    </a:lnL>
                    <a:lnR>
                      <a:noFill/>
                    </a:lnR>
                    <a:lnT>
                      <a:noFill/>
                    </a:lnT>
                    <a:lnB>
                      <a:noFill/>
                    </a:lnB>
                  </a:tcPr>
                </a:tc>
                <a:tc>
                  <a:txBody>
                    <a:bodyPr/>
                    <a:lstStyle/>
                    <a:p>
                      <a:pPr algn="r" fontAlgn="b"/>
                      <a:r>
                        <a:rPr lang="en-ZA" sz="1400" b="0" i="0" u="none" strike="noStrike" dirty="0">
                          <a:effectLst/>
                          <a:latin typeface="Arial"/>
                        </a:rPr>
                        <a:t>15,948,260</a:t>
                      </a:r>
                    </a:p>
                  </a:txBody>
                  <a:tcPr marL="9523" marR="9523" marT="952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a:rPr>
                        <a:t>16,320,024</a:t>
                      </a:r>
                    </a:p>
                  </a:txBody>
                  <a:tcPr marL="9523" marR="9523" marT="952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a:rPr>
                        <a:t>2%</a:t>
                      </a:r>
                    </a:p>
                  </a:txBody>
                  <a:tcPr marL="9523" marR="9523" marT="952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a:rPr>
                        <a:t>15,936,573</a:t>
                      </a:r>
                    </a:p>
                  </a:txBody>
                  <a:tcPr marL="9523" marR="9523" marT="9526"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82934">
                <a:tc>
                  <a:txBody>
                    <a:bodyPr/>
                    <a:lstStyle/>
                    <a:p>
                      <a:pPr algn="l" fontAlgn="b"/>
                      <a:r>
                        <a:rPr lang="en-ZA" sz="1400" b="0" i="0" u="none" strike="noStrike" dirty="0">
                          <a:effectLst/>
                          <a:latin typeface="Arial"/>
                        </a:rPr>
                        <a:t>Bad Debt Written off</a:t>
                      </a:r>
                    </a:p>
                  </a:txBody>
                  <a:tcPr marL="9523" marR="9523" marT="9526" marB="0" anchor="b">
                    <a:lnL>
                      <a:noFill/>
                    </a:lnL>
                    <a:lnR>
                      <a:noFill/>
                    </a:lnR>
                    <a:lnT>
                      <a:noFill/>
                    </a:lnT>
                    <a:lnB>
                      <a:noFill/>
                    </a:lnB>
                  </a:tcPr>
                </a:tc>
                <a:tc>
                  <a:txBody>
                    <a:bodyPr/>
                    <a:lstStyle/>
                    <a:p>
                      <a:pPr algn="r" fontAlgn="b"/>
                      <a:r>
                        <a:rPr lang="en-ZA" sz="1400" b="0" i="0" u="none" strike="noStrike" dirty="0">
                          <a:effectLst/>
                          <a:latin typeface="Arial"/>
                        </a:rPr>
                        <a:t>(122,104)</a:t>
                      </a:r>
                    </a:p>
                  </a:txBody>
                  <a:tcPr marL="9523" marR="9523" marT="9526" marB="0" anchor="b">
                    <a:lnL>
                      <a:noFill/>
                    </a:lnL>
                    <a:lnR>
                      <a:noFill/>
                    </a:lnR>
                    <a:lnT>
                      <a:noFill/>
                    </a:lnT>
                    <a:lnB>
                      <a:noFill/>
                    </a:lnB>
                  </a:tcPr>
                </a:tc>
                <a:tc>
                  <a:txBody>
                    <a:bodyPr/>
                    <a:lstStyle/>
                    <a:p>
                      <a:pPr algn="r" fontAlgn="b"/>
                      <a:r>
                        <a:rPr lang="en-ZA" sz="1400" b="0" i="0" u="none" strike="noStrike" dirty="0">
                          <a:effectLst/>
                          <a:latin typeface="Arial"/>
                        </a:rPr>
                        <a:t>0</a:t>
                      </a:r>
                    </a:p>
                  </a:txBody>
                  <a:tcPr marL="9523" marR="9523" marT="9526" marB="0" anchor="b">
                    <a:lnL>
                      <a:noFill/>
                    </a:lnL>
                    <a:lnR>
                      <a:noFill/>
                    </a:lnR>
                    <a:lnT>
                      <a:noFill/>
                    </a:lnT>
                    <a:lnB>
                      <a:noFill/>
                    </a:lnB>
                  </a:tcPr>
                </a:tc>
                <a:tc>
                  <a:txBody>
                    <a:bodyPr/>
                    <a:lstStyle/>
                    <a:p>
                      <a:pPr algn="r" fontAlgn="b"/>
                      <a:endParaRPr lang="en-ZA" sz="1400" b="0" i="0" u="none" strike="noStrike" dirty="0">
                        <a:effectLst/>
                        <a:latin typeface="Arial"/>
                      </a:endParaRPr>
                    </a:p>
                  </a:txBody>
                  <a:tcPr marL="9523" marR="9523" marT="9526" marB="0" anchor="b">
                    <a:lnL>
                      <a:noFill/>
                    </a:lnL>
                    <a:lnR>
                      <a:noFill/>
                    </a:lnR>
                    <a:lnT>
                      <a:noFill/>
                    </a:lnT>
                    <a:lnB>
                      <a:noFill/>
                    </a:lnB>
                  </a:tcPr>
                </a:tc>
                <a:tc>
                  <a:txBody>
                    <a:bodyPr/>
                    <a:lstStyle/>
                    <a:p>
                      <a:pPr algn="r" fontAlgn="b"/>
                      <a:r>
                        <a:rPr lang="en-ZA" sz="1400" b="0" i="0" u="none" strike="noStrike" dirty="0">
                          <a:effectLst/>
                          <a:latin typeface="Arial"/>
                        </a:rPr>
                        <a:t>0</a:t>
                      </a:r>
                    </a:p>
                  </a:txBody>
                  <a:tcPr marL="9523" marR="9523" marT="9526" marB="0" anchor="b">
                    <a:lnL>
                      <a:noFill/>
                    </a:lnL>
                    <a:lnR>
                      <a:noFill/>
                    </a:lnR>
                    <a:lnT>
                      <a:noFill/>
                    </a:lnT>
                    <a:lnB>
                      <a:noFill/>
                    </a:lnB>
                  </a:tcPr>
                </a:tc>
                <a:extLst>
                  <a:ext uri="{0D108BD9-81ED-4DB2-BD59-A6C34878D82A}">
                    <a16:rowId xmlns:a16="http://schemas.microsoft.com/office/drawing/2014/main" val="10003"/>
                  </a:ext>
                </a:extLst>
              </a:tr>
              <a:tr h="253931">
                <a:tc>
                  <a:txBody>
                    <a:bodyPr/>
                    <a:lstStyle/>
                    <a:p>
                      <a:pPr algn="l" fontAlgn="b"/>
                      <a:r>
                        <a:rPr lang="en-ZA" sz="1400" b="0" i="0" u="none" strike="noStrike" dirty="0">
                          <a:effectLst/>
                          <a:latin typeface="Arial"/>
                        </a:rPr>
                        <a:t>Contributions -Youth Pastor</a:t>
                      </a:r>
                    </a:p>
                  </a:txBody>
                  <a:tcPr marL="9523" marR="9523" marT="9526" marB="0" anchor="b">
                    <a:lnL>
                      <a:noFill/>
                    </a:lnL>
                    <a:lnR>
                      <a:noFill/>
                    </a:lnR>
                    <a:lnT>
                      <a:noFill/>
                    </a:lnT>
                    <a:lnB>
                      <a:noFill/>
                    </a:lnB>
                  </a:tcPr>
                </a:tc>
                <a:tc>
                  <a:txBody>
                    <a:bodyPr/>
                    <a:lstStyle/>
                    <a:p>
                      <a:pPr algn="r" fontAlgn="b"/>
                      <a:r>
                        <a:rPr lang="en-ZA" sz="1400" b="0" i="0" u="none" strike="noStrike" dirty="0">
                          <a:effectLst/>
                          <a:latin typeface="Arial"/>
                        </a:rPr>
                        <a:t>129,668</a:t>
                      </a:r>
                    </a:p>
                  </a:txBody>
                  <a:tcPr marL="9523" marR="9523" marT="9526" marB="0" anchor="b">
                    <a:lnL>
                      <a:noFill/>
                    </a:lnL>
                    <a:lnR>
                      <a:noFill/>
                    </a:lnR>
                    <a:lnT>
                      <a:noFill/>
                    </a:lnT>
                    <a:lnB>
                      <a:noFill/>
                    </a:lnB>
                  </a:tcPr>
                </a:tc>
                <a:tc>
                  <a:txBody>
                    <a:bodyPr/>
                    <a:lstStyle/>
                    <a:p>
                      <a:pPr algn="r" fontAlgn="b"/>
                      <a:r>
                        <a:rPr lang="en-ZA" sz="1400" b="0" i="0" u="none" strike="noStrike" dirty="0">
                          <a:effectLst/>
                          <a:latin typeface="Arial"/>
                        </a:rPr>
                        <a:t>116,959</a:t>
                      </a:r>
                    </a:p>
                  </a:txBody>
                  <a:tcPr marL="9523" marR="9523" marT="9526" marB="0" anchor="b">
                    <a:lnL>
                      <a:noFill/>
                    </a:lnL>
                    <a:lnR>
                      <a:noFill/>
                    </a:lnR>
                    <a:lnT>
                      <a:noFill/>
                    </a:lnT>
                    <a:lnB>
                      <a:noFill/>
                    </a:lnB>
                  </a:tcPr>
                </a:tc>
                <a:tc>
                  <a:txBody>
                    <a:bodyPr/>
                    <a:lstStyle/>
                    <a:p>
                      <a:pPr algn="r" fontAlgn="b"/>
                      <a:r>
                        <a:rPr lang="en-ZA" sz="1400" b="0" i="0" u="none" strike="noStrike" dirty="0">
                          <a:effectLst/>
                          <a:latin typeface="Arial"/>
                        </a:rPr>
                        <a:t>-16%</a:t>
                      </a:r>
                    </a:p>
                  </a:txBody>
                  <a:tcPr marL="9523" marR="9523" marT="9526" marB="0" anchor="b">
                    <a:lnL>
                      <a:noFill/>
                    </a:lnL>
                    <a:lnR>
                      <a:noFill/>
                    </a:lnR>
                    <a:lnT>
                      <a:noFill/>
                    </a:lnT>
                    <a:lnB>
                      <a:noFill/>
                    </a:lnB>
                  </a:tcPr>
                </a:tc>
                <a:tc>
                  <a:txBody>
                    <a:bodyPr/>
                    <a:lstStyle/>
                    <a:p>
                      <a:pPr algn="r" fontAlgn="b"/>
                      <a:r>
                        <a:rPr lang="en-ZA" sz="1400" b="0" i="0" u="none" strike="noStrike" dirty="0">
                          <a:effectLst/>
                          <a:latin typeface="Arial"/>
                        </a:rPr>
                        <a:t>139,794</a:t>
                      </a:r>
                    </a:p>
                  </a:txBody>
                  <a:tcPr marL="9523" marR="9523" marT="9526" marB="0" anchor="b">
                    <a:lnL>
                      <a:noFill/>
                    </a:lnL>
                    <a:lnR>
                      <a:noFill/>
                    </a:lnR>
                    <a:lnT>
                      <a:noFill/>
                    </a:lnT>
                    <a:lnB>
                      <a:noFill/>
                    </a:lnB>
                  </a:tcPr>
                </a:tc>
                <a:extLst>
                  <a:ext uri="{0D108BD9-81ED-4DB2-BD59-A6C34878D82A}">
                    <a16:rowId xmlns:a16="http://schemas.microsoft.com/office/drawing/2014/main" val="10004"/>
                  </a:ext>
                </a:extLst>
              </a:tr>
              <a:tr h="253931">
                <a:tc>
                  <a:txBody>
                    <a:bodyPr/>
                    <a:lstStyle/>
                    <a:p>
                      <a:pPr algn="l" fontAlgn="b"/>
                      <a:r>
                        <a:rPr lang="en-ZA" sz="1400" b="0" i="0" u="none" strike="noStrike" dirty="0">
                          <a:effectLst/>
                          <a:latin typeface="Arial"/>
                        </a:rPr>
                        <a:t>Vacancy Adjustment</a:t>
                      </a:r>
                    </a:p>
                  </a:txBody>
                  <a:tcPr marL="9523" marR="9523" marT="9526" marB="0" anchor="b">
                    <a:lnL>
                      <a:noFill/>
                    </a:lnL>
                    <a:lnR>
                      <a:noFill/>
                    </a:lnR>
                    <a:lnT>
                      <a:noFill/>
                    </a:lnT>
                    <a:lnB>
                      <a:noFill/>
                    </a:lnB>
                  </a:tcPr>
                </a:tc>
                <a:tc>
                  <a:txBody>
                    <a:bodyPr/>
                    <a:lstStyle/>
                    <a:p>
                      <a:pPr algn="r" fontAlgn="b"/>
                      <a:r>
                        <a:rPr lang="en-ZA" sz="1400" b="0" i="0" u="none" strike="noStrike" dirty="0">
                          <a:effectLst/>
                          <a:latin typeface="Arial"/>
                        </a:rPr>
                        <a:t>(2,803,173)</a:t>
                      </a:r>
                    </a:p>
                  </a:txBody>
                  <a:tcPr marL="9523" marR="9523"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(1,790,594)</a:t>
                      </a:r>
                    </a:p>
                  </a:txBody>
                  <a:tcPr marL="9523" marR="9523"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256%</a:t>
                      </a:r>
                    </a:p>
                  </a:txBody>
                  <a:tcPr marL="9523" marR="9523"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(503,260)</a:t>
                      </a:r>
                    </a:p>
                  </a:txBody>
                  <a:tcPr marL="9523" marR="9523" marT="952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3931">
                <a:tc>
                  <a:txBody>
                    <a:bodyPr/>
                    <a:lstStyle/>
                    <a:p>
                      <a:pPr algn="l" fontAlgn="b"/>
                      <a:r>
                        <a:rPr lang="en-ZA" sz="1400" b="0" i="0" u="none" strike="noStrike" dirty="0">
                          <a:effectLst/>
                          <a:latin typeface="Arial"/>
                        </a:rPr>
                        <a:t>Total Nett Income</a:t>
                      </a:r>
                    </a:p>
                  </a:txBody>
                  <a:tcPr marL="9523" marR="9523" marT="9526" marB="0" anchor="b">
                    <a:lnL>
                      <a:noFill/>
                    </a:lnL>
                    <a:lnR>
                      <a:noFill/>
                    </a:lnR>
                    <a:lnT>
                      <a:noFill/>
                    </a:lnT>
                    <a:lnB>
                      <a:noFill/>
                    </a:lnB>
                  </a:tcPr>
                </a:tc>
                <a:tc>
                  <a:txBody>
                    <a:bodyPr/>
                    <a:lstStyle/>
                    <a:p>
                      <a:pPr algn="r" fontAlgn="b"/>
                      <a:r>
                        <a:rPr lang="en-ZA" sz="1400" b="0" i="0" u="none" strike="noStrike" dirty="0">
                          <a:effectLst/>
                          <a:latin typeface="Arial"/>
                        </a:rPr>
                        <a:t>13,152,652</a:t>
                      </a:r>
                    </a:p>
                  </a:txBody>
                  <a:tcPr marL="9523" marR="9523" marT="9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a:rPr>
                        <a:t>14,646,388</a:t>
                      </a:r>
                    </a:p>
                  </a:txBody>
                  <a:tcPr marL="9523" marR="9523" marT="9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a:rPr>
                        <a:t>-6%</a:t>
                      </a:r>
                    </a:p>
                  </a:txBody>
                  <a:tcPr marL="9523" marR="9523" marT="9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a:rPr>
                        <a:t>15,573,107</a:t>
                      </a:r>
                    </a:p>
                  </a:txBody>
                  <a:tcPr marL="9523" marR="9523" marT="952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253931">
                <a:tc>
                  <a:txBody>
                    <a:bodyPr/>
                    <a:lstStyle/>
                    <a:p>
                      <a:pPr algn="l" fontAlgn="b"/>
                      <a:r>
                        <a:rPr lang="en-ZA" sz="1400" b="1" i="0" u="none" strike="noStrike" dirty="0">
                          <a:effectLst/>
                          <a:latin typeface="Arial"/>
                        </a:rPr>
                        <a:t>Cost to company Pastors</a:t>
                      </a:r>
                    </a:p>
                  </a:txBody>
                  <a:tcPr marL="9523" marR="9523" marT="9526" marB="0" anchor="b">
                    <a:lnL>
                      <a:noFill/>
                    </a:lnL>
                    <a:lnR>
                      <a:noFill/>
                    </a:lnR>
                    <a:lnT>
                      <a:noFill/>
                    </a:lnT>
                    <a:lnB>
                      <a:noFill/>
                    </a:lnB>
                  </a:tcPr>
                </a:tc>
                <a:tc>
                  <a:txBody>
                    <a:bodyPr/>
                    <a:lstStyle/>
                    <a:p>
                      <a:pPr algn="r" fontAlgn="b"/>
                      <a:r>
                        <a:rPr lang="en-ZA" sz="1400" b="0" i="0" u="none" strike="noStrike" dirty="0">
                          <a:effectLst/>
                          <a:latin typeface="Arial"/>
                        </a:rPr>
                        <a:t>11,907,860</a:t>
                      </a:r>
                    </a:p>
                  </a:txBody>
                  <a:tcPr marL="9523" marR="9523"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14,809,507</a:t>
                      </a:r>
                    </a:p>
                  </a:txBody>
                  <a:tcPr marL="9523" marR="9523"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-8%</a:t>
                      </a:r>
                    </a:p>
                  </a:txBody>
                  <a:tcPr marL="9523" marR="9523"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16,061,193</a:t>
                      </a:r>
                    </a:p>
                  </a:txBody>
                  <a:tcPr marL="9523" marR="9523" marT="952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0923">
                <a:tc>
                  <a:txBody>
                    <a:bodyPr/>
                    <a:lstStyle/>
                    <a:p>
                      <a:pPr algn="l" fontAlgn="b"/>
                      <a:r>
                        <a:rPr lang="en-ZA" sz="1100" b="0" i="0" u="none" strike="noStrike" dirty="0">
                          <a:effectLst/>
                          <a:latin typeface="Arial"/>
                        </a:rPr>
                        <a:t>Salaries - Pastors in Service</a:t>
                      </a:r>
                    </a:p>
                  </a:txBody>
                  <a:tcPr marL="9523" marR="9523" marT="95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100" b="0" i="0" u="none" strike="noStrike" dirty="0">
                          <a:effectLst/>
                          <a:latin typeface="Arial"/>
                        </a:rPr>
                        <a:t>                 10,448,140 </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100" b="0" i="0" u="none" strike="noStrike" dirty="0">
                          <a:effectLst/>
                          <a:latin typeface="Arial"/>
                        </a:rPr>
                        <a:t>      13,311,934 </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100" b="0" i="0" u="none" strike="noStrike" dirty="0">
                          <a:effectLst/>
                          <a:latin typeface="Arial"/>
                        </a:rPr>
                        <a:t>-9%</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100" b="0" i="0" u="none" strike="noStrike" dirty="0">
                          <a:effectLst/>
                          <a:latin typeface="Arial"/>
                        </a:rPr>
                        <a:t>      14,587,809 </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r h="240543">
                <a:tc>
                  <a:txBody>
                    <a:bodyPr/>
                    <a:lstStyle/>
                    <a:p>
                      <a:pPr algn="l" fontAlgn="b"/>
                      <a:r>
                        <a:rPr lang="en-ZA" sz="1100" b="0" i="0" u="none" strike="noStrike" dirty="0">
                          <a:effectLst/>
                          <a:latin typeface="Arial"/>
                        </a:rPr>
                        <a:t>ELCSA (N-T) Medical Post Retirement Fund</a:t>
                      </a:r>
                    </a:p>
                  </a:txBody>
                  <a:tcPr marL="9523" marR="9523" marT="95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100" b="0" i="0" u="none" strike="noStrike" dirty="0">
                          <a:effectLst/>
                          <a:latin typeface="Arial"/>
                        </a:rPr>
                        <a:t>                      998,080 </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100" b="0" i="0" u="none" strike="noStrike" dirty="0">
                          <a:effectLst/>
                          <a:latin typeface="Arial"/>
                        </a:rPr>
                        <a:t>           985,298 </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100" b="0" i="0" u="none" strike="noStrike" dirty="0">
                          <a:effectLst/>
                          <a:latin typeface="Arial"/>
                        </a:rPr>
                        <a:t>0%</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100" b="0" i="0" u="none" strike="noStrike" dirty="0">
                          <a:effectLst/>
                          <a:latin typeface="Arial"/>
                        </a:rPr>
                        <a:t>           985,298 </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20923">
                <a:tc>
                  <a:txBody>
                    <a:bodyPr/>
                    <a:lstStyle/>
                    <a:p>
                      <a:pPr algn="l" fontAlgn="b"/>
                      <a:r>
                        <a:rPr lang="en-ZA" sz="1100" b="0" i="0" u="none" strike="noStrike" dirty="0">
                          <a:effectLst/>
                          <a:latin typeface="Arial"/>
                        </a:rPr>
                        <a:t>Transfer Cost</a:t>
                      </a:r>
                    </a:p>
                  </a:txBody>
                  <a:tcPr marL="9523" marR="9523" marT="95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100" b="0" i="0" u="none" strike="noStrike" dirty="0">
                          <a:effectLst/>
                          <a:latin typeface="Arial"/>
                        </a:rPr>
                        <a:t>                      461,640 </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100" b="0" i="0" u="none" strike="noStrike" dirty="0">
                          <a:effectLst/>
                          <a:latin typeface="Arial"/>
                        </a:rPr>
                        <a:t>           471,216 </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100" b="0" i="0" u="none" strike="noStrike" dirty="0">
                          <a:effectLst/>
                          <a:latin typeface="Arial"/>
                        </a:rPr>
                        <a:t>0%</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100" b="0" i="0" u="none" strike="noStrike" dirty="0">
                          <a:effectLst/>
                          <a:latin typeface="Arial"/>
                        </a:rPr>
                        <a:t>           288,086 </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20923">
                <a:tc>
                  <a:txBody>
                    <a:bodyPr/>
                    <a:lstStyle/>
                    <a:p>
                      <a:pPr algn="l" fontAlgn="b"/>
                      <a:r>
                        <a:rPr lang="en-ZA" sz="1100" b="0" i="0" u="none" strike="noStrike" dirty="0">
                          <a:effectLst/>
                          <a:latin typeface="Arial"/>
                        </a:rPr>
                        <a:t>Continued Training Pastors</a:t>
                      </a:r>
                    </a:p>
                  </a:txBody>
                  <a:tcPr marL="9523" marR="9523" marT="95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100" b="0" i="0" u="none" strike="noStrike" dirty="0">
                          <a:effectLst/>
                          <a:latin typeface="Arial"/>
                        </a:rPr>
                        <a:t>                                -   </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a:rPr>
                        <a:t>             41,060 </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a:rPr>
                        <a:t>-100%</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a:rPr>
                        <a:t>           200,000 </a:t>
                      </a:r>
                    </a:p>
                  </a:txBody>
                  <a:tcPr marL="9523" marR="9523"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3931">
                <a:tc>
                  <a:txBody>
                    <a:bodyPr/>
                    <a:lstStyle/>
                    <a:p>
                      <a:pPr algn="l" fontAlgn="b"/>
                      <a:endParaRPr lang="en-ZA" sz="1400" b="0" i="0" u="none" strike="noStrike" dirty="0">
                        <a:effectLst/>
                        <a:latin typeface="Arial"/>
                      </a:endParaRPr>
                    </a:p>
                  </a:txBody>
                  <a:tcPr marL="9523" marR="9523" marT="9526" marB="0" anchor="b">
                    <a:lnL>
                      <a:noFill/>
                    </a:lnL>
                    <a:lnR>
                      <a:noFill/>
                    </a:lnR>
                    <a:lnT>
                      <a:noFill/>
                    </a:lnT>
                    <a:lnB>
                      <a:noFill/>
                    </a:lnB>
                  </a:tcPr>
                </a:tc>
                <a:tc>
                  <a:txBody>
                    <a:bodyPr/>
                    <a:lstStyle/>
                    <a:p>
                      <a:pPr algn="l" fontAlgn="b"/>
                      <a:endParaRPr lang="en-ZA" sz="1400" b="0" i="0" u="none" strike="noStrike" dirty="0">
                        <a:effectLst/>
                        <a:latin typeface="Arial"/>
                      </a:endParaRPr>
                    </a:p>
                  </a:txBody>
                  <a:tcPr marL="9523" marR="9523" marT="95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Arial"/>
                      </a:endParaRPr>
                    </a:p>
                  </a:txBody>
                  <a:tcPr marL="9523" marR="9523" marT="95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Arial"/>
                      </a:endParaRPr>
                    </a:p>
                  </a:txBody>
                  <a:tcPr marL="9523" marR="9523" marT="95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Arial"/>
                      </a:endParaRPr>
                    </a:p>
                  </a:txBody>
                  <a:tcPr marL="9523" marR="9523" marT="95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5109">
                <a:tc>
                  <a:txBody>
                    <a:bodyPr/>
                    <a:lstStyle/>
                    <a:p>
                      <a:pPr algn="l" fontAlgn="b"/>
                      <a:r>
                        <a:rPr lang="en-ZA" sz="1400" b="0" i="0" u="none" strike="noStrike" dirty="0">
                          <a:effectLst/>
                          <a:latin typeface="Arial"/>
                        </a:rPr>
                        <a:t>Net Pastors In Service</a:t>
                      </a:r>
                    </a:p>
                  </a:txBody>
                  <a:tcPr marL="9523" marR="9523" marT="9526" marB="0" anchor="b">
                    <a:lnL>
                      <a:noFill/>
                    </a:lnL>
                    <a:lnR>
                      <a:noFill/>
                    </a:lnR>
                    <a:lnT>
                      <a:noFill/>
                    </a:lnT>
                    <a:lnB>
                      <a:noFill/>
                    </a:lnB>
                  </a:tcPr>
                </a:tc>
                <a:tc>
                  <a:txBody>
                    <a:bodyPr/>
                    <a:lstStyle/>
                    <a:p>
                      <a:pPr algn="r" fontAlgn="b"/>
                      <a:r>
                        <a:rPr lang="en-ZA" sz="1400" b="0" i="0" u="none" strike="noStrike" dirty="0">
                          <a:effectLst/>
                          <a:latin typeface="Arial"/>
                        </a:rPr>
                        <a:t>212,439</a:t>
                      </a:r>
                    </a:p>
                  </a:txBody>
                  <a:tcPr marL="9523" marR="9523" marT="952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(163,119)</a:t>
                      </a:r>
                    </a:p>
                  </a:txBody>
                  <a:tcPr marL="9523" marR="9523" marT="952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 </a:t>
                      </a:r>
                    </a:p>
                  </a:txBody>
                  <a:tcPr marL="9523" marR="9523" marT="952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(488,086)</a:t>
                      </a:r>
                    </a:p>
                  </a:txBody>
                  <a:tcPr marL="9523" marR="9523" marT="952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6236" name="TextBox 5">
            <a:extLst>
              <a:ext uri="{FF2B5EF4-FFF2-40B4-BE49-F238E27FC236}">
                <a16:creationId xmlns:a16="http://schemas.microsoft.com/office/drawing/2014/main" id="{38242F8D-0A57-4EC0-BA2A-13CCAA05FE8D}"/>
              </a:ext>
            </a:extLst>
          </p:cNvPr>
          <p:cNvSpPr txBox="1">
            <a:spLocks noChangeArrowheads="1"/>
          </p:cNvSpPr>
          <p:nvPr/>
        </p:nvSpPr>
        <p:spPr bwMode="auto">
          <a:xfrm>
            <a:off x="323850" y="5229225"/>
            <a:ext cx="8640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under recovery in  2018 is as a result of the Transfer cost and Continued Pastors Training previously budgeted “incorrectly” as Church running cost. </a:t>
            </a:r>
          </a:p>
        </p:txBody>
      </p:sp>
      <p:grpSp>
        <p:nvGrpSpPr>
          <p:cNvPr id="6237" name="Group 7">
            <a:extLst>
              <a:ext uri="{FF2B5EF4-FFF2-40B4-BE49-F238E27FC236}">
                <a16:creationId xmlns:a16="http://schemas.microsoft.com/office/drawing/2014/main" id="{B57CECCA-EC0C-4D21-A64C-1B23FEEDDCD6}"/>
              </a:ext>
            </a:extLst>
          </p:cNvPr>
          <p:cNvGrpSpPr>
            <a:grpSpLocks/>
          </p:cNvGrpSpPr>
          <p:nvPr/>
        </p:nvGrpSpPr>
        <p:grpSpPr bwMode="auto">
          <a:xfrm>
            <a:off x="755650" y="5938836"/>
            <a:ext cx="6553200" cy="576402"/>
            <a:chOff x="1" y="5727863"/>
            <a:chExt cx="5232571" cy="1131624"/>
          </a:xfrm>
        </p:grpSpPr>
        <p:pic>
          <p:nvPicPr>
            <p:cNvPr id="6238" name="Picture 5">
              <a:extLst>
                <a:ext uri="{FF2B5EF4-FFF2-40B4-BE49-F238E27FC236}">
                  <a16:creationId xmlns:a16="http://schemas.microsoft.com/office/drawing/2014/main" id="{45E3B774-E806-4D73-A394-D14AF1F398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727863"/>
              <a:ext cx="1576939" cy="113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9" name="TextBox 6">
              <a:extLst>
                <a:ext uri="{FF2B5EF4-FFF2-40B4-BE49-F238E27FC236}">
                  <a16:creationId xmlns:a16="http://schemas.microsoft.com/office/drawing/2014/main" id="{2C54FD9F-B961-481F-BFF6-A34E59195134}"/>
                </a:ext>
              </a:extLst>
            </p:cNvPr>
            <p:cNvSpPr txBox="1">
              <a:spLocks noChangeArrowheads="1"/>
            </p:cNvSpPr>
            <p:nvPr/>
          </p:nvSpPr>
          <p:spPr bwMode="auto">
            <a:xfrm>
              <a:off x="1691680" y="5974760"/>
              <a:ext cx="3540892" cy="60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dirty="0">
                  <a:ln>
                    <a:noFill/>
                  </a:ln>
                  <a:solidFill>
                    <a:srgbClr val="00758C"/>
                  </a:solidFill>
                  <a:effectLst/>
                  <a:uLnTx/>
                  <a:uFillTx/>
                  <a:latin typeface="Arial" panose="020B0604020202020204" pitchFamily="34" charset="0"/>
                  <a:ea typeface="+mn-ea"/>
                  <a:cs typeface="Arial" panose="020B0604020202020204" pitchFamily="34" charset="0"/>
                </a:rPr>
                <a:t>Evangelical</a:t>
              </a:r>
              <a:r>
                <a:rPr kumimoji="0" lang="en-GB" altLang="en-US" sz="1400" b="0" i="0" u="none" strike="noStrike" kern="1200" cap="none" spc="0" normalizeH="0" baseline="0" noProof="0" dirty="0">
                  <a:ln>
                    <a:noFill/>
                  </a:ln>
                  <a:solidFill>
                    <a:srgbClr val="00758C"/>
                  </a:solidFill>
                  <a:effectLst/>
                  <a:uLnTx/>
                  <a:uFillTx/>
                  <a:latin typeface="Arial" panose="020B0604020202020204" pitchFamily="34" charset="0"/>
                  <a:ea typeface="+mn-ea"/>
                  <a:cs typeface="Arial" panose="020B0604020202020204" pitchFamily="34" charset="0"/>
                </a:rPr>
                <a:t> Lutheran Church in Southern Africa (N-T)</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3F2D7C55-8265-466C-BCCC-8842C2F97D42}"/>
              </a:ext>
            </a:extLst>
          </p:cNvPr>
          <p:cNvSpPr txBox="1">
            <a:spLocks noChangeArrowheads="1"/>
          </p:cNvSpPr>
          <p:nvPr/>
        </p:nvSpPr>
        <p:spPr bwMode="auto">
          <a:xfrm>
            <a:off x="1763713" y="-1588"/>
            <a:ext cx="612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Church Running Cost</a:t>
            </a:r>
          </a:p>
        </p:txBody>
      </p:sp>
      <p:grpSp>
        <p:nvGrpSpPr>
          <p:cNvPr id="7171" name="Group 7">
            <a:extLst>
              <a:ext uri="{FF2B5EF4-FFF2-40B4-BE49-F238E27FC236}">
                <a16:creationId xmlns:a16="http://schemas.microsoft.com/office/drawing/2014/main" id="{31202A6F-DBEA-4AA4-9DB1-202160B87F17}"/>
              </a:ext>
            </a:extLst>
          </p:cNvPr>
          <p:cNvGrpSpPr>
            <a:grpSpLocks/>
          </p:cNvGrpSpPr>
          <p:nvPr/>
        </p:nvGrpSpPr>
        <p:grpSpPr bwMode="auto">
          <a:xfrm>
            <a:off x="755650" y="5938836"/>
            <a:ext cx="6480175" cy="576402"/>
            <a:chOff x="1" y="5727863"/>
            <a:chExt cx="5232571" cy="1131624"/>
          </a:xfrm>
        </p:grpSpPr>
        <p:pic>
          <p:nvPicPr>
            <p:cNvPr id="7270" name="Picture 5">
              <a:extLst>
                <a:ext uri="{FF2B5EF4-FFF2-40B4-BE49-F238E27FC236}">
                  <a16:creationId xmlns:a16="http://schemas.microsoft.com/office/drawing/2014/main" id="{EF5645B4-A67E-4BA5-8A33-1BE6A18F7F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727863"/>
              <a:ext cx="1576939" cy="113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 name="TextBox 6">
              <a:extLst>
                <a:ext uri="{FF2B5EF4-FFF2-40B4-BE49-F238E27FC236}">
                  <a16:creationId xmlns:a16="http://schemas.microsoft.com/office/drawing/2014/main" id="{44BD1ECE-BEE6-4F0E-90EA-4ACADA4B25CB}"/>
                </a:ext>
              </a:extLst>
            </p:cNvPr>
            <p:cNvSpPr txBox="1">
              <a:spLocks noChangeArrowheads="1"/>
            </p:cNvSpPr>
            <p:nvPr/>
          </p:nvSpPr>
          <p:spPr bwMode="auto">
            <a:xfrm>
              <a:off x="1691680" y="5974760"/>
              <a:ext cx="3540892" cy="60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dirty="0">
                  <a:ln>
                    <a:noFill/>
                  </a:ln>
                  <a:solidFill>
                    <a:srgbClr val="00758C"/>
                  </a:solidFill>
                  <a:effectLst/>
                  <a:uLnTx/>
                  <a:uFillTx/>
                  <a:latin typeface="Arial" panose="020B0604020202020204" pitchFamily="34" charset="0"/>
                  <a:ea typeface="+mn-ea"/>
                  <a:cs typeface="Arial" panose="020B0604020202020204" pitchFamily="34" charset="0"/>
                </a:rPr>
                <a:t>Evangelical</a:t>
              </a:r>
              <a:r>
                <a:rPr kumimoji="0" lang="en-GB" altLang="en-US" sz="1400" b="0" i="0" u="none" strike="noStrike" kern="1200" cap="none" spc="0" normalizeH="0" baseline="0" noProof="0" dirty="0">
                  <a:ln>
                    <a:noFill/>
                  </a:ln>
                  <a:solidFill>
                    <a:srgbClr val="00758C"/>
                  </a:solidFill>
                  <a:effectLst/>
                  <a:uLnTx/>
                  <a:uFillTx/>
                  <a:latin typeface="Arial" panose="020B0604020202020204" pitchFamily="34" charset="0"/>
                  <a:ea typeface="+mn-ea"/>
                  <a:cs typeface="Arial" panose="020B0604020202020204" pitchFamily="34" charset="0"/>
                </a:rPr>
                <a:t> Lutheran Church in Southern Africa (N-T</a:t>
              </a:r>
              <a:r>
                <a:rPr kumimoji="0" lang="de-DE" altLang="en-US" sz="1400" b="0" i="0" u="none" strike="noStrike" kern="1200" cap="none" spc="0" normalizeH="0" baseline="0" noProof="0" dirty="0">
                  <a:ln>
                    <a:noFill/>
                  </a:ln>
                  <a:solidFill>
                    <a:srgbClr val="00758C"/>
                  </a:solidFill>
                  <a:effectLst/>
                  <a:uLnTx/>
                  <a:uFillTx/>
                  <a:latin typeface="Arial" panose="020B0604020202020204" pitchFamily="34" charset="0"/>
                  <a:ea typeface="+mn-ea"/>
                  <a:cs typeface="Arial" panose="020B0604020202020204" pitchFamily="34" charset="0"/>
                </a:rPr>
                <a:t>)</a:t>
              </a:r>
              <a:endParaRPr kumimoji="0" lang="en-GB" altLang="en-US" sz="1400" b="0" i="0" u="none" strike="noStrike" kern="1200" cap="none" spc="0" normalizeH="0" baseline="0" noProof="0" dirty="0">
                <a:ln>
                  <a:noFill/>
                </a:ln>
                <a:solidFill>
                  <a:srgbClr val="00758C"/>
                </a:solidFill>
                <a:effectLst/>
                <a:uLnTx/>
                <a:uFillTx/>
                <a:latin typeface="Arial" panose="020B0604020202020204" pitchFamily="34" charset="0"/>
                <a:ea typeface="+mn-ea"/>
                <a:cs typeface="Arial" panose="020B0604020202020204" pitchFamily="34" charset="0"/>
              </a:endParaRPr>
            </a:p>
          </p:txBody>
        </p:sp>
      </p:grpSp>
      <p:graphicFrame>
        <p:nvGraphicFramePr>
          <p:cNvPr id="4" name="Table 3">
            <a:extLst>
              <a:ext uri="{FF2B5EF4-FFF2-40B4-BE49-F238E27FC236}">
                <a16:creationId xmlns:a16="http://schemas.microsoft.com/office/drawing/2014/main" id="{DEA835A9-7E3F-49E9-9E25-0EFE33D7EE84}"/>
              </a:ext>
            </a:extLst>
          </p:cNvPr>
          <p:cNvGraphicFramePr>
            <a:graphicFrameLocks noGrp="1"/>
          </p:cNvGraphicFramePr>
          <p:nvPr/>
        </p:nvGraphicFramePr>
        <p:xfrm>
          <a:off x="755650" y="476250"/>
          <a:ext cx="7272337" cy="4967289"/>
        </p:xfrm>
        <a:graphic>
          <a:graphicData uri="http://schemas.openxmlformats.org/drawingml/2006/table">
            <a:tbl>
              <a:tblPr/>
              <a:tblGrid>
                <a:gridCol w="2831551">
                  <a:extLst>
                    <a:ext uri="{9D8B030D-6E8A-4147-A177-3AD203B41FA5}">
                      <a16:colId xmlns:a16="http://schemas.microsoft.com/office/drawing/2014/main" val="20000"/>
                    </a:ext>
                  </a:extLst>
                </a:gridCol>
                <a:gridCol w="1516903">
                  <a:extLst>
                    <a:ext uri="{9D8B030D-6E8A-4147-A177-3AD203B41FA5}">
                      <a16:colId xmlns:a16="http://schemas.microsoft.com/office/drawing/2014/main" val="20001"/>
                    </a:ext>
                  </a:extLst>
                </a:gridCol>
                <a:gridCol w="1081617">
                  <a:extLst>
                    <a:ext uri="{9D8B030D-6E8A-4147-A177-3AD203B41FA5}">
                      <a16:colId xmlns:a16="http://schemas.microsoft.com/office/drawing/2014/main" val="20002"/>
                    </a:ext>
                  </a:extLst>
                </a:gridCol>
                <a:gridCol w="751855">
                  <a:extLst>
                    <a:ext uri="{9D8B030D-6E8A-4147-A177-3AD203B41FA5}">
                      <a16:colId xmlns:a16="http://schemas.microsoft.com/office/drawing/2014/main" val="20003"/>
                    </a:ext>
                  </a:extLst>
                </a:gridCol>
                <a:gridCol w="1090411">
                  <a:extLst>
                    <a:ext uri="{9D8B030D-6E8A-4147-A177-3AD203B41FA5}">
                      <a16:colId xmlns:a16="http://schemas.microsoft.com/office/drawing/2014/main" val="20004"/>
                    </a:ext>
                  </a:extLst>
                </a:gridCol>
              </a:tblGrid>
              <a:tr h="493736">
                <a:tc>
                  <a:txBody>
                    <a:bodyPr/>
                    <a:lstStyle/>
                    <a:p>
                      <a:pPr algn="l" fontAlgn="t"/>
                      <a:r>
                        <a:rPr lang="en-ZA" sz="1200" b="1" i="0" u="none" strike="noStrike">
                          <a:effectLst/>
                          <a:latin typeface="Arial"/>
                        </a:rPr>
                        <a:t>Nett Church Running costs</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200" b="1" i="0" u="none" strike="noStrike">
                          <a:effectLst/>
                          <a:latin typeface="Arial"/>
                        </a:rPr>
                        <a:t>2017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ZA" sz="1200" b="1" i="0" u="none" strike="noStrike">
                          <a:effectLst/>
                          <a:latin typeface="Arial"/>
                        </a:rPr>
                        <a:t>2018</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84273">
                <a:tc>
                  <a:txBody>
                    <a:bodyPr/>
                    <a:lstStyle/>
                    <a:p>
                      <a:pPr algn="l" fontAlgn="b"/>
                      <a:endParaRPr lang="en-ZA" sz="12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200" b="0" i="0" u="none" strike="noStrike">
                          <a:effectLst/>
                          <a:latin typeface="Arial"/>
                        </a:rPr>
                        <a:t>Actual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effectLst/>
                          <a:latin typeface="Arial"/>
                        </a:rPr>
                        <a:t>Actual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effectLst/>
                          <a:latin typeface="Arial"/>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0" i="0" u="none" strike="noStrike">
                          <a:effectLst/>
                          <a:latin typeface="Arial"/>
                        </a:rPr>
                        <a:t>Budget YTD</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9081">
                <a:tc>
                  <a:txBody>
                    <a:bodyPr/>
                    <a:lstStyle/>
                    <a:p>
                      <a:pPr algn="l" fontAlgn="b"/>
                      <a:r>
                        <a:rPr lang="en-ZA" sz="1200" b="0" i="0" u="none" strike="noStrike">
                          <a:effectLst/>
                          <a:latin typeface="Arial"/>
                        </a:rPr>
                        <a:t>Bishop [CTC and housing]</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            1,255,682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a:effectLst/>
                          <a:latin typeface="Arial"/>
                        </a:rPr>
                        <a:t>      905,118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a:effectLst/>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a:effectLst/>
                          <a:latin typeface="Arial"/>
                        </a:rPr>
                        <a:t>    1,064,008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69311">
                <a:tc>
                  <a:txBody>
                    <a:bodyPr/>
                    <a:lstStyle/>
                    <a:p>
                      <a:pPr algn="l" fontAlgn="b"/>
                      <a:r>
                        <a:rPr lang="en-ZA" sz="1200" b="0" i="0" u="none" strike="noStrike">
                          <a:effectLst/>
                          <a:latin typeface="Arial"/>
                        </a:rPr>
                        <a:t>Traveling and Accommodation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effectLst/>
                          <a:latin typeface="Arial"/>
                        </a:rPr>
                        <a:t>               255,223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effectLst/>
                          <a:latin typeface="Arial"/>
                        </a:rPr>
                        <a:t>      332,373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effectLst/>
                          <a:latin typeface="Arial"/>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effectLst/>
                          <a:latin typeface="Arial"/>
                        </a:rPr>
                        <a:t>      399,119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54349">
                <a:tc>
                  <a:txBody>
                    <a:bodyPr/>
                    <a:lstStyle/>
                    <a:p>
                      <a:pPr algn="l" fontAlgn="b"/>
                      <a:r>
                        <a:rPr lang="en-ZA" sz="1200" b="0" i="0" u="none" strike="noStrike">
                          <a:effectLst/>
                          <a:latin typeface="Arial"/>
                        </a:rPr>
                        <a:t>Office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1,027,123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1,057,203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929,945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54349">
                <a:tc>
                  <a:txBody>
                    <a:bodyPr/>
                    <a:lstStyle/>
                    <a:p>
                      <a:pPr algn="l" fontAlgn="b"/>
                      <a:r>
                        <a:rPr lang="en-ZA" sz="1200" b="0" i="0" u="none" strike="noStrike">
                          <a:effectLst/>
                          <a:latin typeface="Arial"/>
                        </a:rPr>
                        <a:t>Membership fees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129,282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128,930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      147,711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54349">
                <a:tc>
                  <a:txBody>
                    <a:bodyPr/>
                    <a:lstStyle/>
                    <a:p>
                      <a:pPr algn="l" fontAlgn="b"/>
                      <a:r>
                        <a:rPr lang="en-ZA" sz="1200" b="0" i="0" u="none" strike="noStrike">
                          <a:effectLst/>
                          <a:latin typeface="Arial"/>
                        </a:rPr>
                        <a:t>Circuits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208,000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222,560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      222,560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4196">
                <a:tc>
                  <a:txBody>
                    <a:bodyPr/>
                    <a:lstStyle/>
                    <a:p>
                      <a:pPr algn="l" fontAlgn="b"/>
                      <a:r>
                        <a:rPr lang="en-ZA" sz="1200" b="0" i="0" u="none" strike="noStrike">
                          <a:effectLst/>
                          <a:latin typeface="Arial"/>
                        </a:rPr>
                        <a:t>Total Church running costs</a:t>
                      </a:r>
                    </a:p>
                  </a:txBody>
                  <a:tcPr marL="0" marR="0" marT="0" marB="0" anchor="b">
                    <a:lnL>
                      <a:noFill/>
                    </a:lnL>
                    <a:lnR>
                      <a:noFill/>
                    </a:lnR>
                    <a:lnT>
                      <a:noFill/>
                    </a:lnT>
                    <a:lnB>
                      <a:noFill/>
                    </a:lnB>
                  </a:tcPr>
                </a:tc>
                <a:tc>
                  <a:txBody>
                    <a:bodyPr/>
                    <a:lstStyle/>
                    <a:p>
                      <a:pPr algn="r" fontAlgn="b"/>
                      <a:r>
                        <a:rPr lang="en-ZA" sz="1200" b="0" i="0" u="none" strike="noStrike">
                          <a:effectLst/>
                          <a:latin typeface="Arial"/>
                        </a:rPr>
                        <a:t>2,875,310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2,646,183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2,763,342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4043">
                <a:tc>
                  <a:txBody>
                    <a:bodyPr/>
                    <a:lstStyle/>
                    <a:p>
                      <a:pPr algn="l" fontAlgn="b"/>
                      <a:r>
                        <a:rPr lang="en-ZA" sz="1200" b="1" i="0" u="none" strike="noStrike">
                          <a:effectLst/>
                          <a:latin typeface="Arial"/>
                        </a:rPr>
                        <a:t>Setoff Income</a:t>
                      </a:r>
                    </a:p>
                  </a:txBody>
                  <a:tcPr marL="0" marR="0" marT="0" marB="0" anchor="b">
                    <a:lnL>
                      <a:noFill/>
                    </a:lnL>
                    <a:lnR>
                      <a:noFill/>
                    </a:lnR>
                    <a:lnT>
                      <a:noFill/>
                    </a:lnT>
                    <a:lnB>
                      <a:noFill/>
                    </a:lnB>
                  </a:tcPr>
                </a:tc>
                <a:tc>
                  <a:txBody>
                    <a:bodyPr/>
                    <a:lstStyle/>
                    <a:p>
                      <a:pPr algn="r" fontAlgn="b"/>
                      <a:r>
                        <a:rPr lang="en-ZA" sz="1200" b="0" i="0" u="none" strike="noStrike">
                          <a:effectLst/>
                          <a:latin typeface="Arial"/>
                        </a:rPr>
                        <a:t>1,848,260</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2,171,454</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-14%</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2,515,000</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4349">
                <a:tc>
                  <a:txBody>
                    <a:bodyPr/>
                    <a:lstStyle/>
                    <a:p>
                      <a:pPr algn="l" fontAlgn="b"/>
                      <a:r>
                        <a:rPr lang="en-ZA" sz="1200" b="0" i="0" u="none" strike="noStrike">
                          <a:effectLst/>
                          <a:latin typeface="Arial"/>
                        </a:rPr>
                        <a:t> Solidarity Contributions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707,524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a:effectLst/>
                          <a:latin typeface="Arial"/>
                        </a:rPr>
                        <a:t>931,335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a:effectLst/>
                          <a:latin typeface="Arial"/>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a:effectLst/>
                          <a:latin typeface="Arial"/>
                        </a:rPr>
                        <a:t>    1,300,000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r h="254349">
                <a:tc>
                  <a:txBody>
                    <a:bodyPr/>
                    <a:lstStyle/>
                    <a:p>
                      <a:pPr algn="l" fontAlgn="b"/>
                      <a:r>
                        <a:rPr lang="en-ZA" sz="1200" b="0" i="0" u="none" strike="noStrike">
                          <a:effectLst/>
                          <a:latin typeface="Arial"/>
                        </a:rPr>
                        <a:t> SUBSIDIES FROM E.K.D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1,133,396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1,230,979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    1,215,000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54349">
                <a:tc>
                  <a:txBody>
                    <a:bodyPr/>
                    <a:lstStyle/>
                    <a:p>
                      <a:pPr algn="l" fontAlgn="b"/>
                      <a:r>
                        <a:rPr lang="en-ZA" sz="1200" b="0" i="0" u="none" strike="noStrike">
                          <a:effectLst/>
                          <a:latin typeface="Arial"/>
                        </a:rPr>
                        <a:t> Other Income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a:effectLst/>
                          <a:latin typeface="Arial"/>
                        </a:rPr>
                        <a:t>7,340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9,140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23660">
                <a:tc>
                  <a:txBody>
                    <a:bodyPr/>
                    <a:lstStyle/>
                    <a:p>
                      <a:pPr algn="l" fontAlgn="b"/>
                      <a:r>
                        <a:rPr lang="en-ZA" sz="1200" b="1" i="0" u="none" strike="noStrike">
                          <a:effectLst/>
                          <a:latin typeface="Arial"/>
                        </a:rPr>
                        <a:t>Nett Church Running Costs to be recovered</a:t>
                      </a:r>
                    </a:p>
                  </a:txBody>
                  <a:tcPr marL="0" marR="0" marT="0" marB="0" anchor="b">
                    <a:lnL>
                      <a:noFill/>
                    </a:lnL>
                    <a:lnR>
                      <a:noFill/>
                    </a:lnR>
                    <a:lnT>
                      <a:noFill/>
                    </a:lnT>
                    <a:lnB>
                      <a:noFill/>
                    </a:lnB>
                  </a:tcPr>
                </a:tc>
                <a:tc>
                  <a:txBody>
                    <a:bodyPr/>
                    <a:lstStyle/>
                    <a:p>
                      <a:pPr algn="r" fontAlgn="b"/>
                      <a:r>
                        <a:rPr lang="en-ZA" sz="1200" b="1" i="0" u="none" strike="noStrike">
                          <a:effectLst/>
                          <a:latin typeface="Arial"/>
                        </a:rPr>
                        <a:t>1,027,050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474,730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91%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248,342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538622">
                <a:tc>
                  <a:txBody>
                    <a:bodyPr/>
                    <a:lstStyle/>
                    <a:p>
                      <a:pPr algn="l" fontAlgn="b"/>
                      <a:r>
                        <a:rPr lang="en-ZA" sz="1200" b="0" i="0" u="none" strike="noStrike">
                          <a:effectLst/>
                          <a:latin typeface="Arial"/>
                        </a:rPr>
                        <a:t>Church running Cost contribution from Congregations</a:t>
                      </a:r>
                    </a:p>
                  </a:txBody>
                  <a:tcPr marL="0" marR="0" marT="0" marB="0" anchor="b">
                    <a:lnL>
                      <a:noFill/>
                    </a:lnL>
                    <a:lnR>
                      <a:noFill/>
                    </a:lnR>
                    <a:lnT>
                      <a:noFill/>
                    </a:lnT>
                    <a:lnB>
                      <a:noFill/>
                    </a:lnB>
                  </a:tcPr>
                </a:tc>
                <a:tc>
                  <a:txBody>
                    <a:bodyPr/>
                    <a:lstStyle/>
                    <a:p>
                      <a:pPr algn="r" fontAlgn="b"/>
                      <a:r>
                        <a:rPr lang="en-ZA" sz="1200" b="0" i="0" u="none" strike="noStrike">
                          <a:effectLst/>
                          <a:latin typeface="Arial"/>
                        </a:rPr>
                        <a:t>1,032,353</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736,429</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0%</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736,429</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4273">
                <a:tc>
                  <a:txBody>
                    <a:bodyPr/>
                    <a:lstStyle/>
                    <a:p>
                      <a:pPr algn="l" fontAlgn="b"/>
                      <a:r>
                        <a:rPr lang="en-ZA" sz="1200" b="1" i="0" u="none" strike="noStrike">
                          <a:effectLst/>
                          <a:latin typeface="Arial"/>
                        </a:rPr>
                        <a:t>Excess/(Under Recovery)</a:t>
                      </a:r>
                    </a:p>
                  </a:txBody>
                  <a:tcPr marL="0" marR="0" marT="0" marB="0" anchor="b">
                    <a:lnL>
                      <a:noFill/>
                    </a:lnL>
                    <a:lnR>
                      <a:noFill/>
                    </a:lnR>
                    <a:lnT>
                      <a:noFill/>
                    </a:lnT>
                    <a:lnB>
                      <a:noFill/>
                    </a:lnB>
                  </a:tcPr>
                </a:tc>
                <a:tc>
                  <a:txBody>
                    <a:bodyPr/>
                    <a:lstStyle/>
                    <a:p>
                      <a:pPr algn="r" fontAlgn="b"/>
                      <a:r>
                        <a:rPr lang="en-ZA" sz="1200" b="1" i="0" u="none" strike="noStrike">
                          <a:effectLst/>
                          <a:latin typeface="Arial"/>
                        </a:rPr>
                        <a:t>5,303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1" i="0" u="none" strike="noStrike">
                          <a:effectLst/>
                          <a:latin typeface="Arial"/>
                        </a:rPr>
                        <a:t>261,700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Arial"/>
                        </a:rPr>
                        <a:t>488,087</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AEB302D5-EE64-4D59-B268-4A21DA9C0FE7}"/>
              </a:ext>
            </a:extLst>
          </p:cNvPr>
          <p:cNvSpPr txBox="1">
            <a:spLocks noChangeArrowheads="1"/>
          </p:cNvSpPr>
          <p:nvPr/>
        </p:nvSpPr>
        <p:spPr bwMode="auto">
          <a:xfrm>
            <a:off x="2268538" y="188913"/>
            <a:ext cx="5689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Investment Carry</a:t>
            </a:r>
          </a:p>
        </p:txBody>
      </p:sp>
      <p:graphicFrame>
        <p:nvGraphicFramePr>
          <p:cNvPr id="4" name="Table 3">
            <a:extLst>
              <a:ext uri="{FF2B5EF4-FFF2-40B4-BE49-F238E27FC236}">
                <a16:creationId xmlns:a16="http://schemas.microsoft.com/office/drawing/2014/main" id="{65F8E046-470C-4142-B1FC-27B765F4E123}"/>
              </a:ext>
            </a:extLst>
          </p:cNvPr>
          <p:cNvGraphicFramePr>
            <a:graphicFrameLocks noGrp="1"/>
          </p:cNvGraphicFramePr>
          <p:nvPr>
            <p:extLst>
              <p:ext uri="{D42A27DB-BD31-4B8C-83A1-F6EECF244321}">
                <p14:modId xmlns:p14="http://schemas.microsoft.com/office/powerpoint/2010/main" val="1463016025"/>
              </p:ext>
            </p:extLst>
          </p:nvPr>
        </p:nvGraphicFramePr>
        <p:xfrm>
          <a:off x="468313" y="1196975"/>
          <a:ext cx="8424862" cy="3700465"/>
        </p:xfrm>
        <a:graphic>
          <a:graphicData uri="http://schemas.openxmlformats.org/drawingml/2006/table">
            <a:tbl>
              <a:tblPr/>
              <a:tblGrid>
                <a:gridCol w="3324269">
                  <a:extLst>
                    <a:ext uri="{9D8B030D-6E8A-4147-A177-3AD203B41FA5}">
                      <a16:colId xmlns:a16="http://schemas.microsoft.com/office/drawing/2014/main" val="20000"/>
                    </a:ext>
                  </a:extLst>
                </a:gridCol>
                <a:gridCol w="1742283">
                  <a:extLst>
                    <a:ext uri="{9D8B030D-6E8A-4147-A177-3AD203B41FA5}">
                      <a16:colId xmlns:a16="http://schemas.microsoft.com/office/drawing/2014/main" val="20001"/>
                    </a:ext>
                  </a:extLst>
                </a:gridCol>
                <a:gridCol w="1242322">
                  <a:extLst>
                    <a:ext uri="{9D8B030D-6E8A-4147-A177-3AD203B41FA5}">
                      <a16:colId xmlns:a16="http://schemas.microsoft.com/office/drawing/2014/main" val="20002"/>
                    </a:ext>
                  </a:extLst>
                </a:gridCol>
                <a:gridCol w="863564">
                  <a:extLst>
                    <a:ext uri="{9D8B030D-6E8A-4147-A177-3AD203B41FA5}">
                      <a16:colId xmlns:a16="http://schemas.microsoft.com/office/drawing/2014/main" val="20003"/>
                    </a:ext>
                  </a:extLst>
                </a:gridCol>
                <a:gridCol w="1252424">
                  <a:extLst>
                    <a:ext uri="{9D8B030D-6E8A-4147-A177-3AD203B41FA5}">
                      <a16:colId xmlns:a16="http://schemas.microsoft.com/office/drawing/2014/main" val="20004"/>
                    </a:ext>
                  </a:extLst>
                </a:gridCol>
              </a:tblGrid>
              <a:tr h="535191">
                <a:tc>
                  <a:txBody>
                    <a:bodyPr/>
                    <a:lstStyle/>
                    <a:p>
                      <a:pPr algn="l" fontAlgn="b"/>
                      <a:r>
                        <a:rPr lang="en-ZA" sz="1600" b="1" i="0" u="none" strike="noStrike" dirty="0">
                          <a:effectLst/>
                          <a:latin typeface="Arial"/>
                        </a:rPr>
                        <a:t>Investment Income less allocation-Investment carry</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b"/>
                      <a:r>
                        <a:rPr lang="en-ZA" sz="1600" b="1" i="0" u="none" strike="noStrike" dirty="0">
                          <a:effectLst/>
                          <a:latin typeface="Arial"/>
                        </a:rPr>
                        <a:t>2017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ZA" sz="1600" b="1" i="0" u="none" strike="noStrike" dirty="0">
                          <a:effectLst/>
                          <a:latin typeface="Arial"/>
                        </a:rPr>
                        <a:t>2018</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90533">
                <a:tc>
                  <a:txBody>
                    <a:bodyPr/>
                    <a:lstStyle/>
                    <a:p>
                      <a:pPr algn="l" fontAlgn="b"/>
                      <a:r>
                        <a:rPr lang="en-ZA" sz="1600" b="1" i="0" u="none" strike="noStrike" dirty="0">
                          <a:effectLst/>
                          <a:latin typeface="Arial"/>
                        </a:rPr>
                        <a:t>Investment income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tc>
                  <a:txBody>
                    <a:bodyPr/>
                    <a:lstStyle/>
                    <a:p>
                      <a:pPr algn="ctr" fontAlgn="b"/>
                      <a:r>
                        <a:rPr lang="en-ZA" sz="1600" b="0" i="0" u="none" strike="noStrike" dirty="0">
                          <a:effectLst/>
                          <a:latin typeface="Arial"/>
                        </a:rPr>
                        <a:t>Actual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effectLst/>
                          <a:latin typeface="Arial"/>
                        </a:rPr>
                        <a:t>Budget YTD</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9950">
                <a:tc>
                  <a:txBody>
                    <a:bodyPr/>
                    <a:lstStyle/>
                    <a:p>
                      <a:pPr algn="l" fontAlgn="b"/>
                      <a:r>
                        <a:rPr lang="en-ZA" sz="1600" b="0" i="0" u="none" strike="noStrike" dirty="0">
                          <a:effectLst/>
                          <a:latin typeface="Arial"/>
                        </a:rPr>
                        <a:t>General funds</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a:rPr>
                        <a:t>879,237</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dirty="0">
                          <a:effectLst/>
                          <a:latin typeface="Arial"/>
                        </a:rPr>
                        <a:t>(594,025)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dirty="0">
                          <a:effectLst/>
                          <a:latin typeface="Arial"/>
                        </a:rPr>
                        <a:t>-256%</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dirty="0">
                          <a:effectLst/>
                          <a:latin typeface="Arial"/>
                        </a:rPr>
                        <a:t>381,055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59950">
                <a:tc>
                  <a:txBody>
                    <a:bodyPr/>
                    <a:lstStyle/>
                    <a:p>
                      <a:pPr algn="l" fontAlgn="b"/>
                      <a:r>
                        <a:rPr lang="en-ZA" sz="1600" b="0" i="0" u="none" strike="noStrike" dirty="0">
                          <a:effectLst/>
                          <a:latin typeface="Arial"/>
                        </a:rPr>
                        <a:t>Medical Funds</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a:rPr>
                        <a:t>0</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a:rPr>
                        <a:t>(201,018)</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a:rPr>
                        <a:t>-153%</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a:rPr>
                        <a:t>381,055</a:t>
                      </a:r>
                    </a:p>
                  </a:txBody>
                  <a:tcPr marL="0" marR="0" marT="0" marB="0" anchor="b">
                    <a:lnL>
                      <a:noFill/>
                    </a:lnL>
                    <a:lnR>
                      <a:noFill/>
                    </a:lnR>
                    <a:lnT>
                      <a:noFill/>
                    </a:lnT>
                    <a:lnB>
                      <a:noFill/>
                    </a:lnB>
                  </a:tcPr>
                </a:tc>
                <a:extLst>
                  <a:ext uri="{0D108BD9-81ED-4DB2-BD59-A6C34878D82A}">
                    <a16:rowId xmlns:a16="http://schemas.microsoft.com/office/drawing/2014/main" val="10003"/>
                  </a:ext>
                </a:extLst>
              </a:tr>
              <a:tr h="259950">
                <a:tc>
                  <a:txBody>
                    <a:bodyPr/>
                    <a:lstStyle/>
                    <a:p>
                      <a:pPr algn="l" fontAlgn="b"/>
                      <a:r>
                        <a:rPr lang="en-ZA" sz="1600" b="0" i="0" u="none" strike="noStrike" dirty="0" err="1">
                          <a:effectLst/>
                          <a:latin typeface="Arial"/>
                        </a:rPr>
                        <a:t>Hermannsburg</a:t>
                      </a:r>
                      <a:r>
                        <a:rPr lang="en-ZA" sz="1600" b="0" i="0" u="none" strike="noStrike" dirty="0">
                          <a:effectLst/>
                          <a:latin typeface="Arial"/>
                        </a:rPr>
                        <a:t> School fund</a:t>
                      </a:r>
                    </a:p>
                  </a:txBody>
                  <a:tcPr marL="0" marR="0" marT="0" marB="0" anchor="b">
                    <a:lnL>
                      <a:noFill/>
                    </a:lnL>
                    <a:lnR>
                      <a:noFill/>
                    </a:lnR>
                    <a:lnT>
                      <a:noFill/>
                    </a:lnT>
                    <a:lnB>
                      <a:noFill/>
                    </a:lnB>
                  </a:tcPr>
                </a:tc>
                <a:tc>
                  <a:txBody>
                    <a:bodyPr/>
                    <a:lstStyle/>
                    <a:p>
                      <a:pPr algn="r" fontAlgn="b"/>
                      <a:r>
                        <a:rPr lang="en-ZA" sz="1600" b="0" i="0" u="none" strike="noStrike">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effectLst/>
                          <a:latin typeface="Arial"/>
                        </a:rPr>
                        <a:t>(116,261)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9950">
                <a:tc>
                  <a:txBody>
                    <a:bodyPr/>
                    <a:lstStyle/>
                    <a:p>
                      <a:pPr algn="l" fontAlgn="b"/>
                      <a:r>
                        <a:rPr lang="en-ZA" sz="1600" b="0" i="0" u="none" strike="noStrike">
                          <a:effectLst/>
                          <a:latin typeface="Arial"/>
                        </a:rPr>
                        <a:t>INVESTMENT INCOME</a:t>
                      </a:r>
                    </a:p>
                  </a:txBody>
                  <a:tcPr marL="0" marR="0" marT="0" marB="0" anchor="b">
                    <a:lnL>
                      <a:noFill/>
                    </a:lnL>
                    <a:lnR>
                      <a:noFill/>
                    </a:lnR>
                    <a:lnT>
                      <a:noFill/>
                    </a:lnT>
                    <a:lnB>
                      <a:noFill/>
                    </a:lnB>
                  </a:tcPr>
                </a:tc>
                <a:tc>
                  <a:txBody>
                    <a:bodyPr/>
                    <a:lstStyle/>
                    <a:p>
                      <a:pPr algn="r" fontAlgn="b"/>
                      <a:r>
                        <a:rPr lang="en-ZA" sz="1600" b="0" i="0" u="none" strike="noStrike">
                          <a:effectLst/>
                          <a:latin typeface="Arial"/>
                        </a:rPr>
                        <a:t>879,237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a:effectLst/>
                          <a:latin typeface="Arial"/>
                        </a:rPr>
                        <a:t>(911,303)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a:effectLst/>
                          <a:latin typeface="Arial"/>
                        </a:rPr>
                        <a:t>-220%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a:effectLst/>
                          <a:latin typeface="Arial"/>
                        </a:rPr>
                        <a:t>762,109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259950">
                <a:tc>
                  <a:txBody>
                    <a:bodyPr/>
                    <a:lstStyle/>
                    <a:p>
                      <a:pPr algn="l" fontAlgn="b"/>
                      <a:r>
                        <a:rPr lang="en-ZA" sz="1600" b="0" i="0" u="none" strike="noStrike">
                          <a:effectLst/>
                          <a:latin typeface="Arial"/>
                        </a:rPr>
                        <a:t>Interest on Arrears Accounts</a:t>
                      </a:r>
                    </a:p>
                  </a:txBody>
                  <a:tcPr marL="0" marR="0" marT="0" marB="0" anchor="b">
                    <a:lnL>
                      <a:noFill/>
                    </a:lnL>
                    <a:lnR>
                      <a:noFill/>
                    </a:lnR>
                    <a:lnT>
                      <a:noFill/>
                    </a:lnT>
                    <a:lnB>
                      <a:noFill/>
                    </a:lnB>
                  </a:tcPr>
                </a:tc>
                <a:tc>
                  <a:txBody>
                    <a:bodyPr/>
                    <a:lstStyle/>
                    <a:p>
                      <a:pPr algn="r" fontAlgn="b"/>
                      <a:r>
                        <a:rPr lang="en-ZA" sz="1600" b="0" i="0" u="none" strike="noStrike">
                          <a:effectLst/>
                          <a:latin typeface="Arial"/>
                        </a:rPr>
                        <a:t>122,605</a:t>
                      </a:r>
                    </a:p>
                  </a:txBody>
                  <a:tcPr marL="0" marR="0" marT="0" marB="0" anchor="b">
                    <a:lnL>
                      <a:noFill/>
                    </a:lnL>
                    <a:lnR>
                      <a:noFill/>
                    </a:lnR>
                    <a:lnT>
                      <a:noFill/>
                    </a:lnT>
                    <a:lnB>
                      <a:noFill/>
                    </a:lnB>
                  </a:tcPr>
                </a:tc>
                <a:tc>
                  <a:txBody>
                    <a:bodyPr/>
                    <a:lstStyle/>
                    <a:p>
                      <a:pPr algn="r" fontAlgn="b"/>
                      <a:r>
                        <a:rPr lang="en-ZA" sz="1600" b="0" i="0" u="none" strike="noStrike">
                          <a:effectLst/>
                          <a:latin typeface="Arial"/>
                        </a:rPr>
                        <a:t>142,272</a:t>
                      </a:r>
                    </a:p>
                  </a:txBody>
                  <a:tcPr marL="0" marR="0" marT="0" marB="0" anchor="b">
                    <a:lnL>
                      <a:noFill/>
                    </a:lnL>
                    <a:lnR>
                      <a:noFill/>
                    </a:lnR>
                    <a:lnT>
                      <a:noFill/>
                    </a:lnT>
                    <a:lnB>
                      <a:noFill/>
                    </a:lnB>
                  </a:tcPr>
                </a:tc>
                <a:tc>
                  <a:txBody>
                    <a:bodyPr/>
                    <a:lstStyle/>
                    <a:p>
                      <a:pPr algn="r" fontAlgn="b"/>
                      <a:endParaRPr lang="en-ZA" sz="1600" b="0" i="0" u="none" strike="noStrike">
                        <a:effectLst/>
                        <a:latin typeface="Arial"/>
                      </a:endParaRPr>
                    </a:p>
                  </a:txBody>
                  <a:tcPr marL="0" marR="0" marT="0" marB="0" anchor="b">
                    <a:lnL>
                      <a:noFill/>
                    </a:lnL>
                    <a:lnR>
                      <a:noFill/>
                    </a:lnR>
                    <a:lnT>
                      <a:noFill/>
                    </a:lnT>
                    <a:lnB>
                      <a:noFill/>
                    </a:lnB>
                  </a:tcPr>
                </a:tc>
                <a:tc>
                  <a:txBody>
                    <a:bodyPr/>
                    <a:lstStyle/>
                    <a:p>
                      <a:pPr algn="r" fontAlgn="b"/>
                      <a:r>
                        <a:rPr lang="en-ZA" sz="1600" b="0" i="0" u="none" strike="noStrike">
                          <a:effectLst/>
                          <a:latin typeface="Arial"/>
                        </a:rPr>
                        <a:t>0</a:t>
                      </a:r>
                    </a:p>
                  </a:txBody>
                  <a:tcPr marL="0" marR="0" marT="0" marB="0" anchor="b">
                    <a:lnL>
                      <a:noFill/>
                    </a:lnL>
                    <a:lnR>
                      <a:noFill/>
                    </a:lnR>
                    <a:lnT>
                      <a:noFill/>
                    </a:lnT>
                    <a:lnB>
                      <a:noFill/>
                    </a:lnB>
                  </a:tcPr>
                </a:tc>
                <a:extLst>
                  <a:ext uri="{0D108BD9-81ED-4DB2-BD59-A6C34878D82A}">
                    <a16:rowId xmlns:a16="http://schemas.microsoft.com/office/drawing/2014/main" val="10006"/>
                  </a:ext>
                </a:extLst>
              </a:tr>
              <a:tr h="259950">
                <a:tc>
                  <a:txBody>
                    <a:bodyPr/>
                    <a:lstStyle/>
                    <a:p>
                      <a:pPr algn="l" fontAlgn="b"/>
                      <a:r>
                        <a:rPr lang="en-ZA" sz="1600" b="0" i="0" u="none" strike="noStrike">
                          <a:effectLst/>
                          <a:latin typeface="Arial"/>
                        </a:rPr>
                        <a:t>Interest on Loans</a:t>
                      </a:r>
                    </a:p>
                  </a:txBody>
                  <a:tcPr marL="0" marR="0" marT="0" marB="0" anchor="b">
                    <a:lnL>
                      <a:noFill/>
                    </a:lnL>
                    <a:lnR>
                      <a:noFill/>
                    </a:lnR>
                    <a:lnT>
                      <a:noFill/>
                    </a:lnT>
                    <a:lnB>
                      <a:noFill/>
                    </a:lnB>
                  </a:tcPr>
                </a:tc>
                <a:tc>
                  <a:txBody>
                    <a:bodyPr/>
                    <a:lstStyle/>
                    <a:p>
                      <a:pPr algn="r" fontAlgn="b"/>
                      <a:r>
                        <a:rPr lang="en-ZA" sz="1600" b="0" i="0" u="none" strike="noStrike">
                          <a:effectLst/>
                          <a:latin typeface="Arial"/>
                        </a:rPr>
                        <a:t>0</a:t>
                      </a:r>
                    </a:p>
                  </a:txBody>
                  <a:tcPr marL="0" marR="0" marT="0" marB="0" anchor="b">
                    <a:lnL>
                      <a:noFill/>
                    </a:lnL>
                    <a:lnR>
                      <a:noFill/>
                    </a:lnR>
                    <a:lnT>
                      <a:noFill/>
                    </a:lnT>
                    <a:lnB>
                      <a:noFill/>
                    </a:lnB>
                  </a:tcPr>
                </a:tc>
                <a:tc>
                  <a:txBody>
                    <a:bodyPr/>
                    <a:lstStyle/>
                    <a:p>
                      <a:pPr algn="r" fontAlgn="b"/>
                      <a:r>
                        <a:rPr lang="en-ZA" sz="1600" b="0" i="0" u="none" strike="noStrike">
                          <a:effectLst/>
                          <a:latin typeface="Arial"/>
                        </a:rPr>
                        <a:t>65,462</a:t>
                      </a:r>
                    </a:p>
                  </a:txBody>
                  <a:tcPr marL="0" marR="0" marT="0" marB="0" anchor="b">
                    <a:lnL>
                      <a:noFill/>
                    </a:lnL>
                    <a:lnR>
                      <a:noFill/>
                    </a:lnR>
                    <a:lnT>
                      <a:noFill/>
                    </a:lnT>
                    <a:lnB>
                      <a:noFill/>
                    </a:lnB>
                  </a:tcPr>
                </a:tc>
                <a:tc>
                  <a:txBody>
                    <a:bodyPr/>
                    <a:lstStyle/>
                    <a:p>
                      <a:pPr algn="r" fontAlgn="b"/>
                      <a:endParaRPr lang="en-ZA" sz="1600" b="0" i="0" u="none" strike="noStrike">
                        <a:effectLst/>
                        <a:latin typeface="Arial"/>
                      </a:endParaRPr>
                    </a:p>
                  </a:txBody>
                  <a:tcPr marL="0" marR="0" marT="0" marB="0" anchor="b">
                    <a:lnL>
                      <a:noFill/>
                    </a:lnL>
                    <a:lnR>
                      <a:noFill/>
                    </a:lnR>
                    <a:lnT>
                      <a:noFill/>
                    </a:lnT>
                    <a:lnB>
                      <a:noFill/>
                    </a:lnB>
                  </a:tcPr>
                </a:tc>
                <a:tc>
                  <a:txBody>
                    <a:bodyPr/>
                    <a:lstStyle/>
                    <a:p>
                      <a:pPr algn="r" fontAlgn="b"/>
                      <a:r>
                        <a:rPr lang="en-ZA" sz="1600" b="0" i="0" u="none" strike="noStrike">
                          <a:effectLst/>
                          <a:latin typeface="Arial"/>
                        </a:rPr>
                        <a:t>0</a:t>
                      </a:r>
                    </a:p>
                  </a:txBody>
                  <a:tcPr marL="0" marR="0" marT="0" marB="0" anchor="b">
                    <a:lnL>
                      <a:noFill/>
                    </a:lnL>
                    <a:lnR>
                      <a:noFill/>
                    </a:lnR>
                    <a:lnT>
                      <a:noFill/>
                    </a:lnT>
                    <a:lnB>
                      <a:noFill/>
                    </a:lnB>
                  </a:tcPr>
                </a:tc>
                <a:extLst>
                  <a:ext uri="{0D108BD9-81ED-4DB2-BD59-A6C34878D82A}">
                    <a16:rowId xmlns:a16="http://schemas.microsoft.com/office/drawing/2014/main" val="10007"/>
                  </a:ext>
                </a:extLst>
              </a:tr>
              <a:tr h="259950">
                <a:tc>
                  <a:txBody>
                    <a:bodyPr/>
                    <a:lstStyle/>
                    <a:p>
                      <a:pPr algn="l" fontAlgn="b"/>
                      <a:r>
                        <a:rPr lang="en-ZA" sz="1600" b="1" i="0" u="none" strike="noStrike" dirty="0">
                          <a:effectLst/>
                          <a:latin typeface="Arial"/>
                        </a:rPr>
                        <a:t>Interest Allocation</a:t>
                      </a:r>
                    </a:p>
                  </a:txBody>
                  <a:tcPr marL="0" marR="0" marT="0" marB="0" anchor="b">
                    <a:lnL>
                      <a:noFill/>
                    </a:lnL>
                    <a:lnR>
                      <a:noFill/>
                    </a:lnR>
                    <a:lnT>
                      <a:noFill/>
                    </a:lnT>
                    <a:lnB>
                      <a:noFill/>
                    </a:lnB>
                  </a:tcPr>
                </a:tc>
                <a:tc>
                  <a:txBody>
                    <a:bodyPr/>
                    <a:lstStyle/>
                    <a:p>
                      <a:pPr algn="l" fontAlgn="b"/>
                      <a:endParaRPr lang="en-ZA" sz="16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1600" b="0" i="0" u="none" strike="noStrike">
                        <a:effectLst/>
                        <a:latin typeface="Arial"/>
                      </a:endParaRPr>
                    </a:p>
                  </a:txBody>
                  <a:tcPr marL="0" marR="0" marT="0" marB="0" anchor="b">
                    <a:lnL>
                      <a:noFill/>
                    </a:lnL>
                    <a:lnR>
                      <a:noFill/>
                    </a:lnR>
                    <a:lnT>
                      <a:noFill/>
                    </a:lnT>
                    <a:lnB>
                      <a:noFill/>
                    </a:lnB>
                  </a:tcPr>
                </a:tc>
                <a:tc>
                  <a:txBody>
                    <a:bodyPr/>
                    <a:lstStyle/>
                    <a:p>
                      <a:pPr algn="r" fontAlgn="b"/>
                      <a:endParaRPr lang="en-ZA" sz="1600" b="0" i="0" u="none" strike="noStrike">
                        <a:effectLst/>
                        <a:latin typeface="Arial"/>
                      </a:endParaRPr>
                    </a:p>
                  </a:txBody>
                  <a:tcPr marL="0" marR="0" marT="0" marB="0" anchor="b">
                    <a:lnL>
                      <a:noFill/>
                    </a:lnL>
                    <a:lnR>
                      <a:noFill/>
                    </a:lnR>
                    <a:lnT>
                      <a:noFill/>
                    </a:lnT>
                    <a:lnB>
                      <a:noFill/>
                    </a:lnB>
                  </a:tcPr>
                </a:tc>
                <a:tc>
                  <a:txBody>
                    <a:bodyPr/>
                    <a:lstStyle/>
                    <a:p>
                      <a:pPr algn="r" fontAlgn="b"/>
                      <a:r>
                        <a:rPr lang="en-ZA" sz="1600" b="0" i="0" u="none" strike="noStrike">
                          <a:effectLst/>
                          <a:latin typeface="Arial"/>
                        </a:rPr>
                        <a:t>0</a:t>
                      </a:r>
                    </a:p>
                  </a:txBody>
                  <a:tcPr marL="0" marR="0" marT="0" marB="0" anchor="b">
                    <a:lnL>
                      <a:noFill/>
                    </a:lnL>
                    <a:lnR>
                      <a:noFill/>
                    </a:lnR>
                    <a:lnT>
                      <a:noFill/>
                    </a:lnT>
                    <a:lnB>
                      <a:noFill/>
                    </a:lnB>
                  </a:tcPr>
                </a:tc>
                <a:extLst>
                  <a:ext uri="{0D108BD9-81ED-4DB2-BD59-A6C34878D82A}">
                    <a16:rowId xmlns:a16="http://schemas.microsoft.com/office/drawing/2014/main" val="10008"/>
                  </a:ext>
                </a:extLst>
              </a:tr>
              <a:tr h="259950">
                <a:tc>
                  <a:txBody>
                    <a:bodyPr/>
                    <a:lstStyle/>
                    <a:p>
                      <a:pPr algn="l" fontAlgn="b"/>
                      <a:r>
                        <a:rPr lang="en-ZA" sz="1600" b="0" i="0" u="none" strike="noStrike">
                          <a:effectLst/>
                          <a:latin typeface="Arial"/>
                        </a:rPr>
                        <a:t>General funds</a:t>
                      </a:r>
                    </a:p>
                  </a:txBody>
                  <a:tcPr marL="0" marR="0" marT="0" marB="0" anchor="b">
                    <a:lnL>
                      <a:noFill/>
                    </a:lnL>
                    <a:lnR>
                      <a:noFill/>
                    </a:lnR>
                    <a:lnT>
                      <a:noFill/>
                    </a:lnT>
                    <a:lnB>
                      <a:noFill/>
                    </a:lnB>
                  </a:tcPr>
                </a:tc>
                <a:tc>
                  <a:txBody>
                    <a:bodyPr/>
                    <a:lstStyle/>
                    <a:p>
                      <a:pPr algn="r" fontAlgn="b"/>
                      <a:r>
                        <a:rPr lang="en-ZA" sz="1600" b="0" i="0" u="none" strike="noStrike">
                          <a:effectLst/>
                          <a:latin typeface="Arial"/>
                        </a:rPr>
                        <a:t>(148,956)</a:t>
                      </a:r>
                    </a:p>
                  </a:txBody>
                  <a:tcPr marL="0" marR="0" marT="0" marB="0" anchor="b">
                    <a:lnL>
                      <a:noFill/>
                    </a:lnL>
                    <a:lnR>
                      <a:noFill/>
                    </a:lnR>
                    <a:lnT>
                      <a:noFill/>
                    </a:lnT>
                    <a:lnB>
                      <a:noFill/>
                    </a:lnB>
                  </a:tcPr>
                </a:tc>
                <a:tc>
                  <a:txBody>
                    <a:bodyPr/>
                    <a:lstStyle/>
                    <a:p>
                      <a:pPr algn="r" fontAlgn="b"/>
                      <a:r>
                        <a:rPr lang="en-ZA" sz="1600" b="0" i="0" u="none" strike="noStrike">
                          <a:effectLst/>
                          <a:latin typeface="Arial"/>
                        </a:rPr>
                        <a:t>(230,158)</a:t>
                      </a:r>
                    </a:p>
                  </a:txBody>
                  <a:tcPr marL="0" marR="0" marT="0" marB="0" anchor="b">
                    <a:lnL>
                      <a:noFill/>
                    </a:lnL>
                    <a:lnR>
                      <a:noFill/>
                    </a:lnR>
                    <a:lnT>
                      <a:noFill/>
                    </a:lnT>
                    <a:lnB>
                      <a:noFill/>
                    </a:lnB>
                  </a:tcPr>
                </a:tc>
                <a:tc>
                  <a:txBody>
                    <a:bodyPr/>
                    <a:lstStyle/>
                    <a:p>
                      <a:pPr algn="r" fontAlgn="b"/>
                      <a:r>
                        <a:rPr lang="en-ZA" sz="1600" b="0" i="0" u="none" strike="noStrike">
                          <a:effectLst/>
                          <a:latin typeface="Arial"/>
                        </a:rPr>
                        <a:t>-34%</a:t>
                      </a:r>
                    </a:p>
                  </a:txBody>
                  <a:tcPr marL="0" marR="0" marT="0" marB="0" anchor="b">
                    <a:lnL>
                      <a:noFill/>
                    </a:lnL>
                    <a:lnR>
                      <a:noFill/>
                    </a:lnR>
                    <a:lnT>
                      <a:noFill/>
                    </a:lnT>
                    <a:lnB>
                      <a:noFill/>
                    </a:lnB>
                  </a:tcPr>
                </a:tc>
                <a:tc>
                  <a:txBody>
                    <a:bodyPr/>
                    <a:lstStyle/>
                    <a:p>
                      <a:pPr algn="r" fontAlgn="b"/>
                      <a:r>
                        <a:rPr lang="en-ZA" sz="1600" b="0" i="0" u="none" strike="noStrike">
                          <a:effectLst/>
                          <a:latin typeface="Arial"/>
                        </a:rPr>
                        <a:t>(347,020)</a:t>
                      </a:r>
                    </a:p>
                  </a:txBody>
                  <a:tcPr marL="0" marR="0" marT="0" marB="0" anchor="b">
                    <a:lnL>
                      <a:noFill/>
                    </a:lnL>
                    <a:lnR>
                      <a:noFill/>
                    </a:lnR>
                    <a:lnT>
                      <a:noFill/>
                    </a:lnT>
                    <a:lnB>
                      <a:noFill/>
                    </a:lnB>
                  </a:tcPr>
                </a:tc>
                <a:extLst>
                  <a:ext uri="{0D108BD9-81ED-4DB2-BD59-A6C34878D82A}">
                    <a16:rowId xmlns:a16="http://schemas.microsoft.com/office/drawing/2014/main" val="10009"/>
                  </a:ext>
                </a:extLst>
              </a:tr>
              <a:tr h="259950">
                <a:tc>
                  <a:txBody>
                    <a:bodyPr/>
                    <a:lstStyle/>
                    <a:p>
                      <a:pPr algn="l" fontAlgn="b"/>
                      <a:r>
                        <a:rPr lang="en-ZA" sz="1600" b="0" i="0" u="none" strike="noStrike" dirty="0">
                          <a:effectLst/>
                          <a:latin typeface="Arial"/>
                        </a:rPr>
                        <a:t>Medical Funds</a:t>
                      </a:r>
                    </a:p>
                  </a:txBody>
                  <a:tcPr marL="0" marR="0" marT="0" marB="0" anchor="b">
                    <a:lnL>
                      <a:noFill/>
                    </a:lnL>
                    <a:lnR>
                      <a:noFill/>
                    </a:lnR>
                    <a:lnT>
                      <a:noFill/>
                    </a:lnT>
                    <a:lnB>
                      <a:noFill/>
                    </a:lnB>
                  </a:tcPr>
                </a:tc>
                <a:tc>
                  <a:txBody>
                    <a:bodyPr/>
                    <a:lstStyle/>
                    <a:p>
                      <a:pPr algn="r" fontAlgn="b"/>
                      <a:r>
                        <a:rPr lang="en-ZA" sz="1600" b="0" i="0" u="none" strike="noStrike">
                          <a:effectLst/>
                          <a:latin typeface="Arial"/>
                        </a:rPr>
                        <a:t>(542,814)</a:t>
                      </a:r>
                    </a:p>
                  </a:txBody>
                  <a:tcPr marL="0" marR="0" marT="0" marB="0" anchor="b">
                    <a:lnL>
                      <a:noFill/>
                    </a:lnL>
                    <a:lnR>
                      <a:noFill/>
                    </a:lnR>
                    <a:lnT>
                      <a:noFill/>
                    </a:lnT>
                    <a:lnB>
                      <a:noFill/>
                    </a:lnB>
                  </a:tcPr>
                </a:tc>
                <a:tc>
                  <a:txBody>
                    <a:bodyPr/>
                    <a:lstStyle/>
                    <a:p>
                      <a:pPr algn="r" fontAlgn="b"/>
                      <a:r>
                        <a:rPr lang="en-ZA" sz="1600" b="0" i="0" u="none" strike="noStrike">
                          <a:effectLst/>
                          <a:latin typeface="Arial"/>
                        </a:rPr>
                        <a:t>201,018</a:t>
                      </a:r>
                    </a:p>
                  </a:txBody>
                  <a:tcPr marL="0" marR="0" marT="0" marB="0" anchor="b">
                    <a:lnL>
                      <a:noFill/>
                    </a:lnL>
                    <a:lnR>
                      <a:noFill/>
                    </a:lnR>
                    <a:lnT>
                      <a:noFill/>
                    </a:lnT>
                    <a:lnB>
                      <a:noFill/>
                    </a:lnB>
                  </a:tcPr>
                </a:tc>
                <a:tc>
                  <a:txBody>
                    <a:bodyPr/>
                    <a:lstStyle/>
                    <a:p>
                      <a:pPr algn="r" fontAlgn="b"/>
                      <a:r>
                        <a:rPr lang="en-ZA" sz="1600" b="0" i="0" u="none" strike="noStrike">
                          <a:effectLst/>
                          <a:latin typeface="Arial"/>
                        </a:rPr>
                        <a:t>-158%</a:t>
                      </a:r>
                    </a:p>
                  </a:txBody>
                  <a:tcPr marL="0" marR="0" marT="0" marB="0" anchor="b">
                    <a:lnL>
                      <a:noFill/>
                    </a:lnL>
                    <a:lnR>
                      <a:noFill/>
                    </a:lnR>
                    <a:lnT>
                      <a:noFill/>
                    </a:lnT>
                    <a:lnB>
                      <a:noFill/>
                    </a:lnB>
                  </a:tcPr>
                </a:tc>
                <a:tc>
                  <a:txBody>
                    <a:bodyPr/>
                    <a:lstStyle/>
                    <a:p>
                      <a:pPr algn="r" fontAlgn="b"/>
                      <a:r>
                        <a:rPr lang="en-ZA" sz="1600" b="0" i="0" u="none" strike="noStrike">
                          <a:effectLst/>
                          <a:latin typeface="Arial"/>
                        </a:rPr>
                        <a:t>(347,020)</a:t>
                      </a:r>
                    </a:p>
                  </a:txBody>
                  <a:tcPr marL="0" marR="0" marT="0" marB="0" anchor="b">
                    <a:lnL>
                      <a:noFill/>
                    </a:lnL>
                    <a:lnR>
                      <a:noFill/>
                    </a:lnR>
                    <a:lnT>
                      <a:noFill/>
                    </a:lnT>
                    <a:lnB>
                      <a:noFill/>
                    </a:lnB>
                  </a:tcPr>
                </a:tc>
                <a:extLst>
                  <a:ext uri="{0D108BD9-81ED-4DB2-BD59-A6C34878D82A}">
                    <a16:rowId xmlns:a16="http://schemas.microsoft.com/office/drawing/2014/main" val="10010"/>
                  </a:ext>
                </a:extLst>
              </a:tr>
              <a:tr h="259950">
                <a:tc>
                  <a:txBody>
                    <a:bodyPr/>
                    <a:lstStyle/>
                    <a:p>
                      <a:pPr algn="l" fontAlgn="b"/>
                      <a:r>
                        <a:rPr lang="en-ZA" sz="1600" b="0" i="0" u="none" strike="noStrike" dirty="0" err="1">
                          <a:effectLst/>
                          <a:latin typeface="Arial"/>
                        </a:rPr>
                        <a:t>Hermannsburg</a:t>
                      </a:r>
                      <a:r>
                        <a:rPr lang="en-ZA" sz="1600" b="0" i="0" u="none" strike="noStrike" dirty="0">
                          <a:effectLst/>
                          <a:latin typeface="Arial"/>
                        </a:rPr>
                        <a:t> School fund</a:t>
                      </a:r>
                    </a:p>
                  </a:txBody>
                  <a:tcPr marL="0" marR="0" marT="0" marB="0" anchor="b">
                    <a:lnL>
                      <a:noFill/>
                    </a:lnL>
                    <a:lnR>
                      <a:noFill/>
                    </a:lnR>
                    <a:lnT>
                      <a:noFill/>
                    </a:lnT>
                    <a:lnB>
                      <a:noFill/>
                    </a:lnB>
                  </a:tcPr>
                </a:tc>
                <a:tc>
                  <a:txBody>
                    <a:bodyPr/>
                    <a:lstStyle/>
                    <a:p>
                      <a:pPr algn="l" fontAlgn="b"/>
                      <a:endParaRPr lang="en-ZA"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effectLst/>
                          <a:latin typeface="Arial"/>
                        </a:rPr>
                        <a:t>116,261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5241">
                <a:tc>
                  <a:txBody>
                    <a:bodyPr/>
                    <a:lstStyle/>
                    <a:p>
                      <a:pPr algn="l" fontAlgn="b"/>
                      <a:r>
                        <a:rPr lang="en-ZA" sz="1600" b="0" i="0" u="none" strike="noStrike" dirty="0">
                          <a:effectLst/>
                          <a:latin typeface="Arial"/>
                        </a:rPr>
                        <a:t>Net Investment Carry</a:t>
                      </a:r>
                    </a:p>
                  </a:txBody>
                  <a:tcPr marL="0" marR="0" marT="0" marB="0" anchor="b">
                    <a:lnL>
                      <a:noFill/>
                    </a:lnL>
                    <a:lnR>
                      <a:noFill/>
                    </a:lnR>
                    <a:lnT>
                      <a:noFill/>
                    </a:lnT>
                    <a:lnB>
                      <a:noFill/>
                    </a:lnB>
                  </a:tcPr>
                </a:tc>
                <a:tc>
                  <a:txBody>
                    <a:bodyPr/>
                    <a:lstStyle/>
                    <a:p>
                      <a:pPr algn="r" fontAlgn="b"/>
                      <a:r>
                        <a:rPr lang="en-ZA" sz="1600" b="0" i="0" u="none" strike="noStrike">
                          <a:effectLst/>
                          <a:latin typeface="Arial"/>
                        </a:rPr>
                        <a:t>310,072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600" b="0" i="0" u="none" strike="noStrike">
                          <a:effectLst/>
                          <a:latin typeface="Arial"/>
                        </a:rPr>
                        <a:t>(616,449)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600" b="0" i="0" u="none" strike="noStrike">
                          <a:effectLst/>
                          <a:latin typeface="Arial"/>
                        </a:rPr>
                        <a:t>-1006%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a:rPr>
                        <a:t>68,069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8268" name="TextBox 2">
            <a:extLst>
              <a:ext uri="{FF2B5EF4-FFF2-40B4-BE49-F238E27FC236}">
                <a16:creationId xmlns:a16="http://schemas.microsoft.com/office/drawing/2014/main" id="{D8C972F1-1197-4158-87A3-B20CFD78A9B8}"/>
              </a:ext>
            </a:extLst>
          </p:cNvPr>
          <p:cNvSpPr txBox="1">
            <a:spLocks noChangeArrowheads="1"/>
          </p:cNvSpPr>
          <p:nvPr/>
        </p:nvSpPr>
        <p:spPr bwMode="auto">
          <a:xfrm>
            <a:off x="740234" y="5085184"/>
            <a:ext cx="8137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2018 Year was bad for investments in RSA.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did not have sufficient foreign exposure.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Negative allocations to medical and </a:t>
            </a:r>
            <a:r>
              <a:rPr kumimoji="0" lang="en-ZA" alt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Hermannsburg</a:t>
            </a:r>
            <a:r>
              <a:rPr kumimoji="0" lang="en-Z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funds</a:t>
            </a:r>
          </a:p>
        </p:txBody>
      </p:sp>
      <p:grpSp>
        <p:nvGrpSpPr>
          <p:cNvPr id="8269" name="Group 7">
            <a:extLst>
              <a:ext uri="{FF2B5EF4-FFF2-40B4-BE49-F238E27FC236}">
                <a16:creationId xmlns:a16="http://schemas.microsoft.com/office/drawing/2014/main" id="{1DD57249-FBAB-4419-85D8-1AE04E0147B6}"/>
              </a:ext>
            </a:extLst>
          </p:cNvPr>
          <p:cNvGrpSpPr>
            <a:grpSpLocks/>
          </p:cNvGrpSpPr>
          <p:nvPr/>
        </p:nvGrpSpPr>
        <p:grpSpPr bwMode="auto">
          <a:xfrm>
            <a:off x="755650" y="5938838"/>
            <a:ext cx="7202488" cy="649287"/>
            <a:chOff x="1" y="5727863"/>
            <a:chExt cx="5232571" cy="1274715"/>
          </a:xfrm>
        </p:grpSpPr>
        <p:pic>
          <p:nvPicPr>
            <p:cNvPr id="8270" name="Picture 5">
              <a:extLst>
                <a:ext uri="{FF2B5EF4-FFF2-40B4-BE49-F238E27FC236}">
                  <a16:creationId xmlns:a16="http://schemas.microsoft.com/office/drawing/2014/main" id="{A46CCA82-7CC0-474D-8CEA-110F07834F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727863"/>
              <a:ext cx="1576939" cy="113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1" name="TextBox 6">
              <a:extLst>
                <a:ext uri="{FF2B5EF4-FFF2-40B4-BE49-F238E27FC236}">
                  <a16:creationId xmlns:a16="http://schemas.microsoft.com/office/drawing/2014/main" id="{1E42CA9C-E3B0-4392-8DC2-C4E6FFB202B8}"/>
                </a:ext>
              </a:extLst>
            </p:cNvPr>
            <p:cNvSpPr txBox="1">
              <a:spLocks noChangeArrowheads="1"/>
            </p:cNvSpPr>
            <p:nvPr/>
          </p:nvSpPr>
          <p:spPr bwMode="auto">
            <a:xfrm>
              <a:off x="1691680" y="5974760"/>
              <a:ext cx="3540892" cy="102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en-US" sz="1400" b="0" i="0" u="none" strike="noStrike" kern="1200" cap="none" spc="0" normalizeH="0" baseline="0" noProof="0" dirty="0" err="1">
                  <a:ln>
                    <a:noFill/>
                  </a:ln>
                  <a:solidFill>
                    <a:srgbClr val="00758C"/>
                  </a:solidFill>
                  <a:effectLst/>
                  <a:uLnTx/>
                  <a:uFillTx/>
                  <a:latin typeface="Arial" panose="020B0604020202020204" pitchFamily="34" charset="0"/>
                  <a:ea typeface="+mn-ea"/>
                  <a:cs typeface="Arial" panose="020B0604020202020204" pitchFamily="34" charset="0"/>
                </a:rPr>
                <a:t>Evangelical</a:t>
              </a:r>
              <a:r>
                <a:rPr kumimoji="0" lang="de-DE" altLang="en-US" sz="1400" b="0" i="0" u="none" strike="noStrike" kern="1200" cap="none" spc="0" normalizeH="0" baseline="0" noProof="0" dirty="0">
                  <a:ln>
                    <a:noFill/>
                  </a:ln>
                  <a:solidFill>
                    <a:srgbClr val="00758C"/>
                  </a:solidFill>
                  <a:effectLst/>
                  <a:uLnTx/>
                  <a:uFillTx/>
                  <a:latin typeface="Arial" panose="020B0604020202020204" pitchFamily="34" charset="0"/>
                  <a:ea typeface="+mn-ea"/>
                  <a:cs typeface="Arial" panose="020B0604020202020204" pitchFamily="34" charset="0"/>
                </a:rPr>
                <a:t> </a:t>
              </a:r>
              <a:r>
                <a:rPr kumimoji="0" lang="de-DE" altLang="en-US" sz="1400" b="0" i="0" u="none" strike="noStrike" kern="1200" cap="none" spc="0" normalizeH="0" baseline="0" noProof="0" dirty="0" err="1">
                  <a:ln>
                    <a:noFill/>
                  </a:ln>
                  <a:solidFill>
                    <a:srgbClr val="00758C"/>
                  </a:solidFill>
                  <a:effectLst/>
                  <a:uLnTx/>
                  <a:uFillTx/>
                  <a:latin typeface="Arial" panose="020B0604020202020204" pitchFamily="34" charset="0"/>
                  <a:ea typeface="+mn-ea"/>
                  <a:cs typeface="Arial" panose="020B0604020202020204" pitchFamily="34" charset="0"/>
                </a:rPr>
                <a:t>Lutheran</a:t>
              </a:r>
              <a:r>
                <a:rPr kumimoji="0" lang="de-DE" altLang="en-US" sz="1400" b="0" i="0" u="none" strike="noStrike" kern="1200" cap="none" spc="0" normalizeH="0" baseline="0" noProof="0" dirty="0">
                  <a:ln>
                    <a:noFill/>
                  </a:ln>
                  <a:solidFill>
                    <a:srgbClr val="00758C"/>
                  </a:solidFill>
                  <a:effectLst/>
                  <a:uLnTx/>
                  <a:uFillTx/>
                  <a:latin typeface="Arial" panose="020B0604020202020204" pitchFamily="34" charset="0"/>
                  <a:ea typeface="+mn-ea"/>
                  <a:cs typeface="Arial" panose="020B0604020202020204" pitchFamily="34" charset="0"/>
                </a:rPr>
                <a:t> Church in Southern </a:t>
              </a:r>
              <a:r>
                <a:rPr kumimoji="0" lang="de-DE" altLang="en-US" sz="1400" b="0" i="0" u="none" strike="noStrike" kern="1200" cap="none" spc="0" normalizeH="0" baseline="0" noProof="0" dirty="0" err="1">
                  <a:ln>
                    <a:noFill/>
                  </a:ln>
                  <a:solidFill>
                    <a:srgbClr val="00758C"/>
                  </a:solidFill>
                  <a:effectLst/>
                  <a:uLnTx/>
                  <a:uFillTx/>
                  <a:latin typeface="Arial" panose="020B0604020202020204" pitchFamily="34" charset="0"/>
                  <a:ea typeface="+mn-ea"/>
                  <a:cs typeface="Arial" panose="020B0604020202020204" pitchFamily="34" charset="0"/>
                </a:rPr>
                <a:t>Africa</a:t>
              </a:r>
              <a:r>
                <a:rPr kumimoji="0" lang="de-DE" altLang="en-US" sz="1400" b="0" i="0" u="none" strike="noStrike" kern="1200" cap="none" spc="0" normalizeH="0" baseline="0" noProof="0" dirty="0">
                  <a:ln>
                    <a:noFill/>
                  </a:ln>
                  <a:solidFill>
                    <a:srgbClr val="00758C"/>
                  </a:solidFill>
                  <a:effectLst/>
                  <a:uLnTx/>
                  <a:uFillTx/>
                  <a:latin typeface="Arial" panose="020B0604020202020204" pitchFamily="34" charset="0"/>
                  <a:ea typeface="+mn-ea"/>
                  <a:cs typeface="Arial" panose="020B0604020202020204" pitchFamily="34" charset="0"/>
                </a:rPr>
                <a:t> (N-T)</a:t>
              </a:r>
              <a:endParaRPr kumimoji="0" lang="en-GB" altLang="en-US" sz="1400" b="0" i="0" u="none" strike="noStrike" kern="1200" cap="none" spc="0" normalizeH="0" baseline="0" noProof="0" dirty="0">
                <a:ln>
                  <a:noFill/>
                </a:ln>
                <a:solidFill>
                  <a:srgbClr val="00758C"/>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a:extLst>
              <a:ext uri="{FF2B5EF4-FFF2-40B4-BE49-F238E27FC236}">
                <a16:creationId xmlns:a16="http://schemas.microsoft.com/office/drawing/2014/main" id="{72071448-DEE5-4457-9038-C7F3F0AC8B5E}"/>
              </a:ext>
            </a:extLst>
          </p:cNvPr>
          <p:cNvSpPr txBox="1">
            <a:spLocks noChangeArrowheads="1"/>
          </p:cNvSpPr>
          <p:nvPr/>
        </p:nvSpPr>
        <p:spPr bwMode="auto">
          <a:xfrm>
            <a:off x="1042988" y="4437063"/>
            <a:ext cx="7416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March 2016 the number of months in outstanding Contributions was a total of 2.4 months [0.5 months if historic slow payers where excluded].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was reduced to 1.1 month in December 2018. If historic slow payers are excluded the contributions were even received in advance in December 2018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 for your contributions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2019 getting bad again</a:t>
            </a:r>
          </a:p>
        </p:txBody>
      </p:sp>
      <p:graphicFrame>
        <p:nvGraphicFramePr>
          <p:cNvPr id="9219" name="Chart 3">
            <a:extLst>
              <a:ext uri="{FF2B5EF4-FFF2-40B4-BE49-F238E27FC236}">
                <a16:creationId xmlns:a16="http://schemas.microsoft.com/office/drawing/2014/main" id="{AF52ACD6-AB8E-47BE-9371-4D78C2F236F7}"/>
              </a:ext>
            </a:extLst>
          </p:cNvPr>
          <p:cNvGraphicFramePr>
            <a:graphicFrameLocks/>
          </p:cNvGraphicFramePr>
          <p:nvPr/>
        </p:nvGraphicFramePr>
        <p:xfrm>
          <a:off x="128588" y="138113"/>
          <a:ext cx="8845550" cy="4349750"/>
        </p:xfrm>
        <a:graphic>
          <a:graphicData uri="http://schemas.openxmlformats.org/presentationml/2006/ole">
            <mc:AlternateContent xmlns:mc="http://schemas.openxmlformats.org/markup-compatibility/2006">
              <mc:Choice xmlns:v="urn:schemas-microsoft-com:vml" Requires="v">
                <p:oleObj spid="_x0000_s1054" r:id="rId3" imgW="8846063" imgH="4346825" progId="Excel.Chart.8">
                  <p:embed/>
                </p:oleObj>
              </mc:Choice>
              <mc:Fallback>
                <p:oleObj r:id="rId3" imgW="8846063" imgH="4346825" progId="Excel.Chart.8">
                  <p:embed/>
                  <p:pic>
                    <p:nvPicPr>
                      <p:cNvPr id="9219" name="Chart 3">
                        <a:extLst>
                          <a:ext uri="{FF2B5EF4-FFF2-40B4-BE49-F238E27FC236}">
                            <a16:creationId xmlns:a16="http://schemas.microsoft.com/office/drawing/2014/main" id="{AF52ACD6-AB8E-47BE-9371-4D78C2F236F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138113"/>
                        <a:ext cx="8845550" cy="434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34BB0C8-FC49-4629-AFDB-8228436E1B0D}"/>
              </a:ext>
            </a:extLst>
          </p:cNvPr>
          <p:cNvSpPr>
            <a:spLocks noGrp="1"/>
          </p:cNvSpPr>
          <p:nvPr>
            <p:ph type="title"/>
          </p:nvPr>
        </p:nvSpPr>
        <p:spPr/>
        <p:txBody>
          <a:bodyPr/>
          <a:lstStyle/>
          <a:p>
            <a:pPr eaLnBrk="1" hangingPunct="1"/>
            <a:r>
              <a:rPr lang="en-ZA" altLang="en-US" sz="4000" dirty="0"/>
              <a:t>Offerings and Solidarity Contributions</a:t>
            </a:r>
          </a:p>
        </p:txBody>
      </p:sp>
      <p:sp>
        <p:nvSpPr>
          <p:cNvPr id="10243" name="TextBox 1">
            <a:extLst>
              <a:ext uri="{FF2B5EF4-FFF2-40B4-BE49-F238E27FC236}">
                <a16:creationId xmlns:a16="http://schemas.microsoft.com/office/drawing/2014/main" id="{C9C704DE-EC1A-4F36-9162-70B4FF8BF7D3}"/>
              </a:ext>
            </a:extLst>
          </p:cNvPr>
          <p:cNvSpPr txBox="1">
            <a:spLocks noChangeArrowheads="1"/>
          </p:cNvSpPr>
          <p:nvPr/>
        </p:nvSpPr>
        <p:spPr bwMode="auto">
          <a:xfrm>
            <a:off x="1547813" y="5445125"/>
            <a:ext cx="6696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Offerings very stable but no increase.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Solidarity Contributions stable at around R800-New budget level</a:t>
            </a:r>
          </a:p>
        </p:txBody>
      </p:sp>
      <p:graphicFrame>
        <p:nvGraphicFramePr>
          <p:cNvPr id="10244" name="Chart 4">
            <a:extLst>
              <a:ext uri="{FF2B5EF4-FFF2-40B4-BE49-F238E27FC236}">
                <a16:creationId xmlns:a16="http://schemas.microsoft.com/office/drawing/2014/main" id="{A8E5859D-EC6C-411D-9FCB-8EAB7D8A6309}"/>
              </a:ext>
            </a:extLst>
          </p:cNvPr>
          <p:cNvGraphicFramePr>
            <a:graphicFrameLocks/>
          </p:cNvGraphicFramePr>
          <p:nvPr/>
        </p:nvGraphicFramePr>
        <p:xfrm>
          <a:off x="920750" y="1146175"/>
          <a:ext cx="7518400" cy="4205288"/>
        </p:xfrm>
        <a:graphic>
          <a:graphicData uri="http://schemas.openxmlformats.org/presentationml/2006/ole">
            <mc:AlternateContent xmlns:mc="http://schemas.openxmlformats.org/markup-compatibility/2006">
              <mc:Choice xmlns:v="urn:schemas-microsoft-com:vml" Requires="v">
                <p:oleObj spid="_x0000_s2077" r:id="rId3" imgW="7517019" imgH="4206605" progId="Excel.Chart.8">
                  <p:embed/>
                </p:oleObj>
              </mc:Choice>
              <mc:Fallback>
                <p:oleObj r:id="rId3" imgW="7517019" imgH="4206605" progId="Excel.Chart.8">
                  <p:embed/>
                  <p:pic>
                    <p:nvPicPr>
                      <p:cNvPr id="10244" name="Chart 4">
                        <a:extLst>
                          <a:ext uri="{FF2B5EF4-FFF2-40B4-BE49-F238E27FC236}">
                            <a16:creationId xmlns:a16="http://schemas.microsoft.com/office/drawing/2014/main" id="{A8E5859D-EC6C-411D-9FCB-8EAB7D8A630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 y="1146175"/>
                        <a:ext cx="75184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22415CE7-A9DB-4D30-9C07-DDD97DF11D81}"/>
              </a:ext>
            </a:extLst>
          </p:cNvPr>
          <p:cNvSpPr txBox="1"/>
          <p:nvPr/>
        </p:nvSpPr>
        <p:spPr>
          <a:xfrm>
            <a:off x="323528" y="188640"/>
            <a:ext cx="8496944" cy="5632311"/>
          </a:xfrm>
          <a:prstGeom prst="rect">
            <a:avLst/>
          </a:prstGeom>
          <a:noFill/>
        </p:spPr>
        <p:txBody>
          <a:bodyPr wrap="square" rtlCol="0">
            <a:spAutoFit/>
          </a:bodyPr>
          <a:lstStyle/>
          <a:p>
            <a:r>
              <a:rPr lang="en-GB" sz="2400" b="1" dirty="0"/>
              <a:t>Venue</a:t>
            </a:r>
            <a:r>
              <a:rPr lang="en-GB" sz="2400" dirty="0"/>
              <a:t>: Outlook Lodge, Savannah Road, </a:t>
            </a:r>
            <a:r>
              <a:rPr lang="en-GB" sz="2400" dirty="0" err="1"/>
              <a:t>Bonaero</a:t>
            </a:r>
            <a:r>
              <a:rPr lang="en-GB" sz="2400" dirty="0"/>
              <a:t> Park</a:t>
            </a:r>
          </a:p>
          <a:p>
            <a:r>
              <a:rPr lang="en-GB" sz="2400" b="1" dirty="0"/>
              <a:t>Arrive</a:t>
            </a:r>
            <a:r>
              <a:rPr lang="en-GB" sz="2400" dirty="0"/>
              <a:t> by 17h30 on 10 October </a:t>
            </a:r>
          </a:p>
          <a:p>
            <a:r>
              <a:rPr lang="en-GB" sz="2400" b="1" dirty="0"/>
              <a:t>Depart</a:t>
            </a:r>
            <a:r>
              <a:rPr lang="en-GB" sz="2400" dirty="0"/>
              <a:t> after the closing service on 13 October (+- 10h30)</a:t>
            </a:r>
          </a:p>
          <a:p>
            <a:endParaRPr lang="en-GB" sz="2400" dirty="0"/>
          </a:p>
          <a:p>
            <a:r>
              <a:rPr lang="en-GB" sz="2400" b="1" dirty="0"/>
              <a:t>Register</a:t>
            </a:r>
            <a:r>
              <a:rPr lang="en-GB" sz="2400" dirty="0"/>
              <a:t> by 1 September 2019 with </a:t>
            </a:r>
            <a:r>
              <a:rPr lang="en-GB" sz="2400" dirty="0">
                <a:hlinkClick r:id="rId4"/>
              </a:rPr>
              <a:t>l.knocklein@elcsant.org.za</a:t>
            </a:r>
            <a:endParaRPr lang="en-GB" sz="2400" dirty="0"/>
          </a:p>
          <a:p>
            <a:endParaRPr lang="en-GB" sz="2400" dirty="0"/>
          </a:p>
          <a:p>
            <a:r>
              <a:rPr lang="en-GB" sz="2400" b="1" dirty="0"/>
              <a:t>Bring along:</a:t>
            </a:r>
          </a:p>
          <a:p>
            <a:r>
              <a:rPr lang="en-GB" sz="2400" dirty="0"/>
              <a:t>	Synod material (either as Hard copy or on your device)</a:t>
            </a:r>
          </a:p>
          <a:p>
            <a:r>
              <a:rPr lang="en-GB" sz="2400" dirty="0"/>
              <a:t>		Batches emailed</a:t>
            </a:r>
          </a:p>
          <a:p>
            <a:r>
              <a:rPr lang="en-GB" sz="2400" dirty="0"/>
              <a:t>		(also on Web page of Church)</a:t>
            </a:r>
          </a:p>
          <a:p>
            <a:r>
              <a:rPr lang="en-GB" sz="2400" dirty="0"/>
              <a:t>	Bible</a:t>
            </a:r>
          </a:p>
          <a:p>
            <a:r>
              <a:rPr lang="en-GB" sz="2400" dirty="0"/>
              <a:t>	</a:t>
            </a:r>
          </a:p>
          <a:p>
            <a:r>
              <a:rPr lang="en-GB" sz="2400" dirty="0"/>
              <a:t>			Your personal things</a:t>
            </a:r>
          </a:p>
          <a:p>
            <a:r>
              <a:rPr lang="en-GB" sz="2400" dirty="0"/>
              <a:t>				(Bedding is provided)</a:t>
            </a:r>
          </a:p>
        </p:txBody>
      </p:sp>
      <p:sp>
        <p:nvSpPr>
          <p:cNvPr id="3" name="Slide Number Placeholder 2">
            <a:extLst>
              <a:ext uri="{FF2B5EF4-FFF2-40B4-BE49-F238E27FC236}">
                <a16:creationId xmlns:a16="http://schemas.microsoft.com/office/drawing/2014/main" id="{BC2EC4BA-9903-4D44-ABE3-C4B6B1E21CA4}"/>
              </a:ext>
            </a:extLst>
          </p:cNvPr>
          <p:cNvSpPr>
            <a:spLocks noGrp="1"/>
          </p:cNvSpPr>
          <p:nvPr>
            <p:ph type="sldNum" sz="quarter" idx="12"/>
          </p:nvPr>
        </p:nvSpPr>
        <p:spPr/>
        <p:txBody>
          <a:bodyPr/>
          <a:lstStyle/>
          <a:p>
            <a:fld id="{4A8B3780-11E5-4BC4-923C-38DB7334E8EF}" type="slidenum">
              <a:rPr lang="en-US" altLang="en-US" smtClean="0"/>
              <a:pPr/>
              <a:t>3</a:t>
            </a:fld>
            <a:endParaRPr lang="en-US" altLang="en-US"/>
          </a:p>
        </p:txBody>
      </p:sp>
    </p:spTree>
    <p:extLst>
      <p:ext uri="{BB962C8B-B14F-4D97-AF65-F5344CB8AC3E}">
        <p14:creationId xmlns:p14="http://schemas.microsoft.com/office/powerpoint/2010/main" val="54779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500"/>
                                        <p:tgtEl>
                                          <p:spTgt spid="2">
                                            <p:txEl>
                                              <p:pRg st="11" end="11"/>
                                            </p:txEl>
                                          </p:spTgt>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2">
                                            <p:txEl>
                                              <p:pRg st="12" end="12"/>
                                            </p:txEl>
                                          </p:spTgt>
                                        </p:tgtEl>
                                        <p:attrNameLst>
                                          <p:attrName>style.visibility</p:attrName>
                                        </p:attrNameLst>
                                      </p:cBhvr>
                                      <p:to>
                                        <p:strVal val="visible"/>
                                      </p:to>
                                    </p:set>
                                    <p:animEffect transition="in" filter="fade">
                                      <p:cBhvr>
                                        <p:cTn id="46" dur="500"/>
                                        <p:tgtEl>
                                          <p:spTgt spid="2">
                                            <p:txEl>
                                              <p:pRg st="12" end="12"/>
                                            </p:txEl>
                                          </p:spTgt>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2">
                                            <p:txEl>
                                              <p:pRg st="13" end="13"/>
                                            </p:txEl>
                                          </p:spTgt>
                                        </p:tgtEl>
                                        <p:attrNameLst>
                                          <p:attrName>style.visibility</p:attrName>
                                        </p:attrNameLst>
                                      </p:cBhvr>
                                      <p:to>
                                        <p:strVal val="visible"/>
                                      </p:to>
                                    </p:set>
                                    <p:animEffect transition="in" filter="fade">
                                      <p:cBhvr>
                                        <p:cTn id="50"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383ED5F-460E-458E-AFBB-22A45DC3A43B}"/>
              </a:ext>
            </a:extLst>
          </p:cNvPr>
          <p:cNvSpPr>
            <a:spLocks noGrp="1"/>
          </p:cNvSpPr>
          <p:nvPr>
            <p:ph type="title"/>
          </p:nvPr>
        </p:nvSpPr>
        <p:spPr>
          <a:xfrm>
            <a:off x="684213" y="274638"/>
            <a:ext cx="8229600" cy="1143000"/>
          </a:xfrm>
        </p:spPr>
        <p:txBody>
          <a:bodyPr/>
          <a:lstStyle/>
          <a:p>
            <a:pPr marL="762000" indent="-762000" eaLnBrk="1" hangingPunct="1"/>
            <a:r>
              <a:rPr lang="en-US" altLang="en-US" sz="4000" dirty="0"/>
              <a:t>REPORTS</a:t>
            </a:r>
            <a:br>
              <a:rPr lang="en-US" altLang="en-US" sz="4000" dirty="0"/>
            </a:br>
            <a:endParaRPr lang="en-US" altLang="en-US" sz="2000" dirty="0"/>
          </a:p>
        </p:txBody>
      </p:sp>
      <p:sp>
        <p:nvSpPr>
          <p:cNvPr id="74755" name="Rectangle 3">
            <a:extLst>
              <a:ext uri="{FF2B5EF4-FFF2-40B4-BE49-F238E27FC236}">
                <a16:creationId xmlns:a16="http://schemas.microsoft.com/office/drawing/2014/main" id="{E0CAF0BD-8B5E-432B-976A-F13376623035}"/>
              </a:ext>
            </a:extLst>
          </p:cNvPr>
          <p:cNvSpPr>
            <a:spLocks noGrp="1"/>
          </p:cNvSpPr>
          <p:nvPr>
            <p:ph idx="1"/>
          </p:nvPr>
        </p:nvSpPr>
        <p:spPr>
          <a:xfrm>
            <a:off x="468313" y="981075"/>
            <a:ext cx="8229600" cy="4176713"/>
          </a:xfrm>
        </p:spPr>
        <p:txBody>
          <a:bodyPr/>
          <a:lstStyle/>
          <a:p>
            <a:pPr>
              <a:buFont typeface="Arial" charset="0"/>
              <a:buChar char="•"/>
              <a:defRPr/>
            </a:pPr>
            <a:r>
              <a:rPr lang="en-US" altLang="en-US" sz="2000" b="1" dirty="0"/>
              <a:t>a</a:t>
            </a:r>
            <a:r>
              <a:rPr lang="en-US" altLang="en-US" sz="1800" b="1" dirty="0"/>
              <a:t>) VIOLENCE AND TRAUMA  Fund</a:t>
            </a:r>
          </a:p>
          <a:p>
            <a:pPr marL="0" indent="0">
              <a:buFont typeface="Arial" charset="0"/>
              <a:buNone/>
              <a:defRPr/>
            </a:pPr>
            <a:r>
              <a:rPr lang="en-ZA" sz="1800" dirty="0"/>
              <a:t>The Violence and Trauma Fund has been dormant for many years. No new contributions were received, or assistance sought. During 2018 the Church Council received a request for assistance of a deserving case involving a young child in one of our congregations.</a:t>
            </a:r>
          </a:p>
          <a:p>
            <a:pPr marL="0" indent="0">
              <a:buFont typeface="Arial" charset="0"/>
              <a:buNone/>
              <a:defRPr/>
            </a:pPr>
            <a:r>
              <a:rPr lang="en-ZA" sz="1800" dirty="0"/>
              <a:t>The Church council decided to support this worthy case with the total balance of the fund R 208,485.</a:t>
            </a:r>
          </a:p>
          <a:p>
            <a:pPr marL="0" indent="0">
              <a:buFont typeface="Arial" charset="0"/>
              <a:buNone/>
              <a:defRPr/>
            </a:pPr>
            <a:r>
              <a:rPr lang="en-ZA" sz="1800" dirty="0"/>
              <a:t>The balance of the fund is now Zero.</a:t>
            </a:r>
          </a:p>
          <a:p>
            <a:pPr marL="0" indent="0">
              <a:buFont typeface="Arial" charset="0"/>
              <a:buNone/>
              <a:defRPr/>
            </a:pPr>
            <a:r>
              <a:rPr lang="en-ZA" sz="1800" dirty="0"/>
              <a:t>The Church Council and Treasurer request the Synod to close the Violence and Trauma fund.</a:t>
            </a:r>
          </a:p>
          <a:p>
            <a:pPr>
              <a:buFont typeface="Arial" charset="0"/>
              <a:buChar char="•"/>
              <a:defRPr/>
            </a:pPr>
            <a:r>
              <a:rPr lang="en-US" altLang="en-US" sz="1800" b="1" dirty="0"/>
              <a:t>b) DIACONICAL FUND – GOSSMAN TRUST</a:t>
            </a:r>
          </a:p>
          <a:p>
            <a:pPr lvl="1">
              <a:buFont typeface="Arial" charset="0"/>
              <a:buChar char="–"/>
              <a:defRPr/>
            </a:pPr>
            <a:r>
              <a:rPr lang="en-US" altLang="en-US" sz="1800" b="1" dirty="0"/>
              <a:t>Fund Balance at 31.12.2018 = R 310,356</a:t>
            </a:r>
          </a:p>
          <a:p>
            <a:pPr eaLnBrk="1" hangingPunct="1">
              <a:lnSpc>
                <a:spcPct val="90000"/>
              </a:lnSpc>
              <a:buFont typeface="Arial" charset="0"/>
              <a:buNone/>
              <a:defRPr/>
            </a:pPr>
            <a:r>
              <a:rPr lang="en-US" altLang="en-US" sz="1800" dirty="0"/>
              <a:t>		No claim for assistance was made in 2017 and 2018</a:t>
            </a:r>
          </a:p>
        </p:txBody>
      </p:sp>
      <p:pic>
        <p:nvPicPr>
          <p:cNvPr id="11268" name="Picture 44">
            <a:extLst>
              <a:ext uri="{FF2B5EF4-FFF2-40B4-BE49-F238E27FC236}">
                <a16:creationId xmlns:a16="http://schemas.microsoft.com/office/drawing/2014/main" id="{0017A954-75D8-4DF2-BE7C-D2B8E9B8D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373688"/>
            <a:ext cx="8040687"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4755">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74755">
                                            <p:txEl>
                                              <p:pRg st="6" end="6"/>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747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P spid="7475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B2F7D192-6ACF-4956-91D7-10AFE8971299}"/>
              </a:ext>
            </a:extLst>
          </p:cNvPr>
          <p:cNvSpPr>
            <a:spLocks noGrp="1"/>
          </p:cNvSpPr>
          <p:nvPr>
            <p:ph idx="1"/>
          </p:nvPr>
        </p:nvSpPr>
        <p:spPr>
          <a:xfrm>
            <a:off x="457200" y="620713"/>
            <a:ext cx="8229600" cy="4032250"/>
          </a:xfrm>
        </p:spPr>
        <p:txBody>
          <a:bodyPr/>
          <a:lstStyle/>
          <a:p>
            <a:pPr marL="0" indent="0" algn="ctr">
              <a:buFont typeface="Arial" panose="020B0604020202020204" pitchFamily="34" charset="0"/>
              <a:buNone/>
            </a:pPr>
            <a:endParaRPr lang="en-ZA" altLang="en-US" dirty="0"/>
          </a:p>
          <a:p>
            <a:pPr marL="0" indent="0" algn="ctr">
              <a:buFont typeface="Arial" panose="020B0604020202020204" pitchFamily="34" charset="0"/>
              <a:buNone/>
            </a:pPr>
            <a:endParaRPr lang="en-ZA" altLang="en-US" dirty="0"/>
          </a:p>
          <a:p>
            <a:pPr marL="0" indent="0" algn="ctr">
              <a:buFont typeface="Arial" panose="020B0604020202020204" pitchFamily="34" charset="0"/>
              <a:buNone/>
            </a:pPr>
            <a:endParaRPr lang="en-ZA" altLang="en-US" dirty="0"/>
          </a:p>
          <a:p>
            <a:pPr marL="0" indent="0" algn="ctr">
              <a:buFont typeface="Arial" panose="020B0604020202020204" pitchFamily="34" charset="0"/>
              <a:buNone/>
            </a:pPr>
            <a:endParaRPr lang="en-ZA" altLang="en-US" dirty="0"/>
          </a:p>
          <a:p>
            <a:pPr marL="0" indent="0" algn="ctr">
              <a:buFont typeface="Arial" panose="020B0604020202020204" pitchFamily="34" charset="0"/>
              <a:buNone/>
            </a:pPr>
            <a:r>
              <a:rPr lang="en-ZA" altLang="en-US" sz="4400" dirty="0"/>
              <a:t>Thank you</a:t>
            </a:r>
          </a:p>
          <a:p>
            <a:pPr marL="0" indent="0" algn="ctr">
              <a:buFont typeface="Arial" panose="020B0604020202020204" pitchFamily="34" charset="0"/>
              <a:buNone/>
            </a:pPr>
            <a:r>
              <a:rPr lang="en-ZA" altLang="en-US" sz="4400" dirty="0"/>
              <a:t>Any Questions?</a:t>
            </a:r>
          </a:p>
        </p:txBody>
      </p:sp>
      <p:pic>
        <p:nvPicPr>
          <p:cNvPr id="12291" name="Picture 3">
            <a:extLst>
              <a:ext uri="{FF2B5EF4-FFF2-40B4-BE49-F238E27FC236}">
                <a16:creationId xmlns:a16="http://schemas.microsoft.com/office/drawing/2014/main" id="{DF4DB3BD-3A64-4421-94CD-7C200F648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516563"/>
            <a:ext cx="80406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42010EB-975C-4903-8F78-5457FF61245A}"/>
              </a:ext>
            </a:extLst>
          </p:cNvPr>
          <p:cNvSpPr>
            <a:spLocks noGrp="1"/>
          </p:cNvSpPr>
          <p:nvPr>
            <p:ph type="title"/>
          </p:nvPr>
        </p:nvSpPr>
        <p:spPr>
          <a:xfrm>
            <a:off x="457200" y="274638"/>
            <a:ext cx="8229600" cy="2578100"/>
          </a:xfrm>
        </p:spPr>
        <p:txBody>
          <a:bodyPr/>
          <a:lstStyle/>
          <a:p>
            <a:r>
              <a:rPr lang="en-ZA" altLang="en-US" dirty="0"/>
              <a:t>West Rand Lutheran</a:t>
            </a:r>
            <a:br>
              <a:rPr lang="en-ZA" altLang="en-US" dirty="0"/>
            </a:br>
            <a:r>
              <a:rPr lang="en-ZA" altLang="en-US" dirty="0"/>
              <a:t>Community Church</a:t>
            </a:r>
            <a:br>
              <a:rPr lang="en-ZA" altLang="en-US" dirty="0"/>
            </a:br>
            <a:r>
              <a:rPr lang="en-ZA" altLang="en-US" dirty="0"/>
              <a:t>Motion to Write down Debt</a:t>
            </a:r>
            <a:br>
              <a:rPr lang="en-ZA" altLang="en-US" dirty="0"/>
            </a:br>
            <a:endParaRPr lang="en-ZA"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A206371-7882-4AE1-81EE-62B6F2250259}"/>
              </a:ext>
            </a:extLst>
          </p:cNvPr>
          <p:cNvSpPr>
            <a:spLocks noGrp="1"/>
          </p:cNvSpPr>
          <p:nvPr>
            <p:ph type="title"/>
          </p:nvPr>
        </p:nvSpPr>
        <p:spPr>
          <a:xfrm>
            <a:off x="468313" y="333375"/>
            <a:ext cx="8229600" cy="1143000"/>
          </a:xfrm>
        </p:spPr>
        <p:txBody>
          <a:bodyPr/>
          <a:lstStyle/>
          <a:p>
            <a:r>
              <a:rPr lang="en-ZA" altLang="en-US" dirty="0"/>
              <a:t>West Rand Lutheran</a:t>
            </a:r>
            <a:br>
              <a:rPr lang="en-ZA" altLang="en-US" dirty="0"/>
            </a:br>
            <a:r>
              <a:rPr lang="en-ZA" altLang="en-US" dirty="0"/>
              <a:t>Community Church-Debt history</a:t>
            </a:r>
          </a:p>
        </p:txBody>
      </p:sp>
      <p:graphicFrame>
        <p:nvGraphicFramePr>
          <p:cNvPr id="4" name="Content Placeholder 3">
            <a:extLst>
              <a:ext uri="{FF2B5EF4-FFF2-40B4-BE49-F238E27FC236}">
                <a16:creationId xmlns:a16="http://schemas.microsoft.com/office/drawing/2014/main" id="{34109015-823B-47AA-9281-F5480D42349D}"/>
              </a:ext>
            </a:extLst>
          </p:cNvPr>
          <p:cNvGraphicFramePr>
            <a:graphicFrameLocks noGrp="1"/>
          </p:cNvGraphicFramePr>
          <p:nvPr>
            <p:ph idx="1"/>
          </p:nvPr>
        </p:nvGraphicFramePr>
        <p:xfrm>
          <a:off x="933450" y="2027238"/>
          <a:ext cx="7277100" cy="3671938"/>
        </p:xfrm>
        <a:graphic>
          <a:graphicData uri="http://schemas.openxmlformats.org/drawingml/2006/table">
            <a:tbl>
              <a:tblPr/>
              <a:tblGrid>
                <a:gridCol w="520700">
                  <a:extLst>
                    <a:ext uri="{9D8B030D-6E8A-4147-A177-3AD203B41FA5}">
                      <a16:colId xmlns:a16="http://schemas.microsoft.com/office/drawing/2014/main" val="20000"/>
                    </a:ext>
                  </a:extLst>
                </a:gridCol>
                <a:gridCol w="9779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673100">
                  <a:extLst>
                    <a:ext uri="{9D8B030D-6E8A-4147-A177-3AD203B41FA5}">
                      <a16:colId xmlns:a16="http://schemas.microsoft.com/office/drawing/2014/main" val="20004"/>
                    </a:ext>
                  </a:extLst>
                </a:gridCol>
                <a:gridCol w="850900">
                  <a:extLst>
                    <a:ext uri="{9D8B030D-6E8A-4147-A177-3AD203B41FA5}">
                      <a16:colId xmlns:a16="http://schemas.microsoft.com/office/drawing/2014/main" val="20005"/>
                    </a:ext>
                  </a:extLst>
                </a:gridCol>
                <a:gridCol w="1041400">
                  <a:extLst>
                    <a:ext uri="{9D8B030D-6E8A-4147-A177-3AD203B41FA5}">
                      <a16:colId xmlns:a16="http://schemas.microsoft.com/office/drawing/2014/main" val="20006"/>
                    </a:ext>
                  </a:extLst>
                </a:gridCol>
                <a:gridCol w="1054100">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tblGrid>
              <a:tr h="571099">
                <a:tc>
                  <a:txBody>
                    <a:bodyPr/>
                    <a:lstStyle/>
                    <a:p>
                      <a:pPr algn="l" fontAlgn="b"/>
                      <a:r>
                        <a:rPr lang="en-ZA" sz="1000" b="0" i="0" u="none" strike="noStrike" dirty="0">
                          <a:effectLst/>
                          <a:latin typeface="Arial"/>
                        </a:rPr>
                        <a:t>Year</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a:rPr>
                        <a:t> Invoiced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a:rPr>
                        <a:t>Payment Received</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a:rPr>
                        <a:t>% Paid</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a:rPr>
                        <a:t>Other costs</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a:rPr>
                        <a:t>Interest</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a:rPr>
                        <a:t> Calculated Balance at end of year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a:rPr>
                        <a:t>Balance at end of year</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a:rPr>
                        <a:t>Annual DEBT increase</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884">
                <a:tc>
                  <a:txBody>
                    <a:bodyPr/>
                    <a:lstStyle/>
                    <a:p>
                      <a:pPr algn="ctr" fontAlgn="b"/>
                      <a:r>
                        <a:rPr lang="en-ZA" sz="1200" b="0" i="0" u="none" strike="noStrike" dirty="0">
                          <a:effectLst/>
                          <a:latin typeface="Arial"/>
                        </a:rPr>
                        <a:t>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effectLst/>
                          <a:latin typeface="Arial"/>
                        </a:rPr>
                        <a:t> a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effectLst/>
                          <a:latin typeface="Arial"/>
                        </a:rPr>
                        <a:t>b</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effectLst/>
                          <a:latin typeface="Arial"/>
                        </a:rPr>
                        <a:t>c=/a/b</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effectLst/>
                          <a:latin typeface="Arial"/>
                        </a:rPr>
                        <a:t>d</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effectLst/>
                          <a:latin typeface="Arial"/>
                        </a:rPr>
                        <a:t>e</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effectLst/>
                          <a:latin typeface="Arial"/>
                        </a:rPr>
                        <a:t> f=sum(</a:t>
                      </a:r>
                      <a:r>
                        <a:rPr lang="en-ZA" sz="1000" b="0" i="0" u="none" strike="noStrike" dirty="0" err="1">
                          <a:effectLst/>
                          <a:latin typeface="Arial"/>
                        </a:rPr>
                        <a:t>a+b+d+e</a:t>
                      </a:r>
                      <a:r>
                        <a:rPr lang="en-ZA" sz="1000" b="0" i="0" u="none" strike="noStrike" dirty="0">
                          <a:effectLst/>
                          <a:latin typeface="Arial"/>
                        </a:rPr>
                        <a:t>)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a:rPr>
                        <a:t> f=sum(a+b+d+e)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effectLst/>
                          <a:latin typeface="Arial"/>
                        </a:rPr>
                        <a:t>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2395">
                <a:tc>
                  <a:txBody>
                    <a:bodyPr/>
                    <a:lstStyle/>
                    <a:p>
                      <a:pPr algn="r" fontAlgn="b"/>
                      <a:r>
                        <a:rPr lang="en-ZA" sz="1200" b="0" i="0" u="none" strike="noStrike">
                          <a:effectLst/>
                          <a:latin typeface="Arial"/>
                        </a:rPr>
                        <a:t>2006</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232,283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(246,183)</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106%</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135,049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135,049</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-9%</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2395">
                <a:tc>
                  <a:txBody>
                    <a:bodyPr/>
                    <a:lstStyle/>
                    <a:p>
                      <a:pPr algn="r" fontAlgn="b"/>
                      <a:r>
                        <a:rPr lang="en-ZA" sz="1200" b="0" i="0" u="none" strike="noStrike">
                          <a:effectLst/>
                          <a:latin typeface="Arial"/>
                        </a:rPr>
                        <a:t>2007</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244,344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(288,966)</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118%</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90,428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90,427</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-33%</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2395">
                <a:tc>
                  <a:txBody>
                    <a:bodyPr/>
                    <a:lstStyle/>
                    <a:p>
                      <a:pPr algn="r" fontAlgn="b"/>
                      <a:r>
                        <a:rPr lang="en-ZA" sz="1200" b="0" i="0" u="none" strike="noStrike">
                          <a:effectLst/>
                          <a:latin typeface="Arial"/>
                        </a:rPr>
                        <a:t>2008</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275,537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(300,976)</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109%</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64,988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64,987</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-28%</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9884">
                <a:tc>
                  <a:txBody>
                    <a:bodyPr/>
                    <a:lstStyle/>
                    <a:p>
                      <a:pPr algn="r" fontAlgn="b"/>
                      <a:r>
                        <a:rPr lang="en-ZA" sz="1200" b="0" i="0" u="none" strike="noStrike">
                          <a:effectLst/>
                          <a:latin typeface="Arial"/>
                        </a:rPr>
                        <a:t>2009</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297,889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(334,227)</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112%</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28,651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28,650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-56%</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2395">
                <a:tc>
                  <a:txBody>
                    <a:bodyPr/>
                    <a:lstStyle/>
                    <a:p>
                      <a:pPr algn="r" fontAlgn="b"/>
                      <a:r>
                        <a:rPr lang="en-ZA" sz="1200" b="0" i="0" u="none" strike="noStrike">
                          <a:effectLst/>
                          <a:latin typeface="Arial"/>
                        </a:rPr>
                        <a:t>2010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319,475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(235,579)</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74%</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112,546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112,545</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293%</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2395">
                <a:tc>
                  <a:txBody>
                    <a:bodyPr/>
                    <a:lstStyle/>
                    <a:p>
                      <a:pPr algn="r" fontAlgn="b"/>
                      <a:r>
                        <a:rPr lang="en-ZA" sz="1200" b="0" i="0" u="none" strike="noStrike">
                          <a:effectLst/>
                          <a:latin typeface="Arial"/>
                        </a:rPr>
                        <a:t>2011</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342,637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(232,200)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68%</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222,983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222,983</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98%</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2395">
                <a:tc>
                  <a:txBody>
                    <a:bodyPr/>
                    <a:lstStyle/>
                    <a:p>
                      <a:pPr algn="r" fontAlgn="b"/>
                      <a:r>
                        <a:rPr lang="en-ZA" sz="1200" b="0" i="0" u="none" strike="noStrike">
                          <a:effectLst/>
                          <a:latin typeface="Arial"/>
                        </a:rPr>
                        <a:t>2012</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365,851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(314,490)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86%</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274,344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274,344</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23%</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2395">
                <a:tc>
                  <a:txBody>
                    <a:bodyPr/>
                    <a:lstStyle/>
                    <a:p>
                      <a:pPr algn="r" fontAlgn="b"/>
                      <a:r>
                        <a:rPr lang="en-ZA" sz="1200" b="0" i="0" u="none" strike="noStrike">
                          <a:effectLst/>
                          <a:latin typeface="Arial"/>
                        </a:rPr>
                        <a:t>2013</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387,902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(135,470)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35%</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750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15,546</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543,073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543,072</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98%</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2395">
                <a:tc>
                  <a:txBody>
                    <a:bodyPr/>
                    <a:lstStyle/>
                    <a:p>
                      <a:pPr algn="r" fontAlgn="b"/>
                      <a:r>
                        <a:rPr lang="en-ZA" sz="1200" b="0" i="0" u="none" strike="noStrike">
                          <a:effectLst/>
                          <a:latin typeface="Arial"/>
                        </a:rPr>
                        <a:t>2014</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422,810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(146,661)</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35%</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207</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46,161</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865,590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865,590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59%</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2395">
                <a:tc>
                  <a:txBody>
                    <a:bodyPr/>
                    <a:lstStyle/>
                    <a:p>
                      <a:pPr algn="r" fontAlgn="b"/>
                      <a:r>
                        <a:rPr lang="en-ZA" sz="1200" b="0" i="0" u="none" strike="noStrike">
                          <a:effectLst/>
                          <a:latin typeface="Arial"/>
                        </a:rPr>
                        <a:t>2015</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460,309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(859,306)</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187%</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62,783</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529,377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529,375</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-39%</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2395">
                <a:tc>
                  <a:txBody>
                    <a:bodyPr/>
                    <a:lstStyle/>
                    <a:p>
                      <a:pPr algn="r" fontAlgn="b"/>
                      <a:r>
                        <a:rPr lang="en-ZA" sz="1200" b="0" i="0" u="none" strike="noStrike">
                          <a:effectLst/>
                          <a:latin typeface="Arial"/>
                        </a:rPr>
                        <a:t>2016</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504,440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(127,816)</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25%</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54,822</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960,822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960,821</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82%</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2395">
                <a:tc>
                  <a:txBody>
                    <a:bodyPr/>
                    <a:lstStyle/>
                    <a:p>
                      <a:pPr algn="r" fontAlgn="b"/>
                      <a:r>
                        <a:rPr lang="en-ZA" sz="1200" b="0" i="0" u="none" strike="noStrike">
                          <a:effectLst/>
                          <a:latin typeface="Arial"/>
                        </a:rPr>
                        <a:t>2017</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553,237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(210,000)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38%</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97,572</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effectLst/>
                          <a:latin typeface="Arial"/>
                        </a:rPr>
                        <a:t>         1,401,630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1,401,630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effectLst/>
                          <a:latin typeface="Arial"/>
                        </a:rPr>
                        <a:t>46%</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2395">
                <a:tc>
                  <a:txBody>
                    <a:bodyPr/>
                    <a:lstStyle/>
                    <a:p>
                      <a:pPr algn="r" fontAlgn="b"/>
                      <a:r>
                        <a:rPr lang="en-ZA" sz="1200" b="0" i="0" u="none" strike="noStrike">
                          <a:effectLst/>
                          <a:latin typeface="Arial"/>
                        </a:rPr>
                        <a:t>2018</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200" b="0" i="0" u="none" strike="noStrike">
                          <a:effectLst/>
                          <a:latin typeface="Arial"/>
                        </a:rPr>
                        <a:t>        584,778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100" b="0" i="0" u="none" strike="noStrike">
                          <a:effectLst/>
                          <a:latin typeface="Arial"/>
                        </a:rPr>
                        <a:t>(422,000)</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100" b="0" i="0" u="none" strike="noStrike">
                          <a:effectLst/>
                          <a:latin typeface="Arial"/>
                        </a:rPr>
                        <a:t>72%</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200" b="0" i="0" u="none" strike="noStrike">
                          <a:effectLst/>
                          <a:latin typeface="Arial"/>
                        </a:rPr>
                        <a:t>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100" b="0" i="0" u="none" strike="noStrike">
                          <a:effectLst/>
                          <a:latin typeface="Arial"/>
                        </a:rPr>
                        <a:t>       142,272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100" b="0" i="0" u="none" strike="noStrike">
                          <a:effectLst/>
                          <a:latin typeface="Arial"/>
                        </a:rPr>
                        <a:t>         1,706,680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200" b="0" i="0" u="none" strike="noStrike">
                          <a:effectLst/>
                          <a:latin typeface="Arial"/>
                        </a:rPr>
                        <a:t>       1,706,680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100" b="0" i="0" u="none" strike="noStrike">
                          <a:effectLst/>
                          <a:latin typeface="Arial"/>
                        </a:rPr>
                        <a:t>22%</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92395">
                <a:tc>
                  <a:txBody>
                    <a:bodyPr/>
                    <a:lstStyle/>
                    <a:p>
                      <a:pPr algn="r" fontAlgn="b"/>
                      <a:r>
                        <a:rPr lang="en-ZA" sz="1200" b="0" i="0" u="none" strike="noStrike">
                          <a:effectLst/>
                          <a:latin typeface="Arial"/>
                        </a:rPr>
                        <a:t>2019</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200" b="0" i="0" u="none" strike="noStrike">
                          <a:effectLst/>
                          <a:latin typeface="Arial"/>
                        </a:rPr>
                        <a:t>          14,447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100" b="0" i="0" u="none" strike="noStrike">
                          <a:effectLst/>
                          <a:latin typeface="Arial"/>
                        </a:rPr>
                        <a:t>(159,333)</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100" b="0" i="0" u="none" strike="noStrike">
                          <a:effectLst/>
                          <a:latin typeface="Arial"/>
                        </a:rPr>
                        <a:t>1103%</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200" b="0" i="0" u="none" strike="noStrike">
                          <a:effectLst/>
                          <a:latin typeface="Arial"/>
                        </a:rPr>
                        <a:t>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100" b="0" i="0" u="none" strike="noStrike">
                          <a:effectLst/>
                          <a:latin typeface="Arial"/>
                        </a:rPr>
                        <a:t>         81,619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100" b="0" i="0" u="none" strike="noStrike">
                          <a:effectLst/>
                          <a:latin typeface="Arial"/>
                        </a:rPr>
                        <a:t>         1,643,423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200" b="0" i="0" u="none" strike="noStrike">
                          <a:effectLst/>
                          <a:latin typeface="Arial"/>
                        </a:rPr>
                        <a:t>       1,643,412 </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100" b="0" i="0" u="none" strike="noStrike">
                          <a:effectLst/>
                          <a:latin typeface="Arial"/>
                        </a:rPr>
                        <a:t>-4%</a:t>
                      </a:r>
                    </a:p>
                  </a:txBody>
                  <a:tcPr marL="9525" marR="9525" marT="95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99884">
                <a:tc>
                  <a:txBody>
                    <a:bodyPr/>
                    <a:lstStyle/>
                    <a:p>
                      <a:pPr algn="l" fontAlgn="b"/>
                      <a:endParaRPr lang="en-ZA" sz="1200" b="0" i="0" u="none" strike="noStrike">
                        <a:effectLst/>
                        <a:latin typeface="Arial"/>
                      </a:endParaRPr>
                    </a:p>
                  </a:txBody>
                  <a:tcPr marL="9525" marR="9525" marT="95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effectLst/>
                        <a:latin typeface="Arial"/>
                      </a:endParaRPr>
                    </a:p>
                  </a:txBody>
                  <a:tcPr marL="9525" marR="9525" marT="95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effectLst/>
                        <a:latin typeface="Arial"/>
                      </a:endParaRPr>
                    </a:p>
                  </a:txBody>
                  <a:tcPr marL="9525" marR="9525" marT="95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effectLst/>
                        <a:latin typeface="Arial"/>
                      </a:endParaRPr>
                    </a:p>
                  </a:txBody>
                  <a:tcPr marL="9525" marR="9525" marT="95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effectLst/>
                        <a:latin typeface="Arial"/>
                      </a:endParaRPr>
                    </a:p>
                  </a:txBody>
                  <a:tcPr marL="9525" marR="9525" marT="95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a:effectLst/>
                          <a:latin typeface="Arial"/>
                        </a:rPr>
                        <a:t>500,773</a:t>
                      </a:r>
                    </a:p>
                  </a:txBody>
                  <a:tcPr marL="9525" marR="9525" marT="951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1200" b="0" i="0" u="none" strike="noStrike">
                        <a:effectLst/>
                        <a:latin typeface="Arial"/>
                      </a:endParaRPr>
                    </a:p>
                  </a:txBody>
                  <a:tcPr marL="9525" marR="9525" marT="95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effectLst/>
                        <a:latin typeface="Arial"/>
                      </a:endParaRPr>
                    </a:p>
                  </a:txBody>
                  <a:tcPr marL="9525" marR="9525" marT="95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dirty="0">
                        <a:effectLst/>
                        <a:latin typeface="Arial"/>
                      </a:endParaRPr>
                    </a:p>
                  </a:txBody>
                  <a:tcPr marL="9525" marR="9525" marT="951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6"/>
                  </a:ext>
                </a:extLst>
              </a:tr>
            </a:tbl>
          </a:graphicData>
        </a:graphic>
      </p:graphicFrame>
      <p:pic>
        <p:nvPicPr>
          <p:cNvPr id="14521" name="Picture 185">
            <a:extLst>
              <a:ext uri="{FF2B5EF4-FFF2-40B4-BE49-F238E27FC236}">
                <a16:creationId xmlns:a16="http://schemas.microsoft.com/office/drawing/2014/main" id="{A8F9347C-E0C8-4D09-82BA-81A7209F2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3" y="5805488"/>
            <a:ext cx="80406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43806B0-91AB-4A90-B998-A84B75B65EDE}"/>
              </a:ext>
            </a:extLst>
          </p:cNvPr>
          <p:cNvSpPr>
            <a:spLocks noGrp="1"/>
          </p:cNvSpPr>
          <p:nvPr>
            <p:ph type="title"/>
          </p:nvPr>
        </p:nvSpPr>
        <p:spPr>
          <a:xfrm>
            <a:off x="457200" y="274638"/>
            <a:ext cx="8229600" cy="417512"/>
          </a:xfrm>
        </p:spPr>
        <p:txBody>
          <a:bodyPr/>
          <a:lstStyle/>
          <a:p>
            <a:r>
              <a:rPr lang="en-ZA" altLang="en-US"/>
              <a:t>What has Changed</a:t>
            </a:r>
          </a:p>
        </p:txBody>
      </p:sp>
      <p:sp>
        <p:nvSpPr>
          <p:cNvPr id="15363" name="Content Placeholder 2">
            <a:extLst>
              <a:ext uri="{FF2B5EF4-FFF2-40B4-BE49-F238E27FC236}">
                <a16:creationId xmlns:a16="http://schemas.microsoft.com/office/drawing/2014/main" id="{D14B5FE0-1CCA-4B90-984E-DD64E85AF6F2}"/>
              </a:ext>
            </a:extLst>
          </p:cNvPr>
          <p:cNvSpPr>
            <a:spLocks noGrp="1"/>
          </p:cNvSpPr>
          <p:nvPr>
            <p:ph idx="1"/>
          </p:nvPr>
        </p:nvSpPr>
        <p:spPr>
          <a:xfrm>
            <a:off x="468313" y="908050"/>
            <a:ext cx="8229600" cy="4465638"/>
          </a:xfrm>
        </p:spPr>
        <p:txBody>
          <a:bodyPr/>
          <a:lstStyle/>
          <a:p>
            <a:r>
              <a:rPr lang="en-ZA" altLang="en-US" sz="2400" dirty="0"/>
              <a:t>From 1 January 2019 the Pastors post is vacant</a:t>
            </a:r>
          </a:p>
          <a:p>
            <a:r>
              <a:rPr lang="en-ZA" altLang="en-US" sz="2400" dirty="0"/>
              <a:t>Pastor Jochen Volker has, on his request, been granted “leave of absence” by the Church Council.</a:t>
            </a:r>
          </a:p>
          <a:p>
            <a:r>
              <a:rPr lang="en-ZA" altLang="en-US" sz="2400" dirty="0"/>
              <a:t>WRLCC employs Pastor Volker directly.</a:t>
            </a:r>
          </a:p>
          <a:p>
            <a:r>
              <a:rPr lang="en-ZA" altLang="en-US" sz="2400" dirty="0"/>
              <a:t>Only Church Running cost are being invoiced to WRLCC and paid up to date.</a:t>
            </a:r>
          </a:p>
          <a:p>
            <a:r>
              <a:rPr lang="en-ZA" altLang="en-US" sz="2400" dirty="0"/>
              <a:t>WRLCC committed to pay R35 000 per month-this was upheld for 3 months. Now a level of R10 000 being paid</a:t>
            </a:r>
          </a:p>
          <a:p>
            <a:r>
              <a:rPr lang="en-ZA" altLang="en-US" sz="2400" dirty="0"/>
              <a:t>WRLCC submitted motion to write down debt to Synod.</a:t>
            </a:r>
          </a:p>
          <a:p>
            <a:r>
              <a:rPr lang="en-ZA" altLang="en-US" sz="2400" dirty="0"/>
              <a:t>Church Council supports this conditional motion</a:t>
            </a:r>
          </a:p>
          <a:p>
            <a:endParaRPr lang="en-ZA" altLang="en-US" sz="2400" dirty="0"/>
          </a:p>
          <a:p>
            <a:endParaRPr lang="en-ZA" altLang="en-US" sz="2400" dirty="0"/>
          </a:p>
          <a:p>
            <a:endParaRPr lang="en-ZA" altLang="en-US" dirty="0"/>
          </a:p>
        </p:txBody>
      </p:sp>
      <p:pic>
        <p:nvPicPr>
          <p:cNvPr id="15364" name="Picture 3">
            <a:extLst>
              <a:ext uri="{FF2B5EF4-FFF2-40B4-BE49-F238E27FC236}">
                <a16:creationId xmlns:a16="http://schemas.microsoft.com/office/drawing/2014/main" id="{09993D79-DF89-4527-921C-C9706C516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516563"/>
            <a:ext cx="80406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81E0FAF-DC92-4740-A2B9-324FD3306A6F}"/>
              </a:ext>
            </a:extLst>
          </p:cNvPr>
          <p:cNvSpPr>
            <a:spLocks noGrp="1"/>
          </p:cNvSpPr>
          <p:nvPr>
            <p:ph type="title"/>
          </p:nvPr>
        </p:nvSpPr>
        <p:spPr>
          <a:xfrm>
            <a:off x="457200" y="274638"/>
            <a:ext cx="8229600" cy="633412"/>
          </a:xfrm>
        </p:spPr>
        <p:txBody>
          <a:bodyPr/>
          <a:lstStyle/>
          <a:p>
            <a:r>
              <a:rPr lang="en-ZA" altLang="en-US" dirty="0"/>
              <a:t>WRLCC motion</a:t>
            </a:r>
          </a:p>
        </p:txBody>
      </p:sp>
      <p:sp>
        <p:nvSpPr>
          <p:cNvPr id="16387" name="Content Placeholder 2">
            <a:extLst>
              <a:ext uri="{FF2B5EF4-FFF2-40B4-BE49-F238E27FC236}">
                <a16:creationId xmlns:a16="http://schemas.microsoft.com/office/drawing/2014/main" id="{2FD6B3A4-6A0E-413A-A994-FF6A0B843D37}"/>
              </a:ext>
            </a:extLst>
          </p:cNvPr>
          <p:cNvSpPr>
            <a:spLocks noGrp="1"/>
          </p:cNvSpPr>
          <p:nvPr>
            <p:ph idx="1"/>
          </p:nvPr>
        </p:nvSpPr>
        <p:spPr>
          <a:xfrm>
            <a:off x="468313" y="1125538"/>
            <a:ext cx="8229600" cy="3671887"/>
          </a:xfrm>
        </p:spPr>
        <p:txBody>
          <a:bodyPr/>
          <a:lstStyle/>
          <a:p>
            <a:r>
              <a:rPr lang="en-ZA" altLang="en-US" dirty="0"/>
              <a:t>ELCSA [N-T] will suspend to levy interest on arear account for WRLCC from 1 January 2019.</a:t>
            </a:r>
          </a:p>
          <a:p>
            <a:r>
              <a:rPr lang="en-ZA" altLang="en-US" dirty="0"/>
              <a:t>Effective from 1 January 2019 a write down at a ratio of R4 500 for each R10 000 paid. </a:t>
            </a:r>
          </a:p>
          <a:p>
            <a:r>
              <a:rPr lang="en-ZA" altLang="en-US" dirty="0"/>
              <a:t>This would have the effect that if R120 000 is paid per annum the “historic accumulated interest” will be written down</a:t>
            </a:r>
          </a:p>
        </p:txBody>
      </p:sp>
      <p:pic>
        <p:nvPicPr>
          <p:cNvPr id="16388" name="Picture 3">
            <a:extLst>
              <a:ext uri="{FF2B5EF4-FFF2-40B4-BE49-F238E27FC236}">
                <a16:creationId xmlns:a16="http://schemas.microsoft.com/office/drawing/2014/main" id="{973E04CE-27AC-4AF7-9E96-FA1FEECED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516563"/>
            <a:ext cx="80406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016303B-C8B9-4B99-93AA-03234A79243F}"/>
              </a:ext>
            </a:extLst>
          </p:cNvPr>
          <p:cNvSpPr>
            <a:spLocks noGrp="1"/>
          </p:cNvSpPr>
          <p:nvPr>
            <p:ph type="title"/>
          </p:nvPr>
        </p:nvSpPr>
        <p:spPr>
          <a:xfrm>
            <a:off x="457200" y="274638"/>
            <a:ext cx="8229600" cy="561975"/>
          </a:xfrm>
        </p:spPr>
        <p:txBody>
          <a:bodyPr/>
          <a:lstStyle/>
          <a:p>
            <a:r>
              <a:rPr lang="en-ZA" altLang="en-US" sz="3600" dirty="0"/>
              <a:t>WRLCC Balance Sheet –December 2018</a:t>
            </a:r>
          </a:p>
        </p:txBody>
      </p:sp>
      <p:graphicFrame>
        <p:nvGraphicFramePr>
          <p:cNvPr id="4" name="Content Placeholder 3">
            <a:extLst>
              <a:ext uri="{FF2B5EF4-FFF2-40B4-BE49-F238E27FC236}">
                <a16:creationId xmlns:a16="http://schemas.microsoft.com/office/drawing/2014/main" id="{890A9C4B-A864-48FD-9F38-2BD2FB6747B5}"/>
              </a:ext>
            </a:extLst>
          </p:cNvPr>
          <p:cNvGraphicFramePr>
            <a:graphicFrameLocks noGrp="1"/>
          </p:cNvGraphicFramePr>
          <p:nvPr>
            <p:ph idx="1"/>
            <p:extLst>
              <p:ext uri="{D42A27DB-BD31-4B8C-83A1-F6EECF244321}">
                <p14:modId xmlns:p14="http://schemas.microsoft.com/office/powerpoint/2010/main" val="382515432"/>
              </p:ext>
            </p:extLst>
          </p:nvPr>
        </p:nvGraphicFramePr>
        <p:xfrm>
          <a:off x="1187624" y="908050"/>
          <a:ext cx="6840759" cy="5397504"/>
        </p:xfrm>
        <a:graphic>
          <a:graphicData uri="http://schemas.openxmlformats.org/drawingml/2006/table">
            <a:tbl>
              <a:tblPr firstRow="1" firstCol="1" bandRow="1"/>
              <a:tblGrid>
                <a:gridCol w="3774075">
                  <a:extLst>
                    <a:ext uri="{9D8B030D-6E8A-4147-A177-3AD203B41FA5}">
                      <a16:colId xmlns:a16="http://schemas.microsoft.com/office/drawing/2014/main" val="20000"/>
                    </a:ext>
                  </a:extLst>
                </a:gridCol>
                <a:gridCol w="567993">
                  <a:extLst>
                    <a:ext uri="{9D8B030D-6E8A-4147-A177-3AD203B41FA5}">
                      <a16:colId xmlns:a16="http://schemas.microsoft.com/office/drawing/2014/main" val="20001"/>
                    </a:ext>
                  </a:extLst>
                </a:gridCol>
                <a:gridCol w="1248946">
                  <a:extLst>
                    <a:ext uri="{9D8B030D-6E8A-4147-A177-3AD203B41FA5}">
                      <a16:colId xmlns:a16="http://schemas.microsoft.com/office/drawing/2014/main" val="20002"/>
                    </a:ext>
                  </a:extLst>
                </a:gridCol>
                <a:gridCol w="1249745">
                  <a:extLst>
                    <a:ext uri="{9D8B030D-6E8A-4147-A177-3AD203B41FA5}">
                      <a16:colId xmlns:a16="http://schemas.microsoft.com/office/drawing/2014/main" val="20003"/>
                    </a:ext>
                  </a:extLst>
                </a:gridCol>
              </a:tblGrid>
              <a:tr h="192768">
                <a:tc>
                  <a:txBody>
                    <a:bodyPr/>
                    <a:lstStyle/>
                    <a:p>
                      <a:pPr algn="l">
                        <a:lnSpc>
                          <a:spcPct val="115000"/>
                        </a:lnSpc>
                        <a:spcAft>
                          <a:spcPts val="0"/>
                        </a:spcAft>
                      </a:pPr>
                      <a:r>
                        <a:rPr lang="en-ZA" sz="1100" b="1" dirty="0">
                          <a:solidFill>
                            <a:srgbClr val="0070C0"/>
                          </a:solidFill>
                          <a:effectLst/>
                          <a:latin typeface="Arial"/>
                          <a:ea typeface="Times New Roman"/>
                          <a:cs typeface="Times New Roman"/>
                        </a:rPr>
                        <a:t>WEST RAND LUTHERAN COMMUNITY CHURCH</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extLst>
                  <a:ext uri="{0D108BD9-81ED-4DB2-BD59-A6C34878D82A}">
                    <a16:rowId xmlns:a16="http://schemas.microsoft.com/office/drawing/2014/main" val="10000"/>
                  </a:ext>
                </a:extLst>
              </a:tr>
              <a:tr h="192768">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extLst>
                  <a:ext uri="{0D108BD9-81ED-4DB2-BD59-A6C34878D82A}">
                    <a16:rowId xmlns:a16="http://schemas.microsoft.com/office/drawing/2014/main" val="10001"/>
                  </a:ext>
                </a:extLst>
              </a:tr>
              <a:tr h="192768">
                <a:tc>
                  <a:txBody>
                    <a:bodyPr/>
                    <a:lstStyle/>
                    <a:p>
                      <a:pPr algn="l">
                        <a:lnSpc>
                          <a:spcPct val="115000"/>
                        </a:lnSpc>
                        <a:spcAft>
                          <a:spcPts val="0"/>
                        </a:spcAft>
                      </a:pPr>
                      <a:r>
                        <a:rPr lang="en-ZA" sz="1100" b="1" dirty="0">
                          <a:effectLst/>
                          <a:latin typeface="Arial"/>
                          <a:ea typeface="Times New Roman"/>
                          <a:cs typeface="Times New Roman"/>
                        </a:rPr>
                        <a:t>BALANCE SHEET</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extLst>
                  <a:ext uri="{0D108BD9-81ED-4DB2-BD59-A6C34878D82A}">
                    <a16:rowId xmlns:a16="http://schemas.microsoft.com/office/drawing/2014/main" val="10002"/>
                  </a:ext>
                </a:extLst>
              </a:tr>
              <a:tr h="192768">
                <a:tc>
                  <a:txBody>
                    <a:bodyPr/>
                    <a:lstStyle/>
                    <a:p>
                      <a:pPr algn="l">
                        <a:lnSpc>
                          <a:spcPct val="115000"/>
                        </a:lnSpc>
                        <a:spcAft>
                          <a:spcPts val="0"/>
                        </a:spcAft>
                      </a:pPr>
                      <a:r>
                        <a:rPr lang="en-ZA" sz="1100" b="1" dirty="0">
                          <a:effectLst/>
                          <a:latin typeface="Arial"/>
                          <a:ea typeface="Times New Roman"/>
                          <a:cs typeface="Times New Roman"/>
                        </a:rPr>
                        <a:t>as at 31 December 2018</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extLst>
                  <a:ext uri="{0D108BD9-81ED-4DB2-BD59-A6C34878D82A}">
                    <a16:rowId xmlns:a16="http://schemas.microsoft.com/office/drawing/2014/main" val="10003"/>
                  </a:ext>
                </a:extLst>
              </a:tr>
              <a:tr h="192768">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extLst>
                  <a:ext uri="{0D108BD9-81ED-4DB2-BD59-A6C34878D82A}">
                    <a16:rowId xmlns:a16="http://schemas.microsoft.com/office/drawing/2014/main" val="10004"/>
                  </a:ext>
                </a:extLst>
              </a:tr>
              <a:tr h="192768">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ctr">
                        <a:lnSpc>
                          <a:spcPct val="115000"/>
                        </a:lnSpc>
                        <a:spcAft>
                          <a:spcPts val="0"/>
                        </a:spcAft>
                      </a:pPr>
                      <a:r>
                        <a:rPr lang="en-ZA" sz="1100" b="1" dirty="0">
                          <a:effectLst/>
                          <a:latin typeface="Arial"/>
                          <a:ea typeface="Times New Roman"/>
                          <a:cs typeface="Times New Roman"/>
                        </a:rPr>
                        <a:t>Note</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ctr">
                        <a:lnSpc>
                          <a:spcPct val="115000"/>
                        </a:lnSpc>
                        <a:spcAft>
                          <a:spcPts val="0"/>
                        </a:spcAft>
                      </a:pPr>
                      <a:r>
                        <a:rPr lang="en-ZA" sz="1100" b="1" dirty="0">
                          <a:effectLst/>
                          <a:latin typeface="Arial"/>
                          <a:ea typeface="Times New Roman"/>
                          <a:cs typeface="Times New Roman"/>
                        </a:rPr>
                        <a:t>2018</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ctr">
                        <a:lnSpc>
                          <a:spcPct val="115000"/>
                        </a:lnSpc>
                        <a:spcAft>
                          <a:spcPts val="0"/>
                        </a:spcAft>
                      </a:pPr>
                      <a:r>
                        <a:rPr lang="en-ZA" sz="1100" b="1" dirty="0">
                          <a:effectLst/>
                          <a:latin typeface="Arial"/>
                          <a:ea typeface="Times New Roman"/>
                          <a:cs typeface="Times New Roman"/>
                        </a:rPr>
                        <a:t>2017</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extLst>
                  <a:ext uri="{0D108BD9-81ED-4DB2-BD59-A6C34878D82A}">
                    <a16:rowId xmlns:a16="http://schemas.microsoft.com/office/drawing/2014/main" val="10005"/>
                  </a:ext>
                </a:extLst>
              </a:tr>
              <a:tr h="192768">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ctr">
                        <a:lnSpc>
                          <a:spcPct val="115000"/>
                        </a:lnSpc>
                        <a:spcAft>
                          <a:spcPts val="0"/>
                        </a:spcAft>
                      </a:pPr>
                      <a:r>
                        <a:rPr lang="en-ZA" sz="1100" b="1" dirty="0">
                          <a:effectLst/>
                          <a:latin typeface="Arial"/>
                          <a:ea typeface="Times New Roman"/>
                          <a:cs typeface="Times New Roman"/>
                        </a:rPr>
                        <a:t>R</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ctr">
                        <a:lnSpc>
                          <a:spcPct val="115000"/>
                        </a:lnSpc>
                        <a:spcAft>
                          <a:spcPts val="0"/>
                        </a:spcAft>
                      </a:pPr>
                      <a:r>
                        <a:rPr lang="en-ZA" sz="1100" b="1" dirty="0">
                          <a:effectLst/>
                          <a:latin typeface="Arial"/>
                          <a:ea typeface="Times New Roman"/>
                          <a:cs typeface="Times New Roman"/>
                        </a:rPr>
                        <a:t>R</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extLst>
                  <a:ext uri="{0D108BD9-81ED-4DB2-BD59-A6C34878D82A}">
                    <a16:rowId xmlns:a16="http://schemas.microsoft.com/office/drawing/2014/main" val="10006"/>
                  </a:ext>
                </a:extLst>
              </a:tr>
              <a:tr h="192768">
                <a:tc>
                  <a:txBody>
                    <a:bodyPr/>
                    <a:lstStyle/>
                    <a:p>
                      <a:pPr algn="l">
                        <a:lnSpc>
                          <a:spcPct val="115000"/>
                        </a:lnSpc>
                        <a:spcAft>
                          <a:spcPts val="0"/>
                        </a:spcAft>
                      </a:pPr>
                      <a:r>
                        <a:rPr lang="en-ZA" sz="1100" b="1" dirty="0">
                          <a:effectLst/>
                          <a:latin typeface="Arial"/>
                          <a:ea typeface="Times New Roman"/>
                          <a:cs typeface="Times New Roman"/>
                        </a:rPr>
                        <a:t>Non-Current assets</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r">
                        <a:lnSpc>
                          <a:spcPct val="115000"/>
                        </a:lnSpc>
                        <a:spcAft>
                          <a:spcPts val="0"/>
                        </a:spcAft>
                      </a:pPr>
                      <a:r>
                        <a:rPr lang="en-ZA" sz="1100" b="1" dirty="0">
                          <a:effectLst/>
                          <a:latin typeface="Arial"/>
                          <a:ea typeface="Times New Roman"/>
                          <a:cs typeface="Times New Roman"/>
                        </a:rPr>
                        <a:t>3 842 487</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r">
                        <a:lnSpc>
                          <a:spcPct val="115000"/>
                        </a:lnSpc>
                        <a:spcAft>
                          <a:spcPts val="0"/>
                        </a:spcAft>
                      </a:pPr>
                      <a:r>
                        <a:rPr lang="en-ZA" sz="1100" dirty="0">
                          <a:effectLst/>
                          <a:latin typeface="Arial"/>
                          <a:ea typeface="Times New Roman"/>
                          <a:cs typeface="Times New Roman"/>
                        </a:rPr>
                        <a:t> </a:t>
                      </a:r>
                      <a:r>
                        <a:rPr lang="en-ZA" sz="1100" b="1" dirty="0">
                          <a:effectLst/>
                          <a:latin typeface="Arial"/>
                          <a:ea typeface="Times New Roman"/>
                          <a:cs typeface="Times New Roman"/>
                        </a:rPr>
                        <a:t>4 137 221</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extLst>
                  <a:ext uri="{0D108BD9-81ED-4DB2-BD59-A6C34878D82A}">
                    <a16:rowId xmlns:a16="http://schemas.microsoft.com/office/drawing/2014/main" val="10007"/>
                  </a:ext>
                </a:extLst>
              </a:tr>
              <a:tr h="192768">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2768">
                <a:tc>
                  <a:txBody>
                    <a:bodyPr/>
                    <a:lstStyle/>
                    <a:p>
                      <a:pPr algn="l">
                        <a:lnSpc>
                          <a:spcPct val="115000"/>
                        </a:lnSpc>
                        <a:spcAft>
                          <a:spcPts val="0"/>
                        </a:spcAft>
                      </a:pPr>
                      <a:r>
                        <a:rPr lang="en-ZA" sz="1100" dirty="0">
                          <a:effectLst/>
                          <a:latin typeface="Arial"/>
                          <a:ea typeface="Times New Roman"/>
                          <a:cs typeface="Times New Roman"/>
                        </a:rPr>
                        <a:t>Property, Plant &amp; Equipment</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ctr">
                        <a:lnSpc>
                          <a:spcPct val="115000"/>
                        </a:lnSpc>
                        <a:spcAft>
                          <a:spcPts val="0"/>
                        </a:spcAft>
                      </a:pPr>
                      <a:r>
                        <a:rPr lang="en-ZA" sz="1100" b="1" dirty="0">
                          <a:effectLst/>
                          <a:latin typeface="Arial"/>
                          <a:ea typeface="Times New Roman"/>
                          <a:cs typeface="Times New Roman"/>
                        </a:rPr>
                        <a:t>2</a:t>
                      </a:r>
                      <a:endParaRPr lang="en-ZA" sz="1100" dirty="0">
                        <a:effectLst/>
                        <a:latin typeface="Calibri"/>
                        <a:ea typeface="Times New Roman"/>
                        <a:cs typeface="Times New Roman"/>
                      </a:endParaRPr>
                    </a:p>
                  </a:txBody>
                  <a:tcPr marL="44381" marR="4438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1100" dirty="0">
                          <a:effectLst/>
                          <a:latin typeface="Arial"/>
                          <a:ea typeface="Times New Roman"/>
                          <a:cs typeface="Times New Roman"/>
                        </a:rPr>
                        <a:t>3 842 487</a:t>
                      </a:r>
                      <a:endParaRPr lang="en-ZA" sz="1100" dirty="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a:effectLst/>
                          <a:latin typeface="Arial"/>
                          <a:ea typeface="Times New Roman"/>
                          <a:cs typeface="Times New Roman"/>
                        </a:rPr>
                        <a:t> 4 137 221 </a:t>
                      </a:r>
                      <a:endParaRPr lang="en-ZA" sz="1100" dirty="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2768">
                <a:tc>
                  <a:txBody>
                    <a:bodyPr/>
                    <a:lstStyle/>
                    <a:p>
                      <a:pPr algn="l">
                        <a:lnSpc>
                          <a:spcPct val="115000"/>
                        </a:lnSpc>
                        <a:spcAft>
                          <a:spcPts val="0"/>
                        </a:spcAft>
                      </a:pPr>
                      <a:r>
                        <a:rPr lang="en-ZA" sz="1100" b="1" dirty="0">
                          <a:effectLst/>
                          <a:latin typeface="Arial"/>
                          <a:ea typeface="Times New Roman"/>
                          <a:cs typeface="Times New Roman"/>
                        </a:rPr>
                        <a:t>Current assets</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r">
                        <a:lnSpc>
                          <a:spcPct val="115000"/>
                        </a:lnSpc>
                        <a:spcAft>
                          <a:spcPts val="0"/>
                        </a:spcAft>
                      </a:pPr>
                      <a:r>
                        <a:rPr lang="en-ZA" sz="1100" b="1" dirty="0">
                          <a:effectLst/>
                          <a:latin typeface="Arial"/>
                          <a:ea typeface="Times New Roman"/>
                          <a:cs typeface="Times New Roman"/>
                        </a:rPr>
                        <a:t>211 843</a:t>
                      </a:r>
                      <a:endParaRPr lang="en-ZA" sz="1100" dirty="0">
                        <a:effectLst/>
                        <a:latin typeface="Calibri"/>
                        <a:ea typeface="Times New Roman"/>
                        <a:cs typeface="Times New Roman"/>
                      </a:endParaRPr>
                    </a:p>
                  </a:txBody>
                  <a:tcPr marL="44381" marR="4438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1100" b="1" dirty="0">
                          <a:effectLst/>
                          <a:latin typeface="Arial"/>
                          <a:ea typeface="Times New Roman"/>
                          <a:cs typeface="Times New Roman"/>
                        </a:rPr>
                        <a:t>223 561</a:t>
                      </a:r>
                      <a:endParaRPr lang="en-ZA" sz="1100" dirty="0">
                        <a:effectLst/>
                        <a:latin typeface="Calibri"/>
                        <a:ea typeface="Times New Roman"/>
                        <a:cs typeface="Times New Roman"/>
                      </a:endParaRPr>
                    </a:p>
                  </a:txBody>
                  <a:tcPr marL="44381" marR="44381"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192768">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ZA" sz="1100" dirty="0">
                        <a:effectLst/>
                        <a:latin typeface="Calibri"/>
                      </a:endParaRPr>
                    </a:p>
                  </a:txBody>
                  <a:tcPr marL="44381" marR="4438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2768">
                <a:tc>
                  <a:txBody>
                    <a:bodyPr/>
                    <a:lstStyle/>
                    <a:p>
                      <a:pPr algn="l">
                        <a:lnSpc>
                          <a:spcPct val="115000"/>
                        </a:lnSpc>
                        <a:spcAft>
                          <a:spcPts val="0"/>
                        </a:spcAft>
                      </a:pPr>
                      <a:r>
                        <a:rPr lang="en-ZA" sz="1100" dirty="0">
                          <a:effectLst/>
                          <a:latin typeface="Arial"/>
                          <a:ea typeface="Times New Roman"/>
                          <a:cs typeface="Times New Roman"/>
                        </a:rPr>
                        <a:t>Receivables</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l">
                        <a:lnSpc>
                          <a:spcPct val="115000"/>
                        </a:lnSpc>
                      </a:pPr>
                      <a:endParaRPr lang="en-ZA" sz="1100" dirty="0">
                        <a:effectLst/>
                        <a:latin typeface="Calibri"/>
                      </a:endParaRPr>
                    </a:p>
                  </a:txBody>
                  <a:tcPr marL="44381" marR="4438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1100" dirty="0">
                          <a:effectLst/>
                          <a:latin typeface="Arial"/>
                          <a:ea typeface="Times New Roman"/>
                          <a:cs typeface="Times New Roman"/>
                        </a:rPr>
                        <a:t>24 350</a:t>
                      </a:r>
                      <a:endParaRPr lang="en-ZA" sz="1100" dirty="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1100" dirty="0">
                          <a:effectLst/>
                          <a:latin typeface="Arial"/>
                          <a:ea typeface="Times New Roman"/>
                          <a:cs typeface="Times New Roman"/>
                        </a:rPr>
                        <a:t>700 </a:t>
                      </a:r>
                      <a:endParaRPr lang="en-ZA" sz="1100" dirty="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r h="192768">
                <a:tc>
                  <a:txBody>
                    <a:bodyPr/>
                    <a:lstStyle/>
                    <a:p>
                      <a:pPr algn="l">
                        <a:lnSpc>
                          <a:spcPct val="115000"/>
                        </a:lnSpc>
                        <a:spcAft>
                          <a:spcPts val="0"/>
                        </a:spcAft>
                      </a:pPr>
                      <a:r>
                        <a:rPr lang="en-ZA" sz="1100" dirty="0">
                          <a:effectLst/>
                          <a:latin typeface="Arial"/>
                          <a:ea typeface="Times New Roman"/>
                          <a:cs typeface="Times New Roman"/>
                        </a:rPr>
                        <a:t>Funds due from Riverbank, </a:t>
                      </a:r>
                      <a:r>
                        <a:rPr lang="en-ZA" sz="1100" dirty="0" err="1">
                          <a:effectLst/>
                          <a:latin typeface="Arial"/>
                          <a:ea typeface="Times New Roman"/>
                          <a:cs typeface="Times New Roman"/>
                        </a:rPr>
                        <a:t>Joyland</a:t>
                      </a:r>
                      <a:r>
                        <a:rPr lang="en-ZA" sz="1100" dirty="0">
                          <a:effectLst/>
                          <a:latin typeface="Arial"/>
                          <a:ea typeface="Times New Roman"/>
                          <a:cs typeface="Times New Roman"/>
                        </a:rPr>
                        <a:t>, NL</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l">
                        <a:lnSpc>
                          <a:spcPct val="115000"/>
                        </a:lnSpc>
                      </a:pPr>
                      <a:endParaRPr lang="en-ZA" sz="1100">
                        <a:effectLst/>
                        <a:latin typeface="Calibri"/>
                      </a:endParaRPr>
                    </a:p>
                  </a:txBody>
                  <a:tcPr marL="44381" marR="4438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118 203</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     158 275</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92768">
                <a:tc>
                  <a:txBody>
                    <a:bodyPr/>
                    <a:lstStyle/>
                    <a:p>
                      <a:pPr algn="l">
                        <a:lnSpc>
                          <a:spcPct val="115000"/>
                        </a:lnSpc>
                        <a:spcAft>
                          <a:spcPts val="0"/>
                        </a:spcAft>
                      </a:pPr>
                      <a:r>
                        <a:rPr lang="en-ZA" sz="1100">
                          <a:effectLst/>
                          <a:latin typeface="Arial"/>
                          <a:ea typeface="Times New Roman"/>
                          <a:cs typeface="Times New Roman"/>
                        </a:rPr>
                        <a:t>Cash &amp; Other cash equivalents</a:t>
                      </a:r>
                      <a:endParaRPr lang="en-ZA" sz="110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ctr">
                        <a:lnSpc>
                          <a:spcPct val="115000"/>
                        </a:lnSpc>
                        <a:spcAft>
                          <a:spcPts val="0"/>
                        </a:spcAft>
                      </a:pPr>
                      <a:r>
                        <a:rPr lang="en-ZA" sz="1100" b="1">
                          <a:effectLst/>
                          <a:latin typeface="Arial"/>
                          <a:ea typeface="Times New Roman"/>
                          <a:cs typeface="Times New Roman"/>
                        </a:rPr>
                        <a:t>5</a:t>
                      </a:r>
                      <a:endParaRPr lang="en-ZA" sz="1100">
                        <a:effectLst/>
                        <a:latin typeface="Calibri"/>
                        <a:ea typeface="Times New Roman"/>
                        <a:cs typeface="Times New Roman"/>
                      </a:endParaRPr>
                    </a:p>
                  </a:txBody>
                  <a:tcPr marL="44381" marR="4438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69 290</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a:effectLst/>
                          <a:latin typeface="Arial"/>
                          <a:ea typeface="Times New Roman"/>
                          <a:cs typeface="Times New Roman"/>
                        </a:rPr>
                        <a:t>64 586 </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2768">
                <a:tc>
                  <a:txBody>
                    <a:bodyPr/>
                    <a:lstStyle/>
                    <a:p>
                      <a:pPr algn="l">
                        <a:lnSpc>
                          <a:spcPct val="115000"/>
                        </a:lnSpc>
                        <a:spcAft>
                          <a:spcPts val="0"/>
                        </a:spcAft>
                      </a:pPr>
                      <a:r>
                        <a:rPr lang="en-ZA" sz="1100" b="1" dirty="0">
                          <a:effectLst/>
                          <a:latin typeface="Arial"/>
                          <a:ea typeface="Times New Roman"/>
                          <a:cs typeface="Times New Roman"/>
                        </a:rPr>
                        <a:t>Total Assets</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l">
                        <a:lnSpc>
                          <a:spcPct val="115000"/>
                        </a:lnSpc>
                      </a:pPr>
                      <a:endParaRPr lang="en-ZA" sz="1100">
                        <a:effectLst/>
                        <a:latin typeface="Calibri"/>
                      </a:endParaRPr>
                    </a:p>
                  </a:txBody>
                  <a:tcPr marL="44381" marR="44381" marT="0" marB="0" anchor="b">
                    <a:lnL>
                      <a:noFill/>
                    </a:lnL>
                    <a:lnR>
                      <a:noFill/>
                    </a:lnR>
                    <a:lnT>
                      <a:noFill/>
                    </a:lnT>
                    <a:lnB>
                      <a:noFill/>
                    </a:lnB>
                  </a:tcPr>
                </a:tc>
                <a:tc>
                  <a:txBody>
                    <a:bodyPr/>
                    <a:lstStyle/>
                    <a:p>
                      <a:pPr algn="r">
                        <a:lnSpc>
                          <a:spcPct val="115000"/>
                        </a:lnSpc>
                        <a:spcAft>
                          <a:spcPts val="0"/>
                        </a:spcAft>
                      </a:pPr>
                      <a:r>
                        <a:rPr lang="en-ZA" sz="1100" b="1">
                          <a:effectLst/>
                          <a:latin typeface="Arial"/>
                          <a:ea typeface="Times New Roman"/>
                          <a:cs typeface="Times New Roman"/>
                        </a:rPr>
                        <a:t>4 054 330</a:t>
                      </a:r>
                      <a:endParaRPr lang="en-ZA" sz="1100">
                        <a:effectLst/>
                        <a:latin typeface="Calibri"/>
                        <a:ea typeface="Times New Roman"/>
                        <a:cs typeface="Times New Roman"/>
                      </a:endParaRPr>
                    </a:p>
                  </a:txBody>
                  <a:tcPr marL="44381" marR="44381"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b="1">
                          <a:effectLst/>
                          <a:latin typeface="Arial"/>
                          <a:ea typeface="Times New Roman"/>
                          <a:cs typeface="Times New Roman"/>
                        </a:rPr>
                        <a:t>4 360 782</a:t>
                      </a:r>
                      <a:endParaRPr lang="en-ZA" sz="1100">
                        <a:effectLst/>
                        <a:latin typeface="Calibri"/>
                        <a:ea typeface="Times New Roman"/>
                        <a:cs typeface="Times New Roman"/>
                      </a:endParaRPr>
                    </a:p>
                  </a:txBody>
                  <a:tcPr marL="44381" marR="44381"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2768">
                <a:tc>
                  <a:txBody>
                    <a:bodyPr/>
                    <a:lstStyle/>
                    <a:p>
                      <a:pPr algn="l">
                        <a:lnSpc>
                          <a:spcPct val="115000"/>
                        </a:lnSpc>
                        <a:spcAft>
                          <a:spcPts val="0"/>
                        </a:spcAft>
                      </a:pPr>
                      <a:r>
                        <a:rPr lang="en-ZA" sz="1100" b="1" dirty="0">
                          <a:effectLst/>
                          <a:latin typeface="Arial"/>
                          <a:ea typeface="Times New Roman"/>
                          <a:cs typeface="Times New Roman"/>
                        </a:rPr>
                        <a:t>Members' Interest and Liabilities</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l">
                        <a:lnSpc>
                          <a:spcPct val="115000"/>
                        </a:lnSpc>
                      </a:pPr>
                      <a:endParaRPr lang="en-ZA" sz="1100">
                        <a:effectLst/>
                        <a:latin typeface="Calibri"/>
                      </a:endParaRPr>
                    </a:p>
                  </a:txBody>
                  <a:tcPr marL="44381" marR="44381" marT="0" marB="0" anchor="b">
                    <a:lnL>
                      <a:noFill/>
                    </a:lnL>
                    <a:lnR>
                      <a:noFill/>
                    </a:lnR>
                    <a:lnT>
                      <a:noFill/>
                    </a:lnT>
                    <a:lnB>
                      <a:noFill/>
                    </a:lnB>
                  </a:tcPr>
                </a:tc>
                <a:tc>
                  <a:txBody>
                    <a:bodyPr/>
                    <a:lstStyle/>
                    <a:p>
                      <a:pPr algn="r">
                        <a:lnSpc>
                          <a:spcPct val="115000"/>
                        </a:lnSpc>
                        <a:spcAft>
                          <a:spcPts val="0"/>
                        </a:spcAft>
                      </a:pPr>
                      <a:r>
                        <a:rPr lang="en-ZA" sz="1100" b="1">
                          <a:effectLst/>
                          <a:latin typeface="Arial"/>
                          <a:ea typeface="Times New Roman"/>
                          <a:cs typeface="Times New Roman"/>
                        </a:rPr>
                        <a:t>142 772</a:t>
                      </a:r>
                      <a:endParaRPr lang="en-ZA" sz="1100">
                        <a:effectLst/>
                        <a:latin typeface="Calibri"/>
                        <a:ea typeface="Times New Roman"/>
                        <a:cs typeface="Times New Roman"/>
                      </a:endParaRPr>
                    </a:p>
                  </a:txBody>
                  <a:tcPr marL="44381" marR="44381"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b="1">
                          <a:effectLst/>
                          <a:latin typeface="Arial"/>
                          <a:ea typeface="Times New Roman"/>
                          <a:cs typeface="Times New Roman"/>
                        </a:rPr>
                        <a:t>367 293</a:t>
                      </a:r>
                      <a:endParaRPr lang="en-ZA" sz="1100">
                        <a:effectLst/>
                        <a:latin typeface="Calibri"/>
                        <a:ea typeface="Times New Roman"/>
                        <a:cs typeface="Times New Roman"/>
                      </a:endParaRPr>
                    </a:p>
                  </a:txBody>
                  <a:tcPr marL="44381" marR="44381"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2768">
                <a:tc>
                  <a:txBody>
                    <a:bodyPr/>
                    <a:lstStyle/>
                    <a:p>
                      <a:pPr algn="l">
                        <a:lnSpc>
                          <a:spcPct val="115000"/>
                        </a:lnSpc>
                        <a:spcAft>
                          <a:spcPts val="0"/>
                        </a:spcAft>
                      </a:pPr>
                      <a:r>
                        <a:rPr lang="en-ZA" sz="1100">
                          <a:effectLst/>
                          <a:latin typeface="Arial"/>
                          <a:ea typeface="Times New Roman"/>
                          <a:cs typeface="Times New Roman"/>
                        </a:rPr>
                        <a:t>Retained Income</a:t>
                      </a:r>
                      <a:endParaRPr lang="en-ZA" sz="110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l">
                        <a:lnSpc>
                          <a:spcPct val="115000"/>
                        </a:lnSpc>
                      </a:pPr>
                      <a:endParaRPr lang="en-ZA" sz="1100">
                        <a:effectLst/>
                        <a:latin typeface="Calibri"/>
                      </a:endParaRPr>
                    </a:p>
                  </a:txBody>
                  <a:tcPr marL="44381" marR="4438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142 772</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a:effectLst/>
                          <a:latin typeface="Arial"/>
                          <a:ea typeface="Times New Roman"/>
                          <a:cs typeface="Times New Roman"/>
                        </a:rPr>
                        <a:t>367 293</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2768">
                <a:tc>
                  <a:txBody>
                    <a:bodyPr/>
                    <a:lstStyle/>
                    <a:p>
                      <a:pPr algn="l">
                        <a:lnSpc>
                          <a:spcPct val="115000"/>
                        </a:lnSpc>
                      </a:pPr>
                      <a:endParaRPr lang="en-ZA" sz="110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a:effectLst/>
                        <a:latin typeface="Calibri"/>
                      </a:endParaRPr>
                    </a:p>
                  </a:txBody>
                  <a:tcPr marL="44381" marR="44381" marT="0" marB="0" anchor="b">
                    <a:lnL>
                      <a:noFill/>
                    </a:lnL>
                    <a:lnR>
                      <a:noFill/>
                    </a:lnR>
                    <a:lnT>
                      <a:noFill/>
                    </a:lnT>
                    <a:lnB>
                      <a:noFill/>
                    </a:lnB>
                  </a:tcPr>
                </a:tc>
                <a:tc>
                  <a:txBody>
                    <a:bodyPr/>
                    <a:lstStyle/>
                    <a:p>
                      <a:pPr algn="l">
                        <a:lnSpc>
                          <a:spcPct val="115000"/>
                        </a:lnSpc>
                      </a:pPr>
                      <a:endParaRPr lang="en-ZA" sz="1100">
                        <a:effectLst/>
                        <a:latin typeface="Calibri"/>
                      </a:endParaRPr>
                    </a:p>
                  </a:txBody>
                  <a:tcPr marL="44381" marR="4438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15000"/>
                        </a:lnSpc>
                      </a:pPr>
                      <a:endParaRPr lang="en-ZA" sz="1100">
                        <a:effectLst/>
                        <a:latin typeface="Calibri"/>
                      </a:endParaRPr>
                    </a:p>
                  </a:txBody>
                  <a:tcPr marL="44381" marR="44381"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8"/>
                  </a:ext>
                </a:extLst>
              </a:tr>
              <a:tr h="192768">
                <a:tc>
                  <a:txBody>
                    <a:bodyPr/>
                    <a:lstStyle/>
                    <a:p>
                      <a:pPr algn="l">
                        <a:lnSpc>
                          <a:spcPct val="115000"/>
                        </a:lnSpc>
                        <a:spcAft>
                          <a:spcPts val="0"/>
                        </a:spcAft>
                      </a:pPr>
                      <a:r>
                        <a:rPr lang="en-ZA" sz="1100" b="1">
                          <a:effectLst/>
                          <a:latin typeface="Arial"/>
                          <a:ea typeface="Times New Roman"/>
                          <a:cs typeface="Times New Roman"/>
                        </a:rPr>
                        <a:t>Non-current Liabilities</a:t>
                      </a:r>
                      <a:endParaRPr lang="en-ZA" sz="110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l">
                        <a:lnSpc>
                          <a:spcPct val="115000"/>
                        </a:lnSpc>
                      </a:pPr>
                      <a:endParaRPr lang="en-ZA" sz="1100">
                        <a:effectLst/>
                        <a:latin typeface="Calibri"/>
                      </a:endParaRPr>
                    </a:p>
                  </a:txBody>
                  <a:tcPr marL="44381" marR="44381" marT="0" marB="0" anchor="b">
                    <a:lnL>
                      <a:noFill/>
                    </a:lnL>
                    <a:lnR>
                      <a:noFill/>
                    </a:lnR>
                    <a:lnT>
                      <a:noFill/>
                    </a:lnT>
                    <a:lnB>
                      <a:noFill/>
                    </a:lnB>
                  </a:tcPr>
                </a:tc>
                <a:tc>
                  <a:txBody>
                    <a:bodyPr/>
                    <a:lstStyle/>
                    <a:p>
                      <a:pPr algn="r">
                        <a:lnSpc>
                          <a:spcPct val="115000"/>
                        </a:lnSpc>
                        <a:spcAft>
                          <a:spcPts val="0"/>
                        </a:spcAft>
                      </a:pPr>
                      <a:r>
                        <a:rPr lang="en-ZA" sz="1100" b="1">
                          <a:effectLst/>
                          <a:latin typeface="Arial"/>
                          <a:ea typeface="Times New Roman"/>
                          <a:cs typeface="Times New Roman"/>
                        </a:rPr>
                        <a:t>2 028 652 </a:t>
                      </a:r>
                      <a:endParaRPr lang="en-ZA" sz="1100">
                        <a:effectLst/>
                        <a:latin typeface="Calibri"/>
                        <a:ea typeface="Times New Roman"/>
                        <a:cs typeface="Times New Roman"/>
                      </a:endParaRPr>
                    </a:p>
                  </a:txBody>
                  <a:tcPr marL="44381" marR="4438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b="1">
                          <a:effectLst/>
                          <a:latin typeface="Arial"/>
                          <a:ea typeface="Times New Roman"/>
                          <a:cs typeface="Times New Roman"/>
                        </a:rPr>
                        <a:t>2 447 753</a:t>
                      </a:r>
                      <a:endParaRPr lang="en-ZA" sz="1100">
                        <a:effectLst/>
                        <a:latin typeface="Calibri"/>
                        <a:ea typeface="Times New Roman"/>
                        <a:cs typeface="Times New Roman"/>
                      </a:endParaRPr>
                    </a:p>
                  </a:txBody>
                  <a:tcPr marL="44381" marR="4438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92768">
                <a:tc>
                  <a:txBody>
                    <a:bodyPr/>
                    <a:lstStyle/>
                    <a:p>
                      <a:pPr algn="l">
                        <a:lnSpc>
                          <a:spcPct val="115000"/>
                        </a:lnSpc>
                        <a:spcAft>
                          <a:spcPts val="0"/>
                        </a:spcAft>
                      </a:pPr>
                      <a:r>
                        <a:rPr lang="en-ZA" sz="1100">
                          <a:effectLst/>
                          <a:latin typeface="Arial"/>
                          <a:ea typeface="Times New Roman"/>
                          <a:cs typeface="Times New Roman"/>
                        </a:rPr>
                        <a:t>CDT Foundation</a:t>
                      </a:r>
                      <a:endParaRPr lang="en-ZA" sz="110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ctr">
                        <a:lnSpc>
                          <a:spcPct val="115000"/>
                        </a:lnSpc>
                        <a:spcAft>
                          <a:spcPts val="0"/>
                        </a:spcAft>
                      </a:pPr>
                      <a:r>
                        <a:rPr lang="en-ZA" sz="1100" b="1">
                          <a:effectLst/>
                          <a:latin typeface="Arial"/>
                          <a:ea typeface="Times New Roman"/>
                          <a:cs typeface="Times New Roman"/>
                        </a:rPr>
                        <a:t>6</a:t>
                      </a:r>
                      <a:endParaRPr lang="en-ZA" sz="1100">
                        <a:effectLst/>
                        <a:latin typeface="Calibri"/>
                        <a:ea typeface="Times New Roman"/>
                        <a:cs typeface="Times New Roman"/>
                      </a:endParaRPr>
                    </a:p>
                  </a:txBody>
                  <a:tcPr marL="44381" marR="4438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1 013 969</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1100">
                          <a:effectLst/>
                          <a:latin typeface="Arial"/>
                          <a:ea typeface="Times New Roman"/>
                          <a:cs typeface="Times New Roman"/>
                        </a:rPr>
                        <a:t>  1 089 808 </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0"/>
                  </a:ext>
                </a:extLst>
              </a:tr>
              <a:tr h="192768">
                <a:tc>
                  <a:txBody>
                    <a:bodyPr/>
                    <a:lstStyle/>
                    <a:p>
                      <a:pPr algn="l">
                        <a:lnSpc>
                          <a:spcPct val="115000"/>
                        </a:lnSpc>
                        <a:spcAft>
                          <a:spcPts val="0"/>
                        </a:spcAft>
                      </a:pPr>
                      <a:r>
                        <a:rPr lang="en-ZA" sz="1100">
                          <a:effectLst/>
                          <a:latin typeface="Arial"/>
                          <a:ea typeface="Times New Roman"/>
                          <a:cs typeface="Times New Roman"/>
                        </a:rPr>
                        <a:t>Vehicle Financing</a:t>
                      </a:r>
                      <a:endParaRPr lang="en-ZA" sz="110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ctr">
                        <a:lnSpc>
                          <a:spcPct val="115000"/>
                        </a:lnSpc>
                        <a:spcAft>
                          <a:spcPts val="0"/>
                        </a:spcAft>
                      </a:pPr>
                      <a:r>
                        <a:rPr lang="en-ZA" sz="1100" b="1">
                          <a:effectLst/>
                          <a:latin typeface="Arial"/>
                          <a:ea typeface="Times New Roman"/>
                          <a:cs typeface="Times New Roman"/>
                        </a:rPr>
                        <a:t>7</a:t>
                      </a:r>
                      <a:endParaRPr lang="en-ZA" sz="1100">
                        <a:effectLst/>
                        <a:latin typeface="Calibri"/>
                        <a:ea typeface="Times New Roman"/>
                        <a:cs typeface="Times New Roman"/>
                      </a:endParaRPr>
                    </a:p>
                  </a:txBody>
                  <a:tcPr marL="44381" marR="4438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449 992</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     729 322 </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92768">
                <a:tc>
                  <a:txBody>
                    <a:bodyPr/>
                    <a:lstStyle/>
                    <a:p>
                      <a:pPr algn="l">
                        <a:lnSpc>
                          <a:spcPct val="115000"/>
                        </a:lnSpc>
                        <a:spcAft>
                          <a:spcPts val="0"/>
                        </a:spcAft>
                      </a:pPr>
                      <a:r>
                        <a:rPr lang="en-ZA" sz="1100">
                          <a:effectLst/>
                          <a:latin typeface="Arial"/>
                          <a:ea typeface="Times New Roman"/>
                          <a:cs typeface="Times New Roman"/>
                        </a:rPr>
                        <a:t>Bond - Karee Street</a:t>
                      </a:r>
                      <a:endParaRPr lang="en-ZA" sz="110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ctr">
                        <a:lnSpc>
                          <a:spcPct val="115000"/>
                        </a:lnSpc>
                        <a:spcAft>
                          <a:spcPts val="0"/>
                        </a:spcAft>
                      </a:pPr>
                      <a:r>
                        <a:rPr lang="en-ZA" sz="1100" b="1">
                          <a:effectLst/>
                          <a:latin typeface="Arial"/>
                          <a:ea typeface="Times New Roman"/>
                          <a:cs typeface="Times New Roman"/>
                        </a:rPr>
                        <a:t>8</a:t>
                      </a:r>
                      <a:endParaRPr lang="en-ZA" sz="1100">
                        <a:effectLst/>
                        <a:latin typeface="Calibri"/>
                        <a:ea typeface="Times New Roman"/>
                        <a:cs typeface="Times New Roman"/>
                      </a:endParaRPr>
                    </a:p>
                  </a:txBody>
                  <a:tcPr marL="44381" marR="4438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564 691     </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a:effectLst/>
                          <a:latin typeface="Arial"/>
                          <a:ea typeface="Times New Roman"/>
                          <a:cs typeface="Times New Roman"/>
                        </a:rPr>
                        <a:t>628 622 </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92768">
                <a:tc>
                  <a:txBody>
                    <a:bodyPr/>
                    <a:lstStyle/>
                    <a:p>
                      <a:pPr algn="l">
                        <a:lnSpc>
                          <a:spcPct val="115000"/>
                        </a:lnSpc>
                        <a:spcAft>
                          <a:spcPts val="0"/>
                        </a:spcAft>
                      </a:pPr>
                      <a:r>
                        <a:rPr lang="en-ZA" sz="1100" b="1" dirty="0">
                          <a:effectLst/>
                          <a:latin typeface="Arial"/>
                          <a:ea typeface="Times New Roman"/>
                          <a:cs typeface="Times New Roman"/>
                        </a:rPr>
                        <a:t>Current Liabilities</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l">
                        <a:lnSpc>
                          <a:spcPct val="115000"/>
                        </a:lnSpc>
                      </a:pPr>
                      <a:endParaRPr lang="en-ZA" sz="1100">
                        <a:effectLst/>
                        <a:latin typeface="Calibri"/>
                      </a:endParaRPr>
                    </a:p>
                  </a:txBody>
                  <a:tcPr marL="44381" marR="44381" marT="0" marB="0" anchor="b">
                    <a:lnL>
                      <a:noFill/>
                    </a:lnL>
                    <a:lnR>
                      <a:noFill/>
                    </a:lnR>
                    <a:lnT>
                      <a:noFill/>
                    </a:lnT>
                    <a:lnB>
                      <a:noFill/>
                    </a:lnB>
                  </a:tcPr>
                </a:tc>
                <a:tc>
                  <a:txBody>
                    <a:bodyPr/>
                    <a:lstStyle/>
                    <a:p>
                      <a:pPr algn="r">
                        <a:lnSpc>
                          <a:spcPct val="115000"/>
                        </a:lnSpc>
                        <a:spcAft>
                          <a:spcPts val="0"/>
                        </a:spcAft>
                      </a:pPr>
                      <a:r>
                        <a:rPr lang="en-ZA" sz="1100" b="1">
                          <a:effectLst/>
                          <a:latin typeface="Arial"/>
                          <a:ea typeface="Times New Roman"/>
                          <a:cs typeface="Times New Roman"/>
                        </a:rPr>
                        <a:t>1 882 906 </a:t>
                      </a:r>
                      <a:endParaRPr lang="en-ZA" sz="1100">
                        <a:effectLst/>
                        <a:latin typeface="Calibri"/>
                        <a:ea typeface="Times New Roman"/>
                        <a:cs typeface="Times New Roman"/>
                      </a:endParaRPr>
                    </a:p>
                  </a:txBody>
                  <a:tcPr marL="44381" marR="4438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b="1">
                          <a:effectLst/>
                          <a:latin typeface="Arial"/>
                          <a:ea typeface="Times New Roman"/>
                          <a:cs typeface="Times New Roman"/>
                        </a:rPr>
                        <a:t>1 607 086</a:t>
                      </a:r>
                      <a:endParaRPr lang="en-ZA" sz="1100">
                        <a:effectLst/>
                        <a:latin typeface="Calibri"/>
                        <a:ea typeface="Times New Roman"/>
                        <a:cs typeface="Times New Roman"/>
                      </a:endParaRPr>
                    </a:p>
                  </a:txBody>
                  <a:tcPr marL="44381" marR="4438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92768">
                <a:tc>
                  <a:txBody>
                    <a:bodyPr/>
                    <a:lstStyle/>
                    <a:p>
                      <a:pPr algn="l">
                        <a:lnSpc>
                          <a:spcPct val="115000"/>
                        </a:lnSpc>
                        <a:spcAft>
                          <a:spcPts val="0"/>
                        </a:spcAft>
                      </a:pPr>
                      <a:r>
                        <a:rPr lang="en-ZA" sz="1100">
                          <a:effectLst/>
                          <a:latin typeface="Arial"/>
                          <a:ea typeface="Times New Roman"/>
                          <a:cs typeface="Times New Roman"/>
                        </a:rPr>
                        <a:t>Sundry Liabilities</a:t>
                      </a:r>
                      <a:endParaRPr lang="en-ZA" sz="110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ctr">
                        <a:lnSpc>
                          <a:spcPct val="115000"/>
                        </a:lnSpc>
                        <a:spcAft>
                          <a:spcPts val="0"/>
                        </a:spcAft>
                      </a:pPr>
                      <a:r>
                        <a:rPr lang="en-ZA" sz="1100" b="1">
                          <a:effectLst/>
                          <a:latin typeface="Arial"/>
                          <a:ea typeface="Times New Roman"/>
                          <a:cs typeface="Times New Roman"/>
                        </a:rPr>
                        <a:t>9</a:t>
                      </a:r>
                      <a:endParaRPr lang="en-ZA" sz="1100">
                        <a:effectLst/>
                        <a:latin typeface="Calibri"/>
                        <a:ea typeface="Times New Roman"/>
                        <a:cs typeface="Times New Roman"/>
                      </a:endParaRPr>
                    </a:p>
                  </a:txBody>
                  <a:tcPr marL="44381" marR="4438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51 749</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1100">
                          <a:effectLst/>
                          <a:latin typeface="Arial"/>
                          <a:ea typeface="Times New Roman"/>
                          <a:cs typeface="Times New Roman"/>
                        </a:rPr>
                        <a:t>61 350</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4"/>
                  </a:ext>
                </a:extLst>
              </a:tr>
              <a:tr h="192768">
                <a:tc>
                  <a:txBody>
                    <a:bodyPr/>
                    <a:lstStyle/>
                    <a:p>
                      <a:pPr algn="l">
                        <a:lnSpc>
                          <a:spcPct val="115000"/>
                        </a:lnSpc>
                        <a:spcAft>
                          <a:spcPts val="0"/>
                        </a:spcAft>
                      </a:pPr>
                      <a:r>
                        <a:rPr lang="en-ZA" sz="1100">
                          <a:effectLst/>
                          <a:latin typeface="Arial"/>
                          <a:ea typeface="Times New Roman"/>
                          <a:cs typeface="Times New Roman"/>
                        </a:rPr>
                        <a:t>Bank overdraft</a:t>
                      </a:r>
                      <a:endParaRPr lang="en-ZA" sz="110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ctr">
                        <a:lnSpc>
                          <a:spcPct val="115000"/>
                        </a:lnSpc>
                        <a:spcAft>
                          <a:spcPts val="0"/>
                        </a:spcAft>
                      </a:pPr>
                      <a:r>
                        <a:rPr lang="en-ZA" sz="1100" b="1">
                          <a:effectLst/>
                          <a:latin typeface="Arial"/>
                          <a:ea typeface="Times New Roman"/>
                          <a:cs typeface="Times New Roman"/>
                        </a:rPr>
                        <a:t>5</a:t>
                      </a:r>
                      <a:endParaRPr lang="en-ZA" sz="1100">
                        <a:effectLst/>
                        <a:latin typeface="Calibri"/>
                        <a:ea typeface="Times New Roman"/>
                        <a:cs typeface="Times New Roman"/>
                      </a:endParaRPr>
                    </a:p>
                  </a:txBody>
                  <a:tcPr marL="44381" marR="4438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124 478</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       144 106</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5"/>
                  </a:ext>
                </a:extLst>
              </a:tr>
              <a:tr h="192768">
                <a:tc>
                  <a:txBody>
                    <a:bodyPr/>
                    <a:lstStyle/>
                    <a:p>
                      <a:pPr algn="l">
                        <a:lnSpc>
                          <a:spcPct val="115000"/>
                        </a:lnSpc>
                        <a:spcAft>
                          <a:spcPts val="0"/>
                        </a:spcAft>
                      </a:pPr>
                      <a:r>
                        <a:rPr lang="en-ZA" sz="1100" dirty="0">
                          <a:effectLst/>
                          <a:latin typeface="Arial"/>
                          <a:ea typeface="Times New Roman"/>
                          <a:cs typeface="Times New Roman"/>
                        </a:rPr>
                        <a:t>ELCSA (N-T)</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ctr">
                        <a:lnSpc>
                          <a:spcPct val="115000"/>
                        </a:lnSpc>
                        <a:spcAft>
                          <a:spcPts val="0"/>
                        </a:spcAft>
                      </a:pPr>
                      <a:r>
                        <a:rPr lang="en-ZA" sz="1100" b="1">
                          <a:effectLst/>
                          <a:latin typeface="Arial"/>
                          <a:ea typeface="Times New Roman"/>
                          <a:cs typeface="Times New Roman"/>
                        </a:rPr>
                        <a:t>10</a:t>
                      </a:r>
                      <a:endParaRPr lang="en-ZA" sz="1100">
                        <a:effectLst/>
                        <a:latin typeface="Calibri"/>
                        <a:ea typeface="Times New Roman"/>
                        <a:cs typeface="Times New Roman"/>
                      </a:endParaRPr>
                    </a:p>
                  </a:txBody>
                  <a:tcPr marL="44381" marR="44381"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1 706 679</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a:effectLst/>
                          <a:latin typeface="Arial"/>
                          <a:ea typeface="Times New Roman"/>
                          <a:cs typeface="Times New Roman"/>
                        </a:rPr>
                        <a:t>1 401 630 </a:t>
                      </a:r>
                      <a:endParaRPr lang="en-ZA" sz="1100">
                        <a:effectLst/>
                        <a:latin typeface="Calibri"/>
                        <a:ea typeface="Times New Roman"/>
                        <a:cs typeface="Times New Roman"/>
                      </a:endParaRPr>
                    </a:p>
                  </a:txBody>
                  <a:tcPr marL="44381" marR="443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92768">
                <a:tc>
                  <a:txBody>
                    <a:bodyPr/>
                    <a:lstStyle/>
                    <a:p>
                      <a:pPr algn="l">
                        <a:lnSpc>
                          <a:spcPct val="115000"/>
                        </a:lnSpc>
                        <a:spcAft>
                          <a:spcPts val="0"/>
                        </a:spcAft>
                      </a:pPr>
                      <a:r>
                        <a:rPr lang="en-ZA" sz="1100" dirty="0">
                          <a:effectLst/>
                          <a:latin typeface="Arial"/>
                          <a:ea typeface="Times New Roman"/>
                          <a:cs typeface="Times New Roman"/>
                        </a:rPr>
                        <a:t>Total Members' Interest &amp; Liabilities</a:t>
                      </a:r>
                      <a:endParaRPr lang="en-ZA" sz="1100" dirty="0">
                        <a:effectLst/>
                        <a:latin typeface="Calibri"/>
                        <a:ea typeface="Times New Roman"/>
                        <a:cs typeface="Times New Roman"/>
                      </a:endParaRPr>
                    </a:p>
                  </a:txBody>
                  <a:tcPr marL="44381" marR="44381" marT="0" marB="0" anchor="b">
                    <a:lnL>
                      <a:noFill/>
                    </a:lnL>
                    <a:lnR>
                      <a:noFill/>
                    </a:lnR>
                    <a:lnT>
                      <a:noFill/>
                    </a:lnT>
                    <a:lnB>
                      <a:noFill/>
                    </a:lnB>
                  </a:tcPr>
                </a:tc>
                <a:tc>
                  <a:txBody>
                    <a:bodyPr/>
                    <a:lstStyle/>
                    <a:p>
                      <a:pPr algn="l">
                        <a:lnSpc>
                          <a:spcPct val="115000"/>
                        </a:lnSpc>
                      </a:pPr>
                      <a:endParaRPr lang="en-ZA" sz="1100">
                        <a:effectLst/>
                        <a:latin typeface="Calibri"/>
                      </a:endParaRPr>
                    </a:p>
                  </a:txBody>
                  <a:tcPr marL="44381" marR="44381" marT="0" marB="0" anchor="b">
                    <a:lnL>
                      <a:noFill/>
                    </a:lnL>
                    <a:lnR>
                      <a:noFill/>
                    </a:lnR>
                    <a:lnT>
                      <a:noFill/>
                    </a:lnT>
                    <a:lnB>
                      <a:noFill/>
                    </a:lnB>
                  </a:tcPr>
                </a:tc>
                <a:tc>
                  <a:txBody>
                    <a:bodyPr/>
                    <a:lstStyle/>
                    <a:p>
                      <a:pPr algn="r">
                        <a:lnSpc>
                          <a:spcPct val="115000"/>
                        </a:lnSpc>
                        <a:spcAft>
                          <a:spcPts val="0"/>
                        </a:spcAft>
                      </a:pPr>
                      <a:r>
                        <a:rPr lang="en-ZA" sz="1100" b="1">
                          <a:effectLst/>
                          <a:latin typeface="Arial"/>
                          <a:ea typeface="Times New Roman"/>
                          <a:cs typeface="Times New Roman"/>
                        </a:rPr>
                        <a:t>4 054 330</a:t>
                      </a:r>
                      <a:endParaRPr lang="en-ZA" sz="1100">
                        <a:effectLst/>
                        <a:latin typeface="Calibri"/>
                        <a:ea typeface="Times New Roman"/>
                        <a:cs typeface="Times New Roman"/>
                      </a:endParaRPr>
                    </a:p>
                  </a:txBody>
                  <a:tcPr marL="44381" marR="44381"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b="1" dirty="0">
                          <a:effectLst/>
                          <a:latin typeface="Arial"/>
                          <a:ea typeface="Times New Roman"/>
                          <a:cs typeface="Times New Roman"/>
                        </a:rPr>
                        <a:t>4 360 782</a:t>
                      </a:r>
                      <a:endParaRPr lang="en-ZA" sz="1100" dirty="0">
                        <a:effectLst/>
                        <a:latin typeface="Calibri"/>
                        <a:ea typeface="Times New Roman"/>
                        <a:cs typeface="Times New Roman"/>
                      </a:endParaRPr>
                    </a:p>
                  </a:txBody>
                  <a:tcPr marL="44381" marR="44381"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E10C03F-95FB-4BDB-AC76-79FC8820E63F}"/>
              </a:ext>
            </a:extLst>
          </p:cNvPr>
          <p:cNvSpPr>
            <a:spLocks noGrp="1"/>
          </p:cNvSpPr>
          <p:nvPr>
            <p:ph type="title"/>
          </p:nvPr>
        </p:nvSpPr>
        <p:spPr/>
        <p:txBody>
          <a:bodyPr/>
          <a:lstStyle/>
          <a:p>
            <a:r>
              <a:rPr lang="en-ZA" altLang="en-US"/>
              <a:t>Model of CC motion effect</a:t>
            </a:r>
          </a:p>
        </p:txBody>
      </p:sp>
      <p:graphicFrame>
        <p:nvGraphicFramePr>
          <p:cNvPr id="6" name="Table 5">
            <a:extLst>
              <a:ext uri="{FF2B5EF4-FFF2-40B4-BE49-F238E27FC236}">
                <a16:creationId xmlns:a16="http://schemas.microsoft.com/office/drawing/2014/main" id="{AF1BFCAA-D3F7-4F9B-965E-1770FCC3AF40}"/>
              </a:ext>
            </a:extLst>
          </p:cNvPr>
          <p:cNvGraphicFramePr>
            <a:graphicFrameLocks noGrp="1"/>
          </p:cNvGraphicFramePr>
          <p:nvPr>
            <p:extLst>
              <p:ext uri="{D42A27DB-BD31-4B8C-83A1-F6EECF244321}">
                <p14:modId xmlns:p14="http://schemas.microsoft.com/office/powerpoint/2010/main" val="3705644898"/>
              </p:ext>
            </p:extLst>
          </p:nvPr>
        </p:nvGraphicFramePr>
        <p:xfrm>
          <a:off x="1043236" y="1156734"/>
          <a:ext cx="7057528" cy="5435603"/>
        </p:xfrm>
        <a:graphic>
          <a:graphicData uri="http://schemas.openxmlformats.org/drawingml/2006/table">
            <a:tbl>
              <a:tblPr firstRow="1" firstCol="1" bandRow="1"/>
              <a:tblGrid>
                <a:gridCol w="2459303">
                  <a:extLst>
                    <a:ext uri="{9D8B030D-6E8A-4147-A177-3AD203B41FA5}">
                      <a16:colId xmlns:a16="http://schemas.microsoft.com/office/drawing/2014/main" val="20000"/>
                    </a:ext>
                  </a:extLst>
                </a:gridCol>
                <a:gridCol w="949655">
                  <a:extLst>
                    <a:ext uri="{9D8B030D-6E8A-4147-A177-3AD203B41FA5}">
                      <a16:colId xmlns:a16="http://schemas.microsoft.com/office/drawing/2014/main" val="20001"/>
                    </a:ext>
                  </a:extLst>
                </a:gridCol>
                <a:gridCol w="1066153">
                  <a:extLst>
                    <a:ext uri="{9D8B030D-6E8A-4147-A177-3AD203B41FA5}">
                      <a16:colId xmlns:a16="http://schemas.microsoft.com/office/drawing/2014/main" val="20002"/>
                    </a:ext>
                  </a:extLst>
                </a:gridCol>
                <a:gridCol w="1060530">
                  <a:extLst>
                    <a:ext uri="{9D8B030D-6E8A-4147-A177-3AD203B41FA5}">
                      <a16:colId xmlns:a16="http://schemas.microsoft.com/office/drawing/2014/main" val="20003"/>
                    </a:ext>
                  </a:extLst>
                </a:gridCol>
                <a:gridCol w="1312807">
                  <a:extLst>
                    <a:ext uri="{9D8B030D-6E8A-4147-A177-3AD203B41FA5}">
                      <a16:colId xmlns:a16="http://schemas.microsoft.com/office/drawing/2014/main" val="20004"/>
                    </a:ext>
                  </a:extLst>
                </a:gridCol>
                <a:gridCol w="209080">
                  <a:extLst>
                    <a:ext uri="{9D8B030D-6E8A-4147-A177-3AD203B41FA5}">
                      <a16:colId xmlns:a16="http://schemas.microsoft.com/office/drawing/2014/main" val="20005"/>
                    </a:ext>
                  </a:extLst>
                </a:gridCol>
              </a:tblGrid>
              <a:tr h="630994">
                <a:tc gridSpan="6">
                  <a:txBody>
                    <a:bodyPr/>
                    <a:lstStyle/>
                    <a:p>
                      <a:pPr>
                        <a:lnSpc>
                          <a:spcPct val="115000"/>
                        </a:lnSpc>
                        <a:spcAft>
                          <a:spcPts val="0"/>
                        </a:spcAft>
                      </a:pPr>
                      <a:r>
                        <a:rPr lang="en-ZA" sz="1800" b="1" dirty="0">
                          <a:effectLst/>
                          <a:latin typeface="Arial"/>
                          <a:ea typeface="Times New Roman"/>
                          <a:cs typeface="Times New Roman"/>
                        </a:rPr>
                        <a:t>For Each R10 000 payment write down R4 500 DISCONTINUE interest </a:t>
                      </a:r>
                      <a:endParaRPr lang="en-ZA" sz="1400" dirty="0">
                        <a:effectLst/>
                        <a:latin typeface="Calibri"/>
                        <a:ea typeface="Calibri"/>
                        <a:cs typeface="Times New Roman"/>
                      </a:endParaRPr>
                    </a:p>
                  </a:txBody>
                  <a:tcPr marL="63304" marR="63304" marT="0"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771214">
                <a:tc>
                  <a:txBody>
                    <a:bodyPr/>
                    <a:lstStyle/>
                    <a:p>
                      <a:pPr>
                        <a:lnSpc>
                          <a:spcPct val="115000"/>
                        </a:lnSpc>
                        <a:spcAft>
                          <a:spcPts val="0"/>
                        </a:spcAft>
                      </a:pPr>
                      <a:r>
                        <a:rPr lang="en-ZA" sz="1100" b="1">
                          <a:effectLst/>
                          <a:latin typeface="Arial"/>
                          <a:ea typeface="Times New Roman"/>
                          <a:cs typeface="Times New Roman"/>
                        </a:rPr>
                        <a:t> Example based on R35 000 pm promised payment </a:t>
                      </a:r>
                      <a:endParaRPr lang="en-ZA" sz="1400">
                        <a:effectLst/>
                        <a:latin typeface="Calibri"/>
                        <a:ea typeface="Calibri"/>
                        <a:cs typeface="Times New Roman"/>
                      </a:endParaRPr>
                    </a:p>
                  </a:txBody>
                  <a:tcPr marL="63304" marR="63304" marT="0" marB="0">
                    <a:lnL>
                      <a:noFill/>
                    </a:lnL>
                    <a:lnR>
                      <a:noFill/>
                    </a:lnR>
                    <a:lnT>
                      <a:noFill/>
                    </a:lnT>
                    <a:lnB>
                      <a:noFill/>
                    </a:lnB>
                  </a:tcPr>
                </a:tc>
                <a:tc>
                  <a:txBody>
                    <a:bodyPr/>
                    <a:lstStyle/>
                    <a:p>
                      <a:pPr algn="ctr">
                        <a:lnSpc>
                          <a:spcPct val="115000"/>
                        </a:lnSpc>
                        <a:spcAft>
                          <a:spcPts val="0"/>
                        </a:spcAft>
                      </a:pPr>
                      <a:r>
                        <a:rPr lang="en-ZA" sz="1100" b="1">
                          <a:effectLst/>
                          <a:latin typeface="Arial"/>
                          <a:ea typeface="Times New Roman"/>
                          <a:cs typeface="Times New Roman"/>
                        </a:rPr>
                        <a:t>Capital</a:t>
                      </a:r>
                      <a:endParaRPr lang="en-ZA" sz="1400">
                        <a:effectLst/>
                        <a:latin typeface="Calibri"/>
                        <a:ea typeface="Calibri"/>
                        <a:cs typeface="Times New Roman"/>
                      </a:endParaRPr>
                    </a:p>
                  </a:txBody>
                  <a:tcPr marL="63304" marR="63304" marT="0" marB="0">
                    <a:lnL>
                      <a:noFill/>
                    </a:lnL>
                    <a:lnR>
                      <a:noFill/>
                    </a:lnR>
                    <a:lnT>
                      <a:noFill/>
                    </a:lnT>
                    <a:lnB>
                      <a:noFill/>
                    </a:lnB>
                  </a:tcPr>
                </a:tc>
                <a:tc>
                  <a:txBody>
                    <a:bodyPr/>
                    <a:lstStyle/>
                    <a:p>
                      <a:pPr algn="ctr">
                        <a:lnSpc>
                          <a:spcPct val="115000"/>
                        </a:lnSpc>
                        <a:spcAft>
                          <a:spcPts val="0"/>
                        </a:spcAft>
                      </a:pPr>
                      <a:r>
                        <a:rPr lang="en-ZA" sz="1100" b="1" dirty="0">
                          <a:effectLst/>
                          <a:latin typeface="Arial"/>
                          <a:ea typeface="Times New Roman"/>
                          <a:cs typeface="Times New Roman"/>
                        </a:rPr>
                        <a:t>Accumulated Interest and Write down</a:t>
                      </a:r>
                      <a:endParaRPr lang="en-ZA" sz="1400" dirty="0">
                        <a:effectLst/>
                        <a:latin typeface="Calibri"/>
                        <a:ea typeface="Calibri"/>
                        <a:cs typeface="Times New Roman"/>
                      </a:endParaRPr>
                    </a:p>
                  </a:txBody>
                  <a:tcPr marL="63304" marR="63304" marT="0" marB="0">
                    <a:lnL>
                      <a:noFill/>
                    </a:lnL>
                    <a:lnR>
                      <a:noFill/>
                    </a:lnR>
                    <a:lnT>
                      <a:noFill/>
                    </a:lnT>
                    <a:lnB>
                      <a:noFill/>
                    </a:lnB>
                  </a:tcPr>
                </a:tc>
                <a:tc>
                  <a:txBody>
                    <a:bodyPr/>
                    <a:lstStyle/>
                    <a:p>
                      <a:pPr algn="ctr">
                        <a:lnSpc>
                          <a:spcPct val="115000"/>
                        </a:lnSpc>
                        <a:spcAft>
                          <a:spcPts val="0"/>
                        </a:spcAft>
                      </a:pPr>
                      <a:r>
                        <a:rPr lang="en-ZA" sz="1100" b="1">
                          <a:effectLst/>
                          <a:latin typeface="Arial"/>
                          <a:ea typeface="Times New Roman"/>
                          <a:cs typeface="Times New Roman"/>
                        </a:rPr>
                        <a:t>% write down on payment received</a:t>
                      </a:r>
                      <a:endParaRPr lang="en-ZA" sz="1400">
                        <a:effectLst/>
                        <a:latin typeface="Calibri"/>
                        <a:ea typeface="Calibri"/>
                        <a:cs typeface="Times New Roman"/>
                      </a:endParaRPr>
                    </a:p>
                  </a:txBody>
                  <a:tcPr marL="63304" marR="63304" marT="0" marB="0">
                    <a:lnL>
                      <a:noFill/>
                    </a:lnL>
                    <a:lnR>
                      <a:noFill/>
                    </a:lnR>
                    <a:lnT>
                      <a:noFill/>
                    </a:lnT>
                    <a:lnB>
                      <a:noFill/>
                    </a:lnB>
                  </a:tcPr>
                </a:tc>
                <a:tc>
                  <a:txBody>
                    <a:bodyPr/>
                    <a:lstStyle/>
                    <a:p>
                      <a:pPr algn="ctr">
                        <a:lnSpc>
                          <a:spcPct val="115000"/>
                        </a:lnSpc>
                        <a:spcAft>
                          <a:spcPts val="0"/>
                        </a:spcAft>
                      </a:pPr>
                      <a:r>
                        <a:rPr lang="en-ZA" sz="1100" b="1">
                          <a:effectLst/>
                          <a:latin typeface="Arial"/>
                          <a:ea typeface="Times New Roman"/>
                          <a:cs typeface="Times New Roman"/>
                        </a:rPr>
                        <a:t>Total</a:t>
                      </a:r>
                      <a:endParaRPr lang="en-ZA" sz="1400">
                        <a:effectLst/>
                        <a:latin typeface="Calibri"/>
                        <a:ea typeface="Calibri"/>
                        <a:cs typeface="Times New Roman"/>
                      </a:endParaRPr>
                    </a:p>
                  </a:txBody>
                  <a:tcPr marL="63304" marR="63304" marT="0" marB="0">
                    <a:lnL>
                      <a:noFill/>
                    </a:lnL>
                    <a:lnR>
                      <a:noFill/>
                    </a:lnR>
                    <a:lnT>
                      <a:noFill/>
                    </a:lnT>
                    <a:lnB>
                      <a:noFill/>
                    </a:lnB>
                  </a:tcPr>
                </a:tc>
                <a:tc>
                  <a:txBody>
                    <a:bodyPr/>
                    <a:lstStyle/>
                    <a:p>
                      <a:pPr>
                        <a:lnSpc>
                          <a:spcPct val="115000"/>
                        </a:lnSpc>
                      </a:pPr>
                      <a:endParaRPr lang="en-ZA" sz="1400">
                        <a:effectLst/>
                        <a:latin typeface="Calibri"/>
                      </a:endParaRPr>
                    </a:p>
                  </a:txBody>
                  <a:tcPr marL="63304" marR="63304" marT="0" marB="0" anchor="ctr">
                    <a:lnL>
                      <a:noFill/>
                    </a:lnL>
                    <a:lnR>
                      <a:noFill/>
                    </a:lnR>
                    <a:lnT>
                      <a:noFill/>
                    </a:lnT>
                    <a:lnB>
                      <a:noFill/>
                    </a:lnB>
                  </a:tcPr>
                </a:tc>
                <a:extLst>
                  <a:ext uri="{0D108BD9-81ED-4DB2-BD59-A6C34878D82A}">
                    <a16:rowId xmlns:a16="http://schemas.microsoft.com/office/drawing/2014/main" val="10001"/>
                  </a:ext>
                </a:extLst>
              </a:tr>
              <a:tr h="245386">
                <a:tc>
                  <a:txBody>
                    <a:bodyPr/>
                    <a:lstStyle/>
                    <a:p>
                      <a:pPr>
                        <a:lnSpc>
                          <a:spcPct val="115000"/>
                        </a:lnSpc>
                        <a:spcAft>
                          <a:spcPts val="0"/>
                        </a:spcAft>
                      </a:pPr>
                      <a:r>
                        <a:rPr lang="en-ZA" sz="1100">
                          <a:effectLst/>
                          <a:latin typeface="Arial"/>
                          <a:ea typeface="Times New Roman"/>
                          <a:cs typeface="Times New Roman"/>
                        </a:rPr>
                        <a:t> Balance January 2019 </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1,287,525</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419,155</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nSpc>
                          <a:spcPct val="115000"/>
                        </a:lnSpc>
                      </a:pPr>
                      <a:endParaRPr lang="en-ZA" sz="1400">
                        <a:effectLst/>
                        <a:latin typeface="Calibri"/>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1,706,680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nSpc>
                          <a:spcPct val="115000"/>
                        </a:lnSpc>
                      </a:pPr>
                      <a:endParaRPr lang="en-ZA" sz="1400">
                        <a:effectLst/>
                        <a:latin typeface="Calibri"/>
                      </a:endParaRPr>
                    </a:p>
                  </a:txBody>
                  <a:tcPr marL="63304" marR="63304" marT="0" marB="0" anchor="ctr">
                    <a:lnL>
                      <a:noFill/>
                    </a:lnL>
                    <a:lnR>
                      <a:noFill/>
                    </a:lnR>
                    <a:lnT>
                      <a:noFill/>
                    </a:lnT>
                    <a:lnB>
                      <a:noFill/>
                    </a:lnB>
                  </a:tcPr>
                </a:tc>
                <a:extLst>
                  <a:ext uri="{0D108BD9-81ED-4DB2-BD59-A6C34878D82A}">
                    <a16:rowId xmlns:a16="http://schemas.microsoft.com/office/drawing/2014/main" val="10002"/>
                  </a:ext>
                </a:extLst>
              </a:tr>
              <a:tr h="385607">
                <a:tc>
                  <a:txBody>
                    <a:bodyPr/>
                    <a:lstStyle/>
                    <a:p>
                      <a:pPr>
                        <a:lnSpc>
                          <a:spcPct val="115000"/>
                        </a:lnSpc>
                        <a:spcAft>
                          <a:spcPts val="0"/>
                        </a:spcAft>
                      </a:pPr>
                      <a:r>
                        <a:rPr lang="en-ZA" sz="1100">
                          <a:effectLst/>
                          <a:latin typeface="Arial"/>
                          <a:ea typeface="Times New Roman"/>
                          <a:cs typeface="Times New Roman"/>
                        </a:rPr>
                        <a:t> Actual Received-Write off interest 2019  </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(155,542)</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(69,994)</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-45%</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1,481,144</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nSpc>
                          <a:spcPct val="115000"/>
                        </a:lnSpc>
                      </a:pPr>
                      <a:endParaRPr lang="en-ZA" sz="1400">
                        <a:effectLst/>
                        <a:latin typeface="Calibri"/>
                      </a:endParaRPr>
                    </a:p>
                  </a:txBody>
                  <a:tcPr marL="63304" marR="63304" marT="0" marB="0" anchor="ctr">
                    <a:lnL>
                      <a:noFill/>
                    </a:lnL>
                    <a:lnR>
                      <a:noFill/>
                    </a:lnR>
                    <a:lnT>
                      <a:noFill/>
                    </a:lnT>
                    <a:lnB>
                      <a:noFill/>
                    </a:lnB>
                  </a:tcPr>
                </a:tc>
                <a:extLst>
                  <a:ext uri="{0D108BD9-81ED-4DB2-BD59-A6C34878D82A}">
                    <a16:rowId xmlns:a16="http://schemas.microsoft.com/office/drawing/2014/main" val="10003"/>
                  </a:ext>
                </a:extLst>
              </a:tr>
              <a:tr h="291163">
                <a:tc>
                  <a:txBody>
                    <a:bodyPr/>
                    <a:lstStyle/>
                    <a:p>
                      <a:pPr>
                        <a:lnSpc>
                          <a:spcPct val="115000"/>
                        </a:lnSpc>
                        <a:spcAft>
                          <a:spcPts val="0"/>
                        </a:spcAft>
                      </a:pPr>
                      <a:r>
                        <a:rPr lang="en-ZA" sz="1100">
                          <a:effectLst/>
                          <a:latin typeface="Arial"/>
                          <a:ea typeface="Times New Roman"/>
                          <a:cs typeface="Times New Roman"/>
                        </a:rPr>
                        <a:t> Remainder of 2019 </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(40,000)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(18,000)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-45%</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1,423,144</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nSpc>
                          <a:spcPct val="115000"/>
                        </a:lnSpc>
                      </a:pPr>
                      <a:endParaRPr lang="en-ZA" sz="1400">
                        <a:effectLst/>
                        <a:latin typeface="Calibri"/>
                      </a:endParaRPr>
                    </a:p>
                  </a:txBody>
                  <a:tcPr marL="63304" marR="63304" marT="0" marB="0" anchor="ctr">
                    <a:lnL>
                      <a:noFill/>
                    </a:lnL>
                    <a:lnR>
                      <a:noFill/>
                    </a:lnR>
                    <a:lnT>
                      <a:noFill/>
                    </a:lnT>
                    <a:lnB>
                      <a:noFill/>
                    </a:lnB>
                  </a:tcPr>
                </a:tc>
                <a:extLst>
                  <a:ext uri="{0D108BD9-81ED-4DB2-BD59-A6C34878D82A}">
                    <a16:rowId xmlns:a16="http://schemas.microsoft.com/office/drawing/2014/main" val="10004"/>
                  </a:ext>
                </a:extLst>
              </a:tr>
              <a:tr h="291163">
                <a:tc>
                  <a:txBody>
                    <a:bodyPr/>
                    <a:lstStyle/>
                    <a:p>
                      <a:pPr>
                        <a:lnSpc>
                          <a:spcPct val="115000"/>
                        </a:lnSpc>
                        <a:spcAft>
                          <a:spcPts val="0"/>
                        </a:spcAft>
                      </a:pPr>
                      <a:r>
                        <a:rPr lang="en-ZA" sz="1100" dirty="0">
                          <a:effectLst/>
                          <a:latin typeface="Arial"/>
                          <a:ea typeface="Times New Roman"/>
                          <a:cs typeface="Times New Roman"/>
                        </a:rPr>
                        <a:t> Example-Payment 2020  </a:t>
                      </a:r>
                      <a:endParaRPr lang="en-ZA" sz="1400" dirty="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(120,000)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(54,000)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-45%</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1,249,144</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nSpc>
                          <a:spcPct val="115000"/>
                        </a:lnSpc>
                      </a:pPr>
                      <a:endParaRPr lang="en-ZA" sz="1400">
                        <a:effectLst/>
                        <a:latin typeface="Calibri"/>
                      </a:endParaRPr>
                    </a:p>
                  </a:txBody>
                  <a:tcPr marL="63304" marR="63304" marT="0" marB="0" anchor="ctr">
                    <a:lnL>
                      <a:noFill/>
                    </a:lnL>
                    <a:lnR>
                      <a:noFill/>
                    </a:lnR>
                    <a:lnT>
                      <a:noFill/>
                    </a:lnT>
                    <a:lnB>
                      <a:noFill/>
                    </a:lnB>
                  </a:tcPr>
                </a:tc>
                <a:extLst>
                  <a:ext uri="{0D108BD9-81ED-4DB2-BD59-A6C34878D82A}">
                    <a16:rowId xmlns:a16="http://schemas.microsoft.com/office/drawing/2014/main" val="10005"/>
                  </a:ext>
                </a:extLst>
              </a:tr>
              <a:tr h="291163">
                <a:tc>
                  <a:txBody>
                    <a:bodyPr/>
                    <a:lstStyle/>
                    <a:p>
                      <a:pPr>
                        <a:lnSpc>
                          <a:spcPct val="115000"/>
                        </a:lnSpc>
                        <a:spcAft>
                          <a:spcPts val="0"/>
                        </a:spcAft>
                      </a:pPr>
                      <a:r>
                        <a:rPr lang="en-ZA" sz="1100">
                          <a:effectLst/>
                          <a:latin typeface="Arial"/>
                          <a:ea typeface="Times New Roman"/>
                          <a:cs typeface="Times New Roman"/>
                        </a:rPr>
                        <a:t> Example-Payment 2021 </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(120,000)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(54,000)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-45%</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1,075,144</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nSpc>
                          <a:spcPct val="115000"/>
                        </a:lnSpc>
                      </a:pPr>
                      <a:endParaRPr lang="en-ZA" sz="1400">
                        <a:effectLst/>
                        <a:latin typeface="Calibri"/>
                      </a:endParaRPr>
                    </a:p>
                  </a:txBody>
                  <a:tcPr marL="63304" marR="63304" marT="0" marB="0" anchor="ctr">
                    <a:lnL>
                      <a:noFill/>
                    </a:lnL>
                    <a:lnR>
                      <a:noFill/>
                    </a:lnR>
                    <a:lnT>
                      <a:noFill/>
                    </a:lnT>
                    <a:lnB>
                      <a:noFill/>
                    </a:lnB>
                  </a:tcPr>
                </a:tc>
                <a:extLst>
                  <a:ext uri="{0D108BD9-81ED-4DB2-BD59-A6C34878D82A}">
                    <a16:rowId xmlns:a16="http://schemas.microsoft.com/office/drawing/2014/main" val="10006"/>
                  </a:ext>
                </a:extLst>
              </a:tr>
              <a:tr h="291163">
                <a:tc>
                  <a:txBody>
                    <a:bodyPr/>
                    <a:lstStyle/>
                    <a:p>
                      <a:pPr>
                        <a:lnSpc>
                          <a:spcPct val="115000"/>
                        </a:lnSpc>
                        <a:spcAft>
                          <a:spcPts val="0"/>
                        </a:spcAft>
                      </a:pPr>
                      <a:r>
                        <a:rPr lang="en-ZA" sz="1100">
                          <a:effectLst/>
                          <a:latin typeface="Arial"/>
                          <a:ea typeface="Times New Roman"/>
                          <a:cs typeface="Times New Roman"/>
                        </a:rPr>
                        <a:t> Example-Payment 2022 </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(120,000)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(54,000)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-45%</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901,144</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nSpc>
                          <a:spcPct val="115000"/>
                        </a:lnSpc>
                      </a:pPr>
                      <a:endParaRPr lang="en-ZA" sz="1400">
                        <a:effectLst/>
                        <a:latin typeface="Calibri"/>
                      </a:endParaRPr>
                    </a:p>
                  </a:txBody>
                  <a:tcPr marL="63304" marR="63304" marT="0" marB="0" anchor="ctr">
                    <a:lnL>
                      <a:noFill/>
                    </a:lnL>
                    <a:lnR>
                      <a:noFill/>
                    </a:lnR>
                    <a:lnT>
                      <a:noFill/>
                    </a:lnT>
                    <a:lnB>
                      <a:noFill/>
                    </a:lnB>
                  </a:tcPr>
                </a:tc>
                <a:extLst>
                  <a:ext uri="{0D108BD9-81ED-4DB2-BD59-A6C34878D82A}">
                    <a16:rowId xmlns:a16="http://schemas.microsoft.com/office/drawing/2014/main" val="10007"/>
                  </a:ext>
                </a:extLst>
              </a:tr>
              <a:tr h="291163">
                <a:tc>
                  <a:txBody>
                    <a:bodyPr/>
                    <a:lstStyle/>
                    <a:p>
                      <a:pPr>
                        <a:lnSpc>
                          <a:spcPct val="115000"/>
                        </a:lnSpc>
                        <a:spcAft>
                          <a:spcPts val="0"/>
                        </a:spcAft>
                      </a:pPr>
                      <a:r>
                        <a:rPr lang="en-ZA" sz="1100">
                          <a:effectLst/>
                          <a:latin typeface="Arial"/>
                          <a:ea typeface="Times New Roman"/>
                          <a:cs typeface="Times New Roman"/>
                        </a:rPr>
                        <a:t> Example-Payment 2023 </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(120,000)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(54,000)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-45%</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727,144</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nSpc>
                          <a:spcPct val="115000"/>
                        </a:lnSpc>
                      </a:pPr>
                      <a:endParaRPr lang="en-ZA" sz="1400">
                        <a:effectLst/>
                        <a:latin typeface="Calibri"/>
                      </a:endParaRPr>
                    </a:p>
                  </a:txBody>
                  <a:tcPr marL="63304" marR="63304" marT="0" marB="0" anchor="ctr">
                    <a:lnL>
                      <a:noFill/>
                    </a:lnL>
                    <a:lnR>
                      <a:noFill/>
                    </a:lnR>
                    <a:lnT>
                      <a:noFill/>
                    </a:lnT>
                    <a:lnB>
                      <a:noFill/>
                    </a:lnB>
                  </a:tcPr>
                </a:tc>
                <a:extLst>
                  <a:ext uri="{0D108BD9-81ED-4DB2-BD59-A6C34878D82A}">
                    <a16:rowId xmlns:a16="http://schemas.microsoft.com/office/drawing/2014/main" val="10008"/>
                  </a:ext>
                </a:extLst>
              </a:tr>
              <a:tr h="291163">
                <a:tc>
                  <a:txBody>
                    <a:bodyPr/>
                    <a:lstStyle/>
                    <a:p>
                      <a:pPr>
                        <a:lnSpc>
                          <a:spcPct val="115000"/>
                        </a:lnSpc>
                        <a:spcAft>
                          <a:spcPts val="0"/>
                        </a:spcAft>
                      </a:pPr>
                      <a:r>
                        <a:rPr lang="en-ZA" sz="1100">
                          <a:effectLst/>
                          <a:latin typeface="Arial"/>
                          <a:ea typeface="Times New Roman"/>
                          <a:cs typeface="Times New Roman"/>
                        </a:rPr>
                        <a:t> Example-Payment 2024 </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(120,000)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(54,000)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-45%</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553,144</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nSpc>
                          <a:spcPct val="115000"/>
                        </a:lnSpc>
                      </a:pPr>
                      <a:endParaRPr lang="en-ZA" sz="1400">
                        <a:effectLst/>
                        <a:latin typeface="Calibri"/>
                      </a:endParaRPr>
                    </a:p>
                  </a:txBody>
                  <a:tcPr marL="63304" marR="63304" marT="0" marB="0" anchor="ctr">
                    <a:lnL>
                      <a:noFill/>
                    </a:lnL>
                    <a:lnR>
                      <a:noFill/>
                    </a:lnR>
                    <a:lnT>
                      <a:noFill/>
                    </a:lnT>
                    <a:lnB>
                      <a:noFill/>
                    </a:lnB>
                  </a:tcPr>
                </a:tc>
                <a:extLst>
                  <a:ext uri="{0D108BD9-81ED-4DB2-BD59-A6C34878D82A}">
                    <a16:rowId xmlns:a16="http://schemas.microsoft.com/office/drawing/2014/main" val="10009"/>
                  </a:ext>
                </a:extLst>
              </a:tr>
              <a:tr h="291163">
                <a:tc>
                  <a:txBody>
                    <a:bodyPr/>
                    <a:lstStyle/>
                    <a:p>
                      <a:pPr>
                        <a:lnSpc>
                          <a:spcPct val="115000"/>
                        </a:lnSpc>
                        <a:spcAft>
                          <a:spcPts val="0"/>
                        </a:spcAft>
                      </a:pPr>
                      <a:r>
                        <a:rPr lang="en-ZA" sz="1100">
                          <a:effectLst/>
                          <a:latin typeface="Arial"/>
                          <a:ea typeface="Times New Roman"/>
                          <a:cs typeface="Times New Roman"/>
                        </a:rPr>
                        <a:t> Example-Payment 2025 </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(120,000)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(54,000)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-45%</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379,144</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nSpc>
                          <a:spcPct val="115000"/>
                        </a:lnSpc>
                      </a:pPr>
                      <a:endParaRPr lang="en-ZA" sz="1400">
                        <a:effectLst/>
                        <a:latin typeface="Calibri"/>
                      </a:endParaRPr>
                    </a:p>
                  </a:txBody>
                  <a:tcPr marL="63304" marR="63304" marT="0" marB="0" anchor="ctr">
                    <a:lnL>
                      <a:noFill/>
                    </a:lnL>
                    <a:lnR>
                      <a:noFill/>
                    </a:lnR>
                    <a:lnT>
                      <a:noFill/>
                    </a:lnT>
                    <a:lnB>
                      <a:noFill/>
                    </a:lnB>
                  </a:tcPr>
                </a:tc>
                <a:extLst>
                  <a:ext uri="{0D108BD9-81ED-4DB2-BD59-A6C34878D82A}">
                    <a16:rowId xmlns:a16="http://schemas.microsoft.com/office/drawing/2014/main" val="10010"/>
                  </a:ext>
                </a:extLst>
              </a:tr>
              <a:tr h="291163">
                <a:tc>
                  <a:txBody>
                    <a:bodyPr/>
                    <a:lstStyle/>
                    <a:p>
                      <a:pPr>
                        <a:lnSpc>
                          <a:spcPct val="115000"/>
                        </a:lnSpc>
                        <a:spcAft>
                          <a:spcPts val="0"/>
                        </a:spcAft>
                      </a:pPr>
                      <a:r>
                        <a:rPr lang="en-ZA" sz="1100">
                          <a:effectLst/>
                          <a:latin typeface="Arial"/>
                          <a:ea typeface="Times New Roman"/>
                          <a:cs typeface="Times New Roman"/>
                        </a:rPr>
                        <a:t> Example-Payment 2026 </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(120,000)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(54,000)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-45%</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205,144</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nSpc>
                          <a:spcPct val="115000"/>
                        </a:lnSpc>
                      </a:pPr>
                      <a:endParaRPr lang="en-ZA" sz="1400">
                        <a:effectLst/>
                        <a:latin typeface="Calibri"/>
                      </a:endParaRPr>
                    </a:p>
                  </a:txBody>
                  <a:tcPr marL="63304" marR="63304" marT="0" marB="0" anchor="ctr">
                    <a:lnL>
                      <a:noFill/>
                    </a:lnL>
                    <a:lnR>
                      <a:noFill/>
                    </a:lnR>
                    <a:lnT>
                      <a:noFill/>
                    </a:lnT>
                    <a:lnB>
                      <a:noFill/>
                    </a:lnB>
                  </a:tcPr>
                </a:tc>
                <a:extLst>
                  <a:ext uri="{0D108BD9-81ED-4DB2-BD59-A6C34878D82A}">
                    <a16:rowId xmlns:a16="http://schemas.microsoft.com/office/drawing/2014/main" val="10011"/>
                  </a:ext>
                </a:extLst>
              </a:tr>
              <a:tr h="291163">
                <a:tc>
                  <a:txBody>
                    <a:bodyPr/>
                    <a:lstStyle/>
                    <a:p>
                      <a:pPr>
                        <a:lnSpc>
                          <a:spcPct val="115000"/>
                        </a:lnSpc>
                        <a:spcAft>
                          <a:spcPts val="0"/>
                        </a:spcAft>
                      </a:pPr>
                      <a:r>
                        <a:rPr lang="en-ZA" sz="1100">
                          <a:effectLst/>
                          <a:latin typeface="Arial"/>
                          <a:ea typeface="Times New Roman"/>
                          <a:cs typeface="Times New Roman"/>
                        </a:rPr>
                        <a:t> Example-Payment 2027 </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(120,000)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(54,000)</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-45%</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31,144</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nSpc>
                          <a:spcPct val="115000"/>
                        </a:lnSpc>
                      </a:pPr>
                      <a:endParaRPr lang="en-ZA" sz="1400">
                        <a:effectLst/>
                        <a:latin typeface="Calibri"/>
                      </a:endParaRPr>
                    </a:p>
                  </a:txBody>
                  <a:tcPr marL="63304" marR="63304" marT="0" marB="0" anchor="ctr">
                    <a:lnL>
                      <a:noFill/>
                    </a:lnL>
                    <a:lnR>
                      <a:noFill/>
                    </a:lnR>
                    <a:lnT>
                      <a:noFill/>
                    </a:lnT>
                    <a:lnB>
                      <a:noFill/>
                    </a:lnB>
                  </a:tcPr>
                </a:tc>
                <a:extLst>
                  <a:ext uri="{0D108BD9-81ED-4DB2-BD59-A6C34878D82A}">
                    <a16:rowId xmlns:a16="http://schemas.microsoft.com/office/drawing/2014/main" val="10012"/>
                  </a:ext>
                </a:extLst>
              </a:tr>
              <a:tr h="291163">
                <a:tc>
                  <a:txBody>
                    <a:bodyPr/>
                    <a:lstStyle/>
                    <a:p>
                      <a:pPr>
                        <a:lnSpc>
                          <a:spcPct val="115000"/>
                        </a:lnSpc>
                        <a:spcAft>
                          <a:spcPts val="0"/>
                        </a:spcAft>
                      </a:pPr>
                      <a:r>
                        <a:rPr lang="en-ZA" sz="1100">
                          <a:effectLst/>
                          <a:latin typeface="Arial"/>
                          <a:ea typeface="Times New Roman"/>
                          <a:cs typeface="Times New Roman"/>
                        </a:rPr>
                        <a:t> Example-Payment 2028 </a:t>
                      </a:r>
                      <a:endParaRPr lang="en-ZA" sz="1400">
                        <a:effectLst/>
                        <a:latin typeface="Calibri"/>
                        <a:ea typeface="Calibri"/>
                        <a:cs typeface="Times New Roman"/>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(21,479)</a:t>
                      </a:r>
                      <a:endParaRPr lang="en-ZA" sz="1400">
                        <a:effectLst/>
                        <a:latin typeface="Calibri"/>
                        <a:ea typeface="Calibri"/>
                        <a:cs typeface="Times New Roman"/>
                      </a:endParaRPr>
                    </a:p>
                  </a:txBody>
                  <a:tcPr marL="63304" marR="633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a:effectLst/>
                          <a:latin typeface="Arial"/>
                          <a:ea typeface="Times New Roman"/>
                          <a:cs typeface="Times New Roman"/>
                        </a:rPr>
                        <a:t>(9,666)</a:t>
                      </a:r>
                      <a:endParaRPr lang="en-ZA" sz="1400">
                        <a:effectLst/>
                        <a:latin typeface="Calibri"/>
                        <a:ea typeface="Calibri"/>
                        <a:cs typeface="Times New Roman"/>
                      </a:endParaRPr>
                    </a:p>
                  </a:txBody>
                  <a:tcPr marL="63304" marR="633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a:effectLst/>
                          <a:latin typeface="Arial"/>
                          <a:ea typeface="Times New Roman"/>
                          <a:cs typeface="Times New Roman"/>
                        </a:rPr>
                        <a:t>-45%</a:t>
                      </a:r>
                      <a:endParaRPr lang="en-ZA" sz="1400">
                        <a:effectLst/>
                        <a:latin typeface="Calibri"/>
                        <a:ea typeface="Calibri"/>
                        <a:cs typeface="Times New Roman"/>
                      </a:endParaRPr>
                    </a:p>
                  </a:txBody>
                  <a:tcPr marL="63304" marR="633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a:effectLst/>
                          <a:latin typeface="Arial"/>
                          <a:ea typeface="Times New Roman"/>
                          <a:cs typeface="Times New Roman"/>
                        </a:rPr>
                        <a:t>0</a:t>
                      </a:r>
                      <a:endParaRPr lang="en-ZA" sz="1400">
                        <a:effectLst/>
                        <a:latin typeface="Calibri"/>
                        <a:ea typeface="Calibri"/>
                        <a:cs typeface="Times New Roman"/>
                      </a:endParaRPr>
                    </a:p>
                  </a:txBody>
                  <a:tcPr marL="63304" marR="6330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ZA" sz="1400">
                        <a:effectLst/>
                        <a:latin typeface="Calibri"/>
                      </a:endParaRPr>
                    </a:p>
                  </a:txBody>
                  <a:tcPr marL="63304" marR="63304" marT="0" marB="0" anchor="ctr">
                    <a:lnL>
                      <a:noFill/>
                    </a:lnL>
                    <a:lnR>
                      <a:noFill/>
                    </a:lnR>
                    <a:lnT>
                      <a:noFill/>
                    </a:lnT>
                    <a:lnB>
                      <a:noFill/>
                    </a:lnB>
                  </a:tcPr>
                </a:tc>
                <a:extLst>
                  <a:ext uri="{0D108BD9-81ED-4DB2-BD59-A6C34878D82A}">
                    <a16:rowId xmlns:a16="http://schemas.microsoft.com/office/drawing/2014/main" val="10013"/>
                  </a:ext>
                </a:extLst>
              </a:tr>
              <a:tr h="245386">
                <a:tc>
                  <a:txBody>
                    <a:bodyPr/>
                    <a:lstStyle/>
                    <a:p>
                      <a:pPr>
                        <a:lnSpc>
                          <a:spcPct val="115000"/>
                        </a:lnSpc>
                      </a:pPr>
                      <a:endParaRPr lang="en-ZA" sz="1400">
                        <a:effectLst/>
                        <a:latin typeface="Calibri"/>
                      </a:endParaRPr>
                    </a:p>
                  </a:txBody>
                  <a:tcPr marL="63304" marR="63304" marT="0" marB="0" anchor="b">
                    <a:lnL>
                      <a:noFill/>
                    </a:lnL>
                    <a:lnR>
                      <a:noFill/>
                    </a:lnR>
                    <a:lnT>
                      <a:noFill/>
                    </a:lnT>
                    <a:lnB>
                      <a:noFill/>
                    </a:lnB>
                  </a:tcPr>
                </a:tc>
                <a:tc>
                  <a:txBody>
                    <a:bodyPr/>
                    <a:lstStyle/>
                    <a:p>
                      <a:pPr algn="r">
                        <a:lnSpc>
                          <a:spcPct val="115000"/>
                        </a:lnSpc>
                        <a:spcAft>
                          <a:spcPts val="0"/>
                        </a:spcAft>
                      </a:pPr>
                      <a:r>
                        <a:rPr lang="en-ZA" sz="1100">
                          <a:effectLst/>
                          <a:latin typeface="Arial"/>
                          <a:ea typeface="Times New Roman"/>
                          <a:cs typeface="Times New Roman"/>
                        </a:rPr>
                        <a:t>110,504</a:t>
                      </a:r>
                      <a:endParaRPr lang="en-ZA" sz="1400">
                        <a:effectLst/>
                        <a:latin typeface="Calibri"/>
                        <a:ea typeface="Calibri"/>
                        <a:cs typeface="Times New Roman"/>
                      </a:endParaRPr>
                    </a:p>
                  </a:txBody>
                  <a:tcPr marL="63304" marR="63304"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a:effectLst/>
                          <a:latin typeface="Arial"/>
                          <a:ea typeface="Times New Roman"/>
                          <a:cs typeface="Times New Roman"/>
                        </a:rPr>
                        <a:t>(110,504)</a:t>
                      </a:r>
                      <a:endParaRPr lang="en-ZA" sz="1400">
                        <a:effectLst/>
                        <a:latin typeface="Calibri"/>
                        <a:ea typeface="Calibri"/>
                        <a:cs typeface="Times New Roman"/>
                      </a:endParaRPr>
                    </a:p>
                  </a:txBody>
                  <a:tcPr marL="63304" marR="63304"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effectLst/>
                          <a:latin typeface="Arial"/>
                          <a:ea typeface="Times New Roman"/>
                          <a:cs typeface="Times New Roman"/>
                        </a:rPr>
                        <a:t> </a:t>
                      </a:r>
                      <a:endParaRPr lang="en-ZA" sz="1400">
                        <a:effectLst/>
                        <a:latin typeface="Calibri"/>
                        <a:ea typeface="Calibri"/>
                        <a:cs typeface="Times New Roman"/>
                      </a:endParaRPr>
                    </a:p>
                  </a:txBody>
                  <a:tcPr marL="63304" marR="63304"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effectLst/>
                          <a:latin typeface="Arial"/>
                          <a:ea typeface="Times New Roman"/>
                          <a:cs typeface="Times New Roman"/>
                        </a:rPr>
                        <a:t> </a:t>
                      </a:r>
                      <a:endParaRPr lang="en-ZA" sz="1400">
                        <a:effectLst/>
                        <a:latin typeface="Calibri"/>
                        <a:ea typeface="Calibri"/>
                        <a:cs typeface="Times New Roman"/>
                      </a:endParaRPr>
                    </a:p>
                  </a:txBody>
                  <a:tcPr marL="63304" marR="63304"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pPr>
                      <a:endParaRPr lang="en-ZA" sz="1400">
                        <a:effectLst/>
                        <a:latin typeface="Calibri"/>
                      </a:endParaRPr>
                    </a:p>
                  </a:txBody>
                  <a:tcPr marL="63304" marR="63304" marT="0" marB="0" anchor="ctr">
                    <a:lnL>
                      <a:noFill/>
                    </a:lnL>
                    <a:lnR>
                      <a:noFill/>
                    </a:lnR>
                    <a:lnT>
                      <a:noFill/>
                    </a:lnT>
                    <a:lnB>
                      <a:noFill/>
                    </a:lnB>
                  </a:tcPr>
                </a:tc>
                <a:extLst>
                  <a:ext uri="{0D108BD9-81ED-4DB2-BD59-A6C34878D82A}">
                    <a16:rowId xmlns:a16="http://schemas.microsoft.com/office/drawing/2014/main" val="10014"/>
                  </a:ext>
                </a:extLst>
              </a:tr>
              <a:tr h="245386">
                <a:tc>
                  <a:txBody>
                    <a:bodyPr/>
                    <a:lstStyle/>
                    <a:p>
                      <a:pPr>
                        <a:lnSpc>
                          <a:spcPct val="115000"/>
                        </a:lnSpc>
                      </a:pPr>
                      <a:endParaRPr lang="en-ZA" sz="1400">
                        <a:effectLst/>
                        <a:latin typeface="Calibri"/>
                      </a:endParaRPr>
                    </a:p>
                  </a:txBody>
                  <a:tcPr marL="63304" marR="63304" marT="0" marB="0" anchor="b">
                    <a:lnL>
                      <a:noFill/>
                    </a:lnL>
                    <a:lnR>
                      <a:noFill/>
                    </a:lnR>
                    <a:lnT>
                      <a:noFill/>
                    </a:lnT>
                    <a:lnB>
                      <a:noFill/>
                    </a:lnB>
                  </a:tcPr>
                </a:tc>
                <a:tc>
                  <a:txBody>
                    <a:bodyPr/>
                    <a:lstStyle/>
                    <a:p>
                      <a:pPr>
                        <a:lnSpc>
                          <a:spcPct val="115000"/>
                        </a:lnSpc>
                      </a:pPr>
                      <a:endParaRPr lang="en-ZA" sz="1400">
                        <a:effectLst/>
                        <a:latin typeface="Calibri"/>
                      </a:endParaRPr>
                    </a:p>
                  </a:txBody>
                  <a:tcPr marL="63304" marR="63304"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n-ZA" sz="1400">
                        <a:effectLst/>
                        <a:latin typeface="Calibri"/>
                      </a:endParaRPr>
                    </a:p>
                  </a:txBody>
                  <a:tcPr marL="63304" marR="63304"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n-ZA" sz="1400">
                        <a:effectLst/>
                        <a:latin typeface="Calibri"/>
                      </a:endParaRPr>
                    </a:p>
                  </a:txBody>
                  <a:tcPr marL="63304" marR="63304"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n-ZA" sz="1400">
                        <a:effectLst/>
                        <a:latin typeface="Calibri"/>
                      </a:endParaRPr>
                    </a:p>
                  </a:txBody>
                  <a:tcPr marL="63304" marR="63304"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n-ZA" sz="1400" dirty="0">
                        <a:effectLst/>
                        <a:latin typeface="Calibri"/>
                      </a:endParaRPr>
                    </a:p>
                  </a:txBody>
                  <a:tcPr marL="63304" marR="63304" marT="0" marB="0" anchor="ctr">
                    <a:lnL>
                      <a:noFill/>
                    </a:lnL>
                    <a:lnR>
                      <a:noFill/>
                    </a:lnR>
                    <a:lnT>
                      <a:noFill/>
                    </a:lnT>
                    <a:lnB>
                      <a:noFill/>
                    </a:lnB>
                  </a:tcPr>
                </a:tc>
                <a:extLst>
                  <a:ext uri="{0D108BD9-81ED-4DB2-BD59-A6C34878D82A}">
                    <a16:rowId xmlns:a16="http://schemas.microsoft.com/office/drawing/2014/main" val="10015"/>
                  </a:ext>
                </a:extLst>
              </a:tr>
            </a:tbl>
          </a:graphicData>
        </a:graphic>
      </p:graphicFrame>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ELCSA(N-T) </a:t>
            </a:r>
          </a:p>
        </p:txBody>
      </p:sp>
      <p:sp>
        <p:nvSpPr>
          <p:cNvPr id="3" name="Subtitle 2"/>
          <p:cNvSpPr>
            <a:spLocks noGrp="1"/>
          </p:cNvSpPr>
          <p:nvPr>
            <p:ph type="subTitle" idx="1"/>
          </p:nvPr>
        </p:nvSpPr>
        <p:spPr/>
        <p:txBody>
          <a:bodyPr/>
          <a:lstStyle/>
          <a:p>
            <a:r>
              <a:rPr lang="en-ZA" dirty="0"/>
              <a:t>Budget 2020-21</a:t>
            </a:r>
          </a:p>
        </p:txBody>
      </p:sp>
      <p:grpSp>
        <p:nvGrpSpPr>
          <p:cNvPr id="4" name="Group 7"/>
          <p:cNvGrpSpPr>
            <a:grpSpLocks/>
          </p:cNvGrpSpPr>
          <p:nvPr/>
        </p:nvGrpSpPr>
        <p:grpSpPr bwMode="auto">
          <a:xfrm>
            <a:off x="683568" y="5007499"/>
            <a:ext cx="7956550" cy="1700213"/>
            <a:chOff x="0" y="5158680"/>
            <a:chExt cx="7956376" cy="1700808"/>
          </a:xfrm>
        </p:grpSpPr>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58680"/>
              <a:ext cx="222751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1691680" y="6488668"/>
              <a:ext cx="6264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DE" altLang="en-US">
                  <a:solidFill>
                    <a:srgbClr val="00758C"/>
                  </a:solidFill>
                </a:rPr>
                <a:t>Evangelical Lutheran Church in Southern Africa (N-T)</a:t>
              </a:r>
              <a:endParaRPr lang="en-GB" altLang="en-US" dirty="0">
                <a:solidFill>
                  <a:srgbClr val="00758C"/>
                </a:solidFill>
              </a:endParaRPr>
            </a:p>
          </p:txBody>
        </p:sp>
      </p:grpSp>
    </p:spTree>
    <p:extLst>
      <p:ext uri="{BB962C8B-B14F-4D97-AF65-F5344CB8AC3E}">
        <p14:creationId xmlns:p14="http://schemas.microsoft.com/office/powerpoint/2010/main" val="1657718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D4BEFD4E-8A3A-4CBF-BA74-457142E5DC66}"/>
              </a:ext>
            </a:extLst>
          </p:cNvPr>
          <p:cNvGraphicFramePr>
            <a:graphicFrameLocks noGrp="1"/>
          </p:cNvGraphicFramePr>
          <p:nvPr/>
        </p:nvGraphicFramePr>
        <p:xfrm>
          <a:off x="1" y="-4775954"/>
          <a:ext cx="1259632" cy="4604548"/>
        </p:xfrm>
        <a:graphic>
          <a:graphicData uri="http://schemas.openxmlformats.org/drawingml/2006/table">
            <a:tbl>
              <a:tblPr>
                <a:tableStyleId>{5C22544A-7EE6-4342-B048-85BDC9FD1C3A}</a:tableStyleId>
              </a:tblPr>
              <a:tblGrid>
                <a:gridCol w="185240">
                  <a:extLst>
                    <a:ext uri="{9D8B030D-6E8A-4147-A177-3AD203B41FA5}">
                      <a16:colId xmlns:a16="http://schemas.microsoft.com/office/drawing/2014/main" val="2123286268"/>
                    </a:ext>
                  </a:extLst>
                </a:gridCol>
                <a:gridCol w="172075">
                  <a:extLst>
                    <a:ext uri="{9D8B030D-6E8A-4147-A177-3AD203B41FA5}">
                      <a16:colId xmlns:a16="http://schemas.microsoft.com/office/drawing/2014/main" val="3352665638"/>
                    </a:ext>
                  </a:extLst>
                </a:gridCol>
                <a:gridCol w="274681">
                  <a:extLst>
                    <a:ext uri="{9D8B030D-6E8A-4147-A177-3AD203B41FA5}">
                      <a16:colId xmlns:a16="http://schemas.microsoft.com/office/drawing/2014/main" val="3167734819"/>
                    </a:ext>
                  </a:extLst>
                </a:gridCol>
                <a:gridCol w="104606">
                  <a:extLst>
                    <a:ext uri="{9D8B030D-6E8A-4147-A177-3AD203B41FA5}">
                      <a16:colId xmlns:a16="http://schemas.microsoft.com/office/drawing/2014/main" val="3323490914"/>
                    </a:ext>
                  </a:extLst>
                </a:gridCol>
                <a:gridCol w="93388">
                  <a:extLst>
                    <a:ext uri="{9D8B030D-6E8A-4147-A177-3AD203B41FA5}">
                      <a16:colId xmlns:a16="http://schemas.microsoft.com/office/drawing/2014/main" val="1425457542"/>
                    </a:ext>
                  </a:extLst>
                </a:gridCol>
                <a:gridCol w="115824">
                  <a:extLst>
                    <a:ext uri="{9D8B030D-6E8A-4147-A177-3AD203B41FA5}">
                      <a16:colId xmlns:a16="http://schemas.microsoft.com/office/drawing/2014/main" val="1552653834"/>
                    </a:ext>
                  </a:extLst>
                </a:gridCol>
                <a:gridCol w="104606">
                  <a:extLst>
                    <a:ext uri="{9D8B030D-6E8A-4147-A177-3AD203B41FA5}">
                      <a16:colId xmlns:a16="http://schemas.microsoft.com/office/drawing/2014/main" val="2074474652"/>
                    </a:ext>
                  </a:extLst>
                </a:gridCol>
                <a:gridCol w="104606">
                  <a:extLst>
                    <a:ext uri="{9D8B030D-6E8A-4147-A177-3AD203B41FA5}">
                      <a16:colId xmlns:a16="http://schemas.microsoft.com/office/drawing/2014/main" val="951710141"/>
                    </a:ext>
                  </a:extLst>
                </a:gridCol>
                <a:gridCol w="104606">
                  <a:extLst>
                    <a:ext uri="{9D8B030D-6E8A-4147-A177-3AD203B41FA5}">
                      <a16:colId xmlns:a16="http://schemas.microsoft.com/office/drawing/2014/main" val="3411686064"/>
                    </a:ext>
                  </a:extLst>
                </a:gridCol>
              </a:tblGrid>
              <a:tr h="164155">
                <a:tc>
                  <a:txBody>
                    <a:bodyPr/>
                    <a:lstStyle/>
                    <a:p>
                      <a:pPr algn="l" fontAlgn="b"/>
                      <a:r>
                        <a:rPr lang="en-ZA" sz="900" u="sng" strike="noStrike" dirty="0">
                          <a:effectLst/>
                        </a:rPr>
                        <a:t> </a:t>
                      </a:r>
                      <a:endParaRPr lang="en-ZA" sz="800" b="0" i="0" u="none" strike="noStrike" dirty="0">
                        <a:effectLst/>
                        <a:latin typeface="Arial" panose="020B060402020202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533629818"/>
                  </a:ext>
                </a:extLst>
              </a:tr>
              <a:tr h="164155">
                <a:tc>
                  <a:txBody>
                    <a:bodyPr/>
                    <a:lstStyle/>
                    <a:p>
                      <a:pPr algn="l" fontAlgn="b"/>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62445769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815825355"/>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523068419"/>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4172977738"/>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439406610"/>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12511197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83832867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87055107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46263776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250859934"/>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27329982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52351150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20609543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522672161"/>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61208490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571706986"/>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404767699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8838785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944734716"/>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08171780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50429591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541121411"/>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658778506"/>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48299465"/>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996923565"/>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425437237"/>
                  </a:ext>
                </a:extLst>
              </a:tr>
              <a:tr h="172363">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388519032"/>
                  </a:ext>
                </a:extLst>
              </a:tr>
            </a:tbl>
          </a:graphicData>
        </a:graphic>
      </p:graphicFrame>
      <p:sp>
        <p:nvSpPr>
          <p:cNvPr id="20" name="TextBox 3">
            <a:extLst>
              <a:ext uri="{FF2B5EF4-FFF2-40B4-BE49-F238E27FC236}">
                <a16:creationId xmlns:a16="http://schemas.microsoft.com/office/drawing/2014/main" id="{00000000-0008-0000-0000-000010000000}"/>
              </a:ext>
            </a:extLst>
          </p:cNvPr>
          <p:cNvSpPr txBox="1"/>
          <p:nvPr/>
        </p:nvSpPr>
        <p:spPr>
          <a:xfrm>
            <a:off x="4934096" y="1362100"/>
            <a:ext cx="2466975" cy="533400"/>
          </a:xfrm>
          <a:prstGeom prst="rect">
            <a:avLst/>
          </a:prstGeom>
          <a:solidFill>
            <a:srgbClr val="FFFF00"/>
          </a:solidFill>
          <a:ln>
            <a:solidFill>
              <a:schemeClr val="tx1"/>
            </a:solid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400" b="1" dirty="0"/>
              <a:t>Total Congregation Contribution</a:t>
            </a:r>
          </a:p>
        </p:txBody>
      </p:sp>
      <p:sp>
        <p:nvSpPr>
          <p:cNvPr id="21" name="TextBox 12">
            <a:extLst>
              <a:ext uri="{FF2B5EF4-FFF2-40B4-BE49-F238E27FC236}">
                <a16:creationId xmlns:a16="http://schemas.microsoft.com/office/drawing/2014/main" id="{00000000-0008-0000-0000-000011000000}"/>
              </a:ext>
            </a:extLst>
          </p:cNvPr>
          <p:cNvSpPr txBox="1"/>
          <p:nvPr/>
        </p:nvSpPr>
        <p:spPr>
          <a:xfrm>
            <a:off x="2069452" y="2105050"/>
            <a:ext cx="2179638" cy="771525"/>
          </a:xfrm>
          <a:prstGeom prst="rect">
            <a:avLst/>
          </a:prstGeom>
          <a:solidFill>
            <a:srgbClr val="FFC000"/>
          </a:solidFill>
          <a:ln w="25400">
            <a:gradFill>
              <a:gsLst>
                <a:gs pos="0">
                  <a:schemeClr val="tx1"/>
                </a:gs>
                <a:gs pos="39999">
                  <a:srgbClr val="0A128C"/>
                </a:gs>
                <a:gs pos="70000">
                  <a:srgbClr val="181CC7"/>
                </a:gs>
                <a:gs pos="88000">
                  <a:srgbClr val="7005D4"/>
                </a:gs>
                <a:gs pos="100000">
                  <a:srgbClr val="8C3D91"/>
                </a:gs>
              </a:gsLst>
              <a:lin ang="5400000" scaled="0"/>
            </a:gradFill>
            <a:prstDash val="lgDashDot"/>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600" b="1" dirty="0"/>
              <a:t>Projects</a:t>
            </a:r>
          </a:p>
          <a:p>
            <a:pPr algn="ctr"/>
            <a:r>
              <a:rPr lang="en-ZA" sz="1600" b="1" dirty="0"/>
              <a:t>Various funds and Projects</a:t>
            </a:r>
          </a:p>
          <a:p>
            <a:pPr algn="ctr"/>
            <a:endParaRPr lang="en-ZA" b="1" dirty="0"/>
          </a:p>
        </p:txBody>
      </p:sp>
      <p:sp>
        <p:nvSpPr>
          <p:cNvPr id="22" name="TextBox 5">
            <a:extLst>
              <a:ext uri="{FF2B5EF4-FFF2-40B4-BE49-F238E27FC236}">
                <a16:creationId xmlns:a16="http://schemas.microsoft.com/office/drawing/2014/main" id="{00000000-0008-0000-0000-000013000000}"/>
              </a:ext>
            </a:extLst>
          </p:cNvPr>
          <p:cNvSpPr txBox="1"/>
          <p:nvPr/>
        </p:nvSpPr>
        <p:spPr>
          <a:xfrm>
            <a:off x="4305446" y="2524150"/>
            <a:ext cx="2592388" cy="1246495"/>
          </a:xfrm>
          <a:prstGeom prst="rect">
            <a:avLst/>
          </a:prstGeom>
          <a:solidFill>
            <a:srgbClr val="FFFF00"/>
          </a:solidFill>
          <a:ln w="25400" cmpd="sng">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b="1" dirty="0"/>
              <a:t>Pastors in Service</a:t>
            </a:r>
          </a:p>
          <a:p>
            <a:r>
              <a:rPr lang="en-ZA" sz="1600" dirty="0"/>
              <a:t>Cost to company</a:t>
            </a:r>
          </a:p>
          <a:p>
            <a:r>
              <a:rPr lang="en-ZA" sz="1600" dirty="0"/>
              <a:t>Medical Prefunding</a:t>
            </a:r>
          </a:p>
          <a:p>
            <a:r>
              <a:rPr lang="en-ZA" sz="1600" b="1" dirty="0">
                <a:solidFill>
                  <a:srgbClr val="FF0000"/>
                </a:solidFill>
              </a:rPr>
              <a:t>Pastors Transfer cost</a:t>
            </a:r>
          </a:p>
          <a:p>
            <a:r>
              <a:rPr lang="en-ZA" sz="1600" b="1" dirty="0">
                <a:solidFill>
                  <a:srgbClr val="FF0000"/>
                </a:solidFill>
              </a:rPr>
              <a:t>Continuous training</a:t>
            </a:r>
          </a:p>
        </p:txBody>
      </p:sp>
      <p:sp>
        <p:nvSpPr>
          <p:cNvPr id="23" name="TextBox 4">
            <a:extLst>
              <a:ext uri="{FF2B5EF4-FFF2-40B4-BE49-F238E27FC236}">
                <a16:creationId xmlns:a16="http://schemas.microsoft.com/office/drawing/2014/main" id="{00000000-0008-0000-0000-000015000000}"/>
              </a:ext>
            </a:extLst>
          </p:cNvPr>
          <p:cNvSpPr txBox="1"/>
          <p:nvPr/>
        </p:nvSpPr>
        <p:spPr>
          <a:xfrm>
            <a:off x="7305821" y="2514625"/>
            <a:ext cx="1619250" cy="655638"/>
          </a:xfrm>
          <a:prstGeom prst="rect">
            <a:avLst/>
          </a:prstGeom>
          <a:solidFill>
            <a:srgbClr val="FFFF00"/>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b="1" dirty="0"/>
              <a:t>Net Church Running Cost</a:t>
            </a:r>
          </a:p>
        </p:txBody>
      </p:sp>
      <p:sp>
        <p:nvSpPr>
          <p:cNvPr id="24" name="TextBox 16">
            <a:extLst>
              <a:ext uri="{FF2B5EF4-FFF2-40B4-BE49-F238E27FC236}">
                <a16:creationId xmlns:a16="http://schemas.microsoft.com/office/drawing/2014/main" id="{00000000-0008-0000-0000-00001B000000}"/>
              </a:ext>
            </a:extLst>
          </p:cNvPr>
          <p:cNvSpPr txBox="1"/>
          <p:nvPr/>
        </p:nvSpPr>
        <p:spPr>
          <a:xfrm>
            <a:off x="1800371" y="4419625"/>
            <a:ext cx="2592388" cy="1470025"/>
          </a:xfrm>
          <a:prstGeom prst="rect">
            <a:avLst/>
          </a:prstGeom>
          <a:solidFill>
            <a:srgbClr val="FFC000"/>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600" b="1" dirty="0"/>
              <a:t>Nett Investment Income</a:t>
            </a:r>
          </a:p>
          <a:p>
            <a:pPr algn="ctr"/>
            <a:r>
              <a:rPr lang="en-ZA" sz="1200" dirty="0"/>
              <a:t>Investment yield </a:t>
            </a:r>
          </a:p>
          <a:p>
            <a:pPr algn="ctr"/>
            <a:r>
              <a:rPr lang="en-ZA" sz="1200" dirty="0"/>
              <a:t>Less</a:t>
            </a:r>
          </a:p>
          <a:p>
            <a:pPr algn="ctr"/>
            <a:r>
              <a:rPr lang="en-ZA" sz="1200" b="1" dirty="0"/>
              <a:t>Interest Allocation to</a:t>
            </a:r>
          </a:p>
          <a:p>
            <a:r>
              <a:rPr lang="en-ZA" sz="1200" dirty="0"/>
              <a:t>Funds</a:t>
            </a:r>
          </a:p>
          <a:p>
            <a:r>
              <a:rPr lang="en-ZA" sz="1200" dirty="0">
                <a:solidFill>
                  <a:srgbClr val="FF0000"/>
                </a:solidFill>
              </a:rPr>
              <a:t>Church Running Cost</a:t>
            </a:r>
          </a:p>
          <a:p>
            <a:r>
              <a:rPr lang="en-ZA" sz="1200" dirty="0">
                <a:solidFill>
                  <a:srgbClr val="FF0000"/>
                </a:solidFill>
              </a:rPr>
              <a:t>Medical Prefunding</a:t>
            </a:r>
          </a:p>
        </p:txBody>
      </p:sp>
      <p:sp>
        <p:nvSpPr>
          <p:cNvPr id="25" name="TextBox 6">
            <a:extLst>
              <a:ext uri="{FF2B5EF4-FFF2-40B4-BE49-F238E27FC236}">
                <a16:creationId xmlns:a16="http://schemas.microsoft.com/office/drawing/2014/main" id="{00000000-0008-0000-0000-00001C000000}"/>
              </a:ext>
            </a:extLst>
          </p:cNvPr>
          <p:cNvSpPr txBox="1"/>
          <p:nvPr/>
        </p:nvSpPr>
        <p:spPr>
          <a:xfrm>
            <a:off x="4867421" y="4419625"/>
            <a:ext cx="2581275" cy="1846263"/>
          </a:xfrm>
          <a:prstGeom prst="rect">
            <a:avLst/>
          </a:prstGeom>
          <a:solidFill>
            <a:srgbClr val="FFFF00"/>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400" b="1" dirty="0"/>
              <a:t>Church</a:t>
            </a:r>
            <a:r>
              <a:rPr lang="en-ZA" sz="1600" b="1" dirty="0"/>
              <a:t> Running Cost:</a:t>
            </a:r>
          </a:p>
          <a:p>
            <a:r>
              <a:rPr lang="en-ZA" sz="1200" dirty="0"/>
              <a:t>Bishop </a:t>
            </a:r>
          </a:p>
          <a:p>
            <a:r>
              <a:rPr lang="en-ZA" sz="1200" dirty="0"/>
              <a:t>Travel &amp; Accommodation</a:t>
            </a:r>
          </a:p>
          <a:p>
            <a:r>
              <a:rPr lang="en-ZA" sz="1200" dirty="0"/>
              <a:t>Office- </a:t>
            </a:r>
            <a:r>
              <a:rPr lang="en-ZA" sz="1200" dirty="0">
                <a:solidFill>
                  <a:srgbClr val="FF0000"/>
                </a:solidFill>
              </a:rPr>
              <a:t>Own office</a:t>
            </a:r>
          </a:p>
          <a:p>
            <a:r>
              <a:rPr lang="en-ZA" sz="1200" dirty="0"/>
              <a:t>Membership fees</a:t>
            </a:r>
          </a:p>
          <a:p>
            <a:r>
              <a:rPr lang="en-ZA" sz="1200" dirty="0"/>
              <a:t>Circuits</a:t>
            </a:r>
          </a:p>
          <a:p>
            <a:r>
              <a:rPr lang="en-ZA" sz="1200" dirty="0">
                <a:solidFill>
                  <a:sysClr val="windowText" lastClr="000000"/>
                </a:solidFill>
              </a:rPr>
              <a:t>Continuous training</a:t>
            </a:r>
          </a:p>
          <a:p>
            <a:r>
              <a:rPr lang="en-ZA" sz="1200" dirty="0"/>
              <a:t>Vehicle Replacement cost</a:t>
            </a:r>
          </a:p>
          <a:p>
            <a:r>
              <a:rPr lang="en-ZA" sz="1200" b="1" dirty="0">
                <a:solidFill>
                  <a:srgbClr val="FF0000"/>
                </a:solidFill>
              </a:rPr>
              <a:t>(Pastors Transfer cost)</a:t>
            </a:r>
          </a:p>
        </p:txBody>
      </p:sp>
      <p:sp>
        <p:nvSpPr>
          <p:cNvPr id="26" name="TextBox 7">
            <a:extLst>
              <a:ext uri="{FF2B5EF4-FFF2-40B4-BE49-F238E27FC236}">
                <a16:creationId xmlns:a16="http://schemas.microsoft.com/office/drawing/2014/main" id="{00000000-0008-0000-0000-00001D000000}"/>
              </a:ext>
            </a:extLst>
          </p:cNvPr>
          <p:cNvSpPr txBox="1"/>
          <p:nvPr/>
        </p:nvSpPr>
        <p:spPr>
          <a:xfrm>
            <a:off x="7496321" y="4400575"/>
            <a:ext cx="1457325" cy="858838"/>
          </a:xfrm>
          <a:prstGeom prst="rect">
            <a:avLst/>
          </a:prstGeom>
          <a:solidFill>
            <a:srgbClr val="FFFF00"/>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600" b="1" dirty="0"/>
              <a:t>Income:</a:t>
            </a:r>
          </a:p>
          <a:p>
            <a:r>
              <a:rPr lang="en-ZA" sz="1100" dirty="0"/>
              <a:t>Net Solidarity contributions</a:t>
            </a:r>
          </a:p>
          <a:p>
            <a:r>
              <a:rPr lang="en-ZA" sz="1100" dirty="0"/>
              <a:t>EKD Subsidy</a:t>
            </a:r>
            <a:endParaRPr lang="en-ZA" sz="1400" dirty="0"/>
          </a:p>
        </p:txBody>
      </p:sp>
      <p:cxnSp>
        <p:nvCxnSpPr>
          <p:cNvPr id="27" name="Straight Arrow Connector 26">
            <a:extLst>
              <a:ext uri="{FF2B5EF4-FFF2-40B4-BE49-F238E27FC236}">
                <a16:creationId xmlns:a16="http://schemas.microsoft.com/office/drawing/2014/main" id="{00000000-0008-0000-0000-00001E000000}"/>
              </a:ext>
            </a:extLst>
          </p:cNvPr>
          <p:cNvCxnSpPr>
            <a:cxnSpLocks/>
          </p:cNvCxnSpPr>
          <p:nvPr/>
        </p:nvCxnSpPr>
        <p:spPr>
          <a:xfrm flipV="1">
            <a:off x="3010046" y="2933725"/>
            <a:ext cx="1323975" cy="149225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000000-0008-0000-0000-00001F000000}"/>
              </a:ext>
            </a:extLst>
          </p:cNvPr>
          <p:cNvCxnSpPr>
            <a:cxnSpLocks/>
          </p:cNvCxnSpPr>
          <p:nvPr/>
        </p:nvCxnSpPr>
        <p:spPr>
          <a:xfrm flipV="1">
            <a:off x="2286146" y="2857525"/>
            <a:ext cx="19050" cy="150495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0000000-0008-0000-0000-000020000000}"/>
              </a:ext>
            </a:extLst>
          </p:cNvPr>
          <p:cNvCxnSpPr>
            <a:cxnSpLocks/>
          </p:cNvCxnSpPr>
          <p:nvPr/>
        </p:nvCxnSpPr>
        <p:spPr>
          <a:xfrm flipV="1">
            <a:off x="2514746" y="1628800"/>
            <a:ext cx="2419350" cy="50165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0000000-0008-0000-0000-000021000000}"/>
              </a:ext>
            </a:extLst>
          </p:cNvPr>
          <p:cNvCxnSpPr/>
          <p:nvPr/>
        </p:nvCxnSpPr>
        <p:spPr>
          <a:xfrm flipV="1">
            <a:off x="5010296" y="1895500"/>
            <a:ext cx="1157288" cy="609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0000000-0008-0000-0000-000022000000}"/>
              </a:ext>
            </a:extLst>
          </p:cNvPr>
          <p:cNvCxnSpPr/>
          <p:nvPr/>
        </p:nvCxnSpPr>
        <p:spPr>
          <a:xfrm flipV="1">
            <a:off x="6429521" y="3200425"/>
            <a:ext cx="1276350" cy="1219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0000000-0008-0000-0000-000025000000}"/>
              </a:ext>
            </a:extLst>
          </p:cNvPr>
          <p:cNvCxnSpPr/>
          <p:nvPr/>
        </p:nvCxnSpPr>
        <p:spPr>
          <a:xfrm flipV="1">
            <a:off x="8048771" y="3170263"/>
            <a:ext cx="66675" cy="12588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0000000-0008-0000-0000-000027000000}"/>
              </a:ext>
            </a:extLst>
          </p:cNvPr>
          <p:cNvCxnSpPr>
            <a:cxnSpLocks/>
          </p:cNvCxnSpPr>
          <p:nvPr/>
        </p:nvCxnSpPr>
        <p:spPr>
          <a:xfrm>
            <a:off x="4392759" y="5154638"/>
            <a:ext cx="503237" cy="36512"/>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989D977-848A-428B-BF20-7004D0C214A3}"/>
              </a:ext>
            </a:extLst>
          </p:cNvPr>
          <p:cNvCxnSpPr/>
          <p:nvPr/>
        </p:nvCxnSpPr>
        <p:spPr>
          <a:xfrm flipH="1" flipV="1">
            <a:off x="6886721" y="1885975"/>
            <a:ext cx="1228725" cy="628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0"/>
            <a:ext cx="22272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96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B9F9D9C7-00F6-40EA-92EB-F8773D35034F}"/>
              </a:ext>
            </a:extLst>
          </p:cNvPr>
          <p:cNvSpPr txBox="1"/>
          <p:nvPr/>
        </p:nvSpPr>
        <p:spPr>
          <a:xfrm>
            <a:off x="143508" y="68996"/>
            <a:ext cx="8856984" cy="6247864"/>
          </a:xfrm>
          <a:prstGeom prst="rect">
            <a:avLst/>
          </a:prstGeom>
          <a:noFill/>
        </p:spPr>
        <p:txBody>
          <a:bodyPr wrap="square" rtlCol="0">
            <a:spAutoFit/>
          </a:bodyPr>
          <a:lstStyle/>
          <a:p>
            <a:r>
              <a:rPr lang="en-GB" sz="2000" dirty="0"/>
              <a:t>Delegates who have not attended Synod 2017 (</a:t>
            </a:r>
            <a:r>
              <a:rPr lang="en-GB" sz="2000" dirty="0" err="1"/>
              <a:t>Hermannsburg</a:t>
            </a:r>
            <a:r>
              <a:rPr lang="en-GB" sz="2000" dirty="0"/>
              <a:t>) will be commissioned in the opening service.</a:t>
            </a:r>
          </a:p>
          <a:p>
            <a:endParaRPr lang="en-GB" sz="2000" dirty="0"/>
          </a:p>
          <a:p>
            <a:r>
              <a:rPr lang="en-GB" sz="2000" dirty="0"/>
              <a:t>Delegates represent their congregation:</a:t>
            </a:r>
          </a:p>
          <a:p>
            <a:r>
              <a:rPr lang="en-GB" sz="2000" dirty="0"/>
              <a:t>	They convey views and inputs from their congregations</a:t>
            </a:r>
          </a:p>
          <a:p>
            <a:r>
              <a:rPr lang="en-GB" sz="2000" dirty="0"/>
              <a:t>	They report back to their congregations</a:t>
            </a:r>
          </a:p>
          <a:p>
            <a:endParaRPr lang="en-GB" sz="2000" dirty="0"/>
          </a:p>
          <a:p>
            <a:r>
              <a:rPr lang="en-GB" sz="2000" dirty="0"/>
              <a:t>Delegates are NOT BOUND TO THE VIEWS, INSTRUCTIONS AND DECISIONS of their congregations</a:t>
            </a:r>
          </a:p>
          <a:p>
            <a:r>
              <a:rPr lang="en-GB" sz="2000" dirty="0"/>
              <a:t>	Participate in discussions</a:t>
            </a:r>
          </a:p>
          <a:p>
            <a:r>
              <a:rPr lang="en-GB" sz="2000" dirty="0"/>
              <a:t>	Bring your own views</a:t>
            </a:r>
          </a:p>
          <a:p>
            <a:r>
              <a:rPr lang="en-GB" sz="2000" dirty="0"/>
              <a:t>	Reflect on what you think, and what your conscience leads you to</a:t>
            </a:r>
          </a:p>
          <a:p>
            <a:r>
              <a:rPr lang="en-GB" sz="2000" dirty="0"/>
              <a:t>	vote, based on discussions and your own conscience</a:t>
            </a:r>
          </a:p>
          <a:p>
            <a:r>
              <a:rPr lang="en-GB" sz="2000" dirty="0"/>
              <a:t>		without fear or favour!</a:t>
            </a:r>
          </a:p>
          <a:p>
            <a:endParaRPr lang="en-GB" sz="2000" dirty="0"/>
          </a:p>
          <a:p>
            <a:r>
              <a:rPr lang="en-GB" sz="2000" dirty="0"/>
              <a:t>Delegates are expected to participate in the whole synod. If you miss a portion you have to indicate it to the Synod Council </a:t>
            </a:r>
          </a:p>
          <a:p>
            <a:endParaRPr lang="en-GB" sz="2000" dirty="0"/>
          </a:p>
          <a:p>
            <a:r>
              <a:rPr lang="en-GB" sz="2000" dirty="0"/>
              <a:t>			Consider whether you will make yourself available to 			be elected by synod</a:t>
            </a:r>
          </a:p>
        </p:txBody>
      </p:sp>
      <p:sp>
        <p:nvSpPr>
          <p:cNvPr id="3" name="Slide Number Placeholder 2">
            <a:extLst>
              <a:ext uri="{FF2B5EF4-FFF2-40B4-BE49-F238E27FC236}">
                <a16:creationId xmlns:a16="http://schemas.microsoft.com/office/drawing/2014/main" id="{C759A396-BDA0-4DD5-91AA-C5E57CD8A889}"/>
              </a:ext>
            </a:extLst>
          </p:cNvPr>
          <p:cNvSpPr>
            <a:spLocks noGrp="1"/>
          </p:cNvSpPr>
          <p:nvPr>
            <p:ph type="sldNum" sz="quarter" idx="12"/>
          </p:nvPr>
        </p:nvSpPr>
        <p:spPr/>
        <p:txBody>
          <a:bodyPr/>
          <a:lstStyle/>
          <a:p>
            <a:fld id="{4A8B3780-11E5-4BC4-923C-38DB7334E8EF}" type="slidenum">
              <a:rPr lang="en-US" altLang="en-US" smtClean="0"/>
              <a:pPr/>
              <a:t>4</a:t>
            </a:fld>
            <a:endParaRPr lang="en-US" altLang="en-US"/>
          </a:p>
        </p:txBody>
      </p:sp>
    </p:spTree>
    <p:extLst>
      <p:ext uri="{BB962C8B-B14F-4D97-AF65-F5344CB8AC3E}">
        <p14:creationId xmlns:p14="http://schemas.microsoft.com/office/powerpoint/2010/main" val="285146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3" end="13"/>
                                            </p:txEl>
                                          </p:spTgt>
                                        </p:tgtEl>
                                        <p:attrNameLst>
                                          <p:attrName>style.visibility</p:attrName>
                                        </p:attrNameLst>
                                      </p:cBhvr>
                                      <p:to>
                                        <p:strVal val="visible"/>
                                      </p:to>
                                    </p:set>
                                    <p:animEffect transition="in" filter="fade">
                                      <p:cBhvr>
                                        <p:cTn id="38" dur="500"/>
                                        <p:tgtEl>
                                          <p:spTgt spid="2">
                                            <p:txEl>
                                              <p:pRg st="13" end="1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5" end="15"/>
                                            </p:txEl>
                                          </p:spTgt>
                                        </p:tgtEl>
                                        <p:attrNameLst>
                                          <p:attrName>style.visibility</p:attrName>
                                        </p:attrNameLst>
                                      </p:cBhvr>
                                      <p:to>
                                        <p:strVal val="visible"/>
                                      </p:to>
                                    </p:set>
                                    <p:animEffect transition="in" filter="fade">
                                      <p:cBhvr>
                                        <p:cTn id="43"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ZA" sz="2000" dirty="0"/>
              <a:t>Assumptions</a:t>
            </a:r>
          </a:p>
        </p:txBody>
      </p:sp>
      <p:graphicFrame>
        <p:nvGraphicFramePr>
          <p:cNvPr id="5" name="Content Placeholder 4">
            <a:extLst>
              <a:ext uri="{FF2B5EF4-FFF2-40B4-BE49-F238E27FC236}">
                <a16:creationId xmlns:a16="http://schemas.microsoft.com/office/drawing/2014/main" id="{1C7256B1-FC2B-4AC1-8CD7-76943081CF3E}"/>
              </a:ext>
            </a:extLst>
          </p:cNvPr>
          <p:cNvGraphicFramePr>
            <a:graphicFrameLocks noGrp="1"/>
          </p:cNvGraphicFramePr>
          <p:nvPr>
            <p:ph idx="1"/>
            <p:extLst>
              <p:ext uri="{D42A27DB-BD31-4B8C-83A1-F6EECF244321}">
                <p14:modId xmlns:p14="http://schemas.microsoft.com/office/powerpoint/2010/main" val="1812196357"/>
              </p:ext>
            </p:extLst>
          </p:nvPr>
        </p:nvGraphicFramePr>
        <p:xfrm>
          <a:off x="457201" y="764704"/>
          <a:ext cx="8229600" cy="6107058"/>
        </p:xfrm>
        <a:graphic>
          <a:graphicData uri="http://schemas.openxmlformats.org/drawingml/2006/table">
            <a:tbl>
              <a:tblPr/>
              <a:tblGrid>
                <a:gridCol w="3644609">
                  <a:extLst>
                    <a:ext uri="{9D8B030D-6E8A-4147-A177-3AD203B41FA5}">
                      <a16:colId xmlns:a16="http://schemas.microsoft.com/office/drawing/2014/main" val="1632584023"/>
                    </a:ext>
                  </a:extLst>
                </a:gridCol>
                <a:gridCol w="1809598">
                  <a:extLst>
                    <a:ext uri="{9D8B030D-6E8A-4147-A177-3AD203B41FA5}">
                      <a16:colId xmlns:a16="http://schemas.microsoft.com/office/drawing/2014/main" val="3925492390"/>
                    </a:ext>
                  </a:extLst>
                </a:gridCol>
                <a:gridCol w="1570689">
                  <a:extLst>
                    <a:ext uri="{9D8B030D-6E8A-4147-A177-3AD203B41FA5}">
                      <a16:colId xmlns:a16="http://schemas.microsoft.com/office/drawing/2014/main" val="4042860591"/>
                    </a:ext>
                  </a:extLst>
                </a:gridCol>
                <a:gridCol w="1204704">
                  <a:extLst>
                    <a:ext uri="{9D8B030D-6E8A-4147-A177-3AD203B41FA5}">
                      <a16:colId xmlns:a16="http://schemas.microsoft.com/office/drawing/2014/main" val="742917243"/>
                    </a:ext>
                  </a:extLst>
                </a:gridCol>
              </a:tblGrid>
              <a:tr h="219589">
                <a:tc>
                  <a:txBody>
                    <a:bodyPr/>
                    <a:lstStyle/>
                    <a:p>
                      <a:pPr algn="l" fontAlgn="b"/>
                      <a:r>
                        <a:rPr lang="en-ZA" sz="1800" b="1" i="0" u="none" strike="noStrike" dirty="0">
                          <a:solidFill>
                            <a:srgbClr val="000000"/>
                          </a:solidFill>
                          <a:effectLst/>
                          <a:latin typeface="Calibri" panose="020F0502020204030204" pitchFamily="34" charset="0"/>
                        </a:rPr>
                        <a:t>Cost increases</a:t>
                      </a:r>
                    </a:p>
                  </a:txBody>
                  <a:tcPr marL="0" marR="0" marT="0" marB="0" anchor="b">
                    <a:lnL>
                      <a:noFill/>
                    </a:lnL>
                    <a:lnR>
                      <a:noFill/>
                    </a:lnR>
                    <a:lnT>
                      <a:noFill/>
                    </a:lnT>
                    <a:lnB>
                      <a:noFill/>
                    </a:lnB>
                  </a:tcPr>
                </a:tc>
                <a:tc>
                  <a:txBody>
                    <a:bodyPr/>
                    <a:lstStyle/>
                    <a:p>
                      <a:pPr algn="r" fontAlgn="b"/>
                      <a:r>
                        <a:rPr lang="en-ZA" sz="1800" b="1" i="0" u="none" strike="noStrike" dirty="0">
                          <a:solidFill>
                            <a:srgbClr val="000000"/>
                          </a:solidFill>
                          <a:effectLst/>
                          <a:latin typeface="Calibri" panose="020F0502020204030204" pitchFamily="34" charset="0"/>
                        </a:rPr>
                        <a:t>2019</a:t>
                      </a:r>
                    </a:p>
                  </a:txBody>
                  <a:tcPr marL="0" marR="0" marT="0" marB="0" anchor="b">
                    <a:lnL>
                      <a:noFill/>
                    </a:lnL>
                    <a:lnR>
                      <a:noFill/>
                    </a:lnR>
                    <a:lnT>
                      <a:noFill/>
                    </a:lnT>
                    <a:lnB>
                      <a:noFill/>
                    </a:lnB>
                  </a:tcPr>
                </a:tc>
                <a:tc>
                  <a:txBody>
                    <a:bodyPr/>
                    <a:lstStyle/>
                    <a:p>
                      <a:pPr algn="r" fontAlgn="b"/>
                      <a:r>
                        <a:rPr lang="en-ZA" sz="1800" b="1" i="0" u="none" strike="noStrike" dirty="0">
                          <a:solidFill>
                            <a:srgbClr val="000000"/>
                          </a:solidFill>
                          <a:effectLst/>
                          <a:latin typeface="Calibri" panose="020F0502020204030204" pitchFamily="34" charset="0"/>
                        </a:rPr>
                        <a:t>2020</a:t>
                      </a:r>
                    </a:p>
                  </a:txBody>
                  <a:tcPr marL="0" marR="0" marT="0" marB="0" anchor="b">
                    <a:lnL>
                      <a:noFill/>
                    </a:lnL>
                    <a:lnR>
                      <a:noFill/>
                    </a:lnR>
                    <a:lnT>
                      <a:noFill/>
                    </a:lnT>
                    <a:lnB>
                      <a:noFill/>
                    </a:lnB>
                  </a:tcPr>
                </a:tc>
                <a:tc>
                  <a:txBody>
                    <a:bodyPr/>
                    <a:lstStyle/>
                    <a:p>
                      <a:pPr algn="r" fontAlgn="b"/>
                      <a:r>
                        <a:rPr lang="en-ZA" sz="1800" b="1" i="0" u="none" strike="noStrike" dirty="0">
                          <a:solidFill>
                            <a:srgbClr val="000000"/>
                          </a:solidFill>
                          <a:effectLst/>
                          <a:latin typeface="Calibri" panose="020F0502020204030204" pitchFamily="34" charset="0"/>
                        </a:rPr>
                        <a:t>2021</a:t>
                      </a:r>
                    </a:p>
                  </a:txBody>
                  <a:tcPr marL="0" marR="0" marT="0" marB="0" anchor="b">
                    <a:lnL>
                      <a:noFill/>
                    </a:lnL>
                    <a:lnR>
                      <a:noFill/>
                    </a:lnR>
                    <a:lnT>
                      <a:noFill/>
                    </a:lnT>
                    <a:lnB>
                      <a:noFill/>
                    </a:lnB>
                  </a:tcPr>
                </a:tc>
                <a:extLst>
                  <a:ext uri="{0D108BD9-81ED-4DB2-BD59-A6C34878D82A}">
                    <a16:rowId xmlns:a16="http://schemas.microsoft.com/office/drawing/2014/main" val="2965747354"/>
                  </a:ext>
                </a:extLst>
              </a:tr>
              <a:tr h="219589">
                <a:tc>
                  <a:txBody>
                    <a:bodyPr/>
                    <a:lstStyle/>
                    <a:p>
                      <a:pPr algn="l" fontAlgn="b"/>
                      <a:r>
                        <a:rPr lang="en-ZA" sz="1400" b="0" i="0" u="none" strike="noStrike" dirty="0">
                          <a:effectLst/>
                          <a:latin typeface="Arial" panose="020B0604020202020204" pitchFamily="34" charset="0"/>
                        </a:rPr>
                        <a:t>Salary</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6.50%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6.00%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6.00%</a:t>
                      </a:r>
                    </a:p>
                  </a:txBody>
                  <a:tcPr marL="0" marR="0" marT="0" marB="0" anchor="b">
                    <a:lnL>
                      <a:noFill/>
                    </a:lnL>
                    <a:lnR>
                      <a:noFill/>
                    </a:lnR>
                    <a:lnT>
                      <a:noFill/>
                    </a:lnT>
                    <a:lnB>
                      <a:noFill/>
                    </a:lnB>
                  </a:tcPr>
                </a:tc>
                <a:extLst>
                  <a:ext uri="{0D108BD9-81ED-4DB2-BD59-A6C34878D82A}">
                    <a16:rowId xmlns:a16="http://schemas.microsoft.com/office/drawing/2014/main" val="3185826881"/>
                  </a:ext>
                </a:extLst>
              </a:tr>
              <a:tr h="219589">
                <a:tc>
                  <a:txBody>
                    <a:bodyPr/>
                    <a:lstStyle/>
                    <a:p>
                      <a:pPr algn="l" fontAlgn="b"/>
                      <a:r>
                        <a:rPr lang="en-ZA" sz="1400" b="0" i="0" u="none" strike="noStrike" dirty="0">
                          <a:effectLst/>
                          <a:latin typeface="Arial" panose="020B0604020202020204" pitchFamily="34" charset="0"/>
                        </a:rPr>
                        <a:t>Medical</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8.00%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8.00%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8.00%</a:t>
                      </a:r>
                    </a:p>
                  </a:txBody>
                  <a:tcPr marL="0" marR="0" marT="0" marB="0" anchor="b">
                    <a:lnL>
                      <a:noFill/>
                    </a:lnL>
                    <a:lnR>
                      <a:noFill/>
                    </a:lnR>
                    <a:lnT>
                      <a:noFill/>
                    </a:lnT>
                    <a:lnB>
                      <a:noFill/>
                    </a:lnB>
                  </a:tcPr>
                </a:tc>
                <a:extLst>
                  <a:ext uri="{0D108BD9-81ED-4DB2-BD59-A6C34878D82A}">
                    <a16:rowId xmlns:a16="http://schemas.microsoft.com/office/drawing/2014/main" val="3337823695"/>
                  </a:ext>
                </a:extLst>
              </a:tr>
              <a:tr h="219589">
                <a:tc>
                  <a:txBody>
                    <a:bodyPr/>
                    <a:lstStyle/>
                    <a:p>
                      <a:pPr algn="l" fontAlgn="b"/>
                      <a:r>
                        <a:rPr lang="en-ZA" sz="1400" b="0" i="0" u="none" strike="noStrike" dirty="0">
                          <a:effectLst/>
                          <a:latin typeface="Arial" panose="020B0604020202020204" pitchFamily="34" charset="0"/>
                        </a:rPr>
                        <a:t>Bishops housing</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6.00%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6.00%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6.00%</a:t>
                      </a:r>
                    </a:p>
                  </a:txBody>
                  <a:tcPr marL="0" marR="0" marT="0" marB="0" anchor="b">
                    <a:lnL>
                      <a:noFill/>
                    </a:lnL>
                    <a:lnR>
                      <a:noFill/>
                    </a:lnR>
                    <a:lnT>
                      <a:noFill/>
                    </a:lnT>
                    <a:lnB>
                      <a:noFill/>
                    </a:lnB>
                  </a:tcPr>
                </a:tc>
                <a:extLst>
                  <a:ext uri="{0D108BD9-81ED-4DB2-BD59-A6C34878D82A}">
                    <a16:rowId xmlns:a16="http://schemas.microsoft.com/office/drawing/2014/main" val="470649847"/>
                  </a:ext>
                </a:extLst>
              </a:tr>
              <a:tr h="219589">
                <a:tc>
                  <a:txBody>
                    <a:bodyPr/>
                    <a:lstStyle/>
                    <a:p>
                      <a:pPr algn="l" fontAlgn="b"/>
                      <a:r>
                        <a:rPr lang="en-ZA" sz="1400" b="0" i="0" u="none" strike="noStrike" dirty="0">
                          <a:effectLst/>
                          <a:latin typeface="Arial" panose="020B0604020202020204" pitchFamily="34" charset="0"/>
                        </a:rPr>
                        <a:t>General</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7.00%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6.00%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6.00%</a:t>
                      </a:r>
                    </a:p>
                  </a:txBody>
                  <a:tcPr marL="0" marR="0" marT="0" marB="0" anchor="b">
                    <a:lnL>
                      <a:noFill/>
                    </a:lnL>
                    <a:lnR>
                      <a:noFill/>
                    </a:lnR>
                    <a:lnT>
                      <a:noFill/>
                    </a:lnT>
                    <a:lnB>
                      <a:noFill/>
                    </a:lnB>
                  </a:tcPr>
                </a:tc>
                <a:extLst>
                  <a:ext uri="{0D108BD9-81ED-4DB2-BD59-A6C34878D82A}">
                    <a16:rowId xmlns:a16="http://schemas.microsoft.com/office/drawing/2014/main" val="4156433261"/>
                  </a:ext>
                </a:extLst>
              </a:tr>
              <a:tr h="321422">
                <a:tc>
                  <a:txBody>
                    <a:bodyPr/>
                    <a:lstStyle/>
                    <a:p>
                      <a:pPr algn="l" fontAlgn="b"/>
                      <a:r>
                        <a:rPr lang="en-ZA" sz="1400" b="0" i="0" u="none" strike="noStrike" dirty="0">
                          <a:effectLst/>
                          <a:latin typeface="Arial" panose="020B0604020202020204" pitchFamily="34" charset="0"/>
                        </a:rPr>
                        <a:t>ZAR /Euro </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panose="020B0604020202020204" pitchFamily="34" charset="0"/>
                        </a:rPr>
                        <a:t>                          16.00 </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panose="020B0604020202020204" pitchFamily="34" charset="0"/>
                        </a:rPr>
                        <a:t>                     15.00 </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panose="020B0604020202020204" pitchFamily="34" charset="0"/>
                        </a:rPr>
                        <a:t>             15.00 </a:t>
                      </a:r>
                    </a:p>
                  </a:txBody>
                  <a:tcPr marL="0" marR="0" marT="0" marB="0" anchor="b">
                    <a:lnL>
                      <a:noFill/>
                    </a:lnL>
                    <a:lnR>
                      <a:noFill/>
                    </a:lnR>
                    <a:lnT>
                      <a:noFill/>
                    </a:lnT>
                    <a:lnB>
                      <a:noFill/>
                    </a:lnB>
                  </a:tcPr>
                </a:tc>
                <a:extLst>
                  <a:ext uri="{0D108BD9-81ED-4DB2-BD59-A6C34878D82A}">
                    <a16:rowId xmlns:a16="http://schemas.microsoft.com/office/drawing/2014/main" val="2233735986"/>
                  </a:ext>
                </a:extLst>
              </a:tr>
              <a:tr h="219589">
                <a:tc>
                  <a:txBody>
                    <a:bodyPr/>
                    <a:lstStyle/>
                    <a:p>
                      <a:pPr algn="l" fontAlgn="b"/>
                      <a:r>
                        <a:rPr lang="en-ZA" sz="1400" b="0" i="0" u="none" strike="noStrike" dirty="0">
                          <a:effectLst/>
                          <a:latin typeface="Arial" panose="020B0604020202020204" pitchFamily="34" charset="0"/>
                        </a:rPr>
                        <a:t>Interest allocation&lt;R250 000</a:t>
                      </a:r>
                    </a:p>
                  </a:txBody>
                  <a:tcPr marL="0" marR="0" marT="0" marB="0" anchor="b">
                    <a:lnL>
                      <a:noFill/>
                    </a:lnL>
                    <a:lnR>
                      <a:noFill/>
                    </a:lnR>
                    <a:lnT>
                      <a:noFill/>
                    </a:lnT>
                    <a:lnB>
                      <a:noFill/>
                    </a:lnB>
                  </a:tcPr>
                </a:tc>
                <a:tc>
                  <a:txBody>
                    <a:bodyPr/>
                    <a:lstStyle/>
                    <a:p>
                      <a:pPr algn="r" fontAlgn="b"/>
                      <a:r>
                        <a:rPr lang="en-ZA" sz="1800" b="0" i="0" u="none" strike="noStrike" dirty="0">
                          <a:solidFill>
                            <a:srgbClr val="000000"/>
                          </a:solidFill>
                          <a:effectLst/>
                          <a:latin typeface="Calibri" panose="020F0502020204030204" pitchFamily="34" charset="0"/>
                        </a:rPr>
                        <a:t>2.50%</a:t>
                      </a:r>
                    </a:p>
                  </a:txBody>
                  <a:tcPr marL="0" marR="0" marT="0" marB="0" anchor="b">
                    <a:lnL>
                      <a:noFill/>
                    </a:lnL>
                    <a:lnR>
                      <a:noFill/>
                    </a:lnR>
                    <a:lnT>
                      <a:noFill/>
                    </a:lnT>
                    <a:lnB>
                      <a:noFill/>
                    </a:lnB>
                  </a:tcPr>
                </a:tc>
                <a:tc>
                  <a:txBody>
                    <a:bodyPr/>
                    <a:lstStyle/>
                    <a:p>
                      <a:pPr algn="r" fontAlgn="b"/>
                      <a:r>
                        <a:rPr lang="en-ZA" sz="1800" b="0" i="0" u="none" strike="noStrike" dirty="0">
                          <a:solidFill>
                            <a:srgbClr val="000000"/>
                          </a:solidFill>
                          <a:effectLst/>
                          <a:latin typeface="Calibri" panose="020F0502020204030204" pitchFamily="34" charset="0"/>
                        </a:rPr>
                        <a:t>2.50%</a:t>
                      </a:r>
                    </a:p>
                  </a:txBody>
                  <a:tcPr marL="0" marR="0" marT="0" marB="0" anchor="b">
                    <a:lnL>
                      <a:noFill/>
                    </a:lnL>
                    <a:lnR>
                      <a:noFill/>
                    </a:lnR>
                    <a:lnT>
                      <a:noFill/>
                    </a:lnT>
                    <a:lnB>
                      <a:noFill/>
                    </a:lnB>
                  </a:tcPr>
                </a:tc>
                <a:tc>
                  <a:txBody>
                    <a:bodyPr/>
                    <a:lstStyle/>
                    <a:p>
                      <a:pPr algn="r" fontAlgn="b"/>
                      <a:r>
                        <a:rPr lang="en-ZA" sz="1800" b="0" i="0" u="none" strike="noStrike" dirty="0">
                          <a:solidFill>
                            <a:srgbClr val="000000"/>
                          </a:solidFill>
                          <a:effectLst/>
                          <a:latin typeface="Calibri" panose="020F0502020204030204" pitchFamily="34" charset="0"/>
                        </a:rPr>
                        <a:t>2.50%</a:t>
                      </a:r>
                    </a:p>
                  </a:txBody>
                  <a:tcPr marL="0" marR="0" marT="0" marB="0" anchor="b">
                    <a:lnL>
                      <a:noFill/>
                    </a:lnL>
                    <a:lnR>
                      <a:noFill/>
                    </a:lnR>
                    <a:lnT>
                      <a:noFill/>
                    </a:lnT>
                    <a:lnB>
                      <a:noFill/>
                    </a:lnB>
                  </a:tcPr>
                </a:tc>
                <a:extLst>
                  <a:ext uri="{0D108BD9-81ED-4DB2-BD59-A6C34878D82A}">
                    <a16:rowId xmlns:a16="http://schemas.microsoft.com/office/drawing/2014/main" val="1419197953"/>
                  </a:ext>
                </a:extLst>
              </a:tr>
              <a:tr h="219589">
                <a:tc>
                  <a:txBody>
                    <a:bodyPr/>
                    <a:lstStyle/>
                    <a:p>
                      <a:pPr algn="l" fontAlgn="b"/>
                      <a:r>
                        <a:rPr lang="en-ZA" sz="1400" b="0" i="0" u="none" strike="noStrike" dirty="0">
                          <a:effectLst/>
                          <a:latin typeface="Arial" panose="020B0604020202020204" pitchFamily="34" charset="0"/>
                        </a:rPr>
                        <a:t>Interest allocation&gt;R250 000</a:t>
                      </a:r>
                    </a:p>
                  </a:txBody>
                  <a:tcPr marL="0" marR="0" marT="0" marB="0" anchor="b">
                    <a:lnL>
                      <a:noFill/>
                    </a:lnL>
                    <a:lnR>
                      <a:noFill/>
                    </a:lnR>
                    <a:lnT>
                      <a:noFill/>
                    </a:lnT>
                    <a:lnB>
                      <a:noFill/>
                    </a:lnB>
                  </a:tcPr>
                </a:tc>
                <a:tc>
                  <a:txBody>
                    <a:bodyPr/>
                    <a:lstStyle/>
                    <a:p>
                      <a:pPr algn="r" fontAlgn="b"/>
                      <a:r>
                        <a:rPr lang="en-ZA" sz="1800" b="0" i="0" u="none" strike="noStrike" dirty="0">
                          <a:solidFill>
                            <a:srgbClr val="000000"/>
                          </a:solidFill>
                          <a:effectLst/>
                          <a:latin typeface="Calibri" panose="020F0502020204030204" pitchFamily="34" charset="0"/>
                        </a:rPr>
                        <a:t>6.00%</a:t>
                      </a:r>
                    </a:p>
                  </a:txBody>
                  <a:tcPr marL="0" marR="0" marT="0" marB="0" anchor="b">
                    <a:lnL>
                      <a:noFill/>
                    </a:lnL>
                    <a:lnR>
                      <a:noFill/>
                    </a:lnR>
                    <a:lnT>
                      <a:noFill/>
                    </a:lnT>
                    <a:lnB>
                      <a:noFill/>
                    </a:lnB>
                  </a:tcPr>
                </a:tc>
                <a:tc>
                  <a:txBody>
                    <a:bodyPr/>
                    <a:lstStyle/>
                    <a:p>
                      <a:pPr algn="r" fontAlgn="b"/>
                      <a:r>
                        <a:rPr lang="en-ZA" sz="1800" b="0" i="0" u="none" strike="noStrike" dirty="0">
                          <a:solidFill>
                            <a:srgbClr val="000000"/>
                          </a:solidFill>
                          <a:effectLst/>
                          <a:latin typeface="Calibri" panose="020F0502020204030204" pitchFamily="34" charset="0"/>
                        </a:rPr>
                        <a:t>6.00%</a:t>
                      </a:r>
                    </a:p>
                  </a:txBody>
                  <a:tcPr marL="0" marR="0" marT="0" marB="0" anchor="b">
                    <a:lnL>
                      <a:noFill/>
                    </a:lnL>
                    <a:lnR>
                      <a:noFill/>
                    </a:lnR>
                    <a:lnT>
                      <a:noFill/>
                    </a:lnT>
                    <a:lnB>
                      <a:noFill/>
                    </a:lnB>
                  </a:tcPr>
                </a:tc>
                <a:tc>
                  <a:txBody>
                    <a:bodyPr/>
                    <a:lstStyle/>
                    <a:p>
                      <a:pPr algn="r" fontAlgn="b"/>
                      <a:r>
                        <a:rPr lang="en-ZA" sz="1800" b="0" i="0" u="none" strike="noStrike" dirty="0">
                          <a:solidFill>
                            <a:srgbClr val="000000"/>
                          </a:solidFill>
                          <a:effectLst/>
                          <a:latin typeface="Calibri" panose="020F0502020204030204" pitchFamily="34" charset="0"/>
                        </a:rPr>
                        <a:t>6.00%</a:t>
                      </a:r>
                    </a:p>
                  </a:txBody>
                  <a:tcPr marL="0" marR="0" marT="0" marB="0" anchor="b">
                    <a:lnL>
                      <a:noFill/>
                    </a:lnL>
                    <a:lnR>
                      <a:noFill/>
                    </a:lnR>
                    <a:lnT>
                      <a:noFill/>
                    </a:lnT>
                    <a:lnB>
                      <a:noFill/>
                    </a:lnB>
                  </a:tcPr>
                </a:tc>
                <a:extLst>
                  <a:ext uri="{0D108BD9-81ED-4DB2-BD59-A6C34878D82A}">
                    <a16:rowId xmlns:a16="http://schemas.microsoft.com/office/drawing/2014/main" val="3877510415"/>
                  </a:ext>
                </a:extLst>
              </a:tr>
              <a:tr h="219589">
                <a:tc>
                  <a:txBody>
                    <a:bodyPr/>
                    <a:lstStyle/>
                    <a:p>
                      <a:pPr algn="l" fontAlgn="b"/>
                      <a:r>
                        <a:rPr lang="en-ZA" sz="1800" b="1" i="0" u="none" strike="noStrike" dirty="0">
                          <a:solidFill>
                            <a:srgbClr val="000000"/>
                          </a:solidFill>
                          <a:effectLst/>
                          <a:latin typeface="Calibri" panose="020F0502020204030204" pitchFamily="34" charset="0"/>
                        </a:rPr>
                        <a:t>Investment assumptions</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5034258"/>
                  </a:ext>
                </a:extLst>
              </a:tr>
              <a:tr h="219589">
                <a:tc>
                  <a:txBody>
                    <a:bodyPr/>
                    <a:lstStyle/>
                    <a:p>
                      <a:pPr algn="l" fontAlgn="b"/>
                      <a:r>
                        <a:rPr lang="en-ZA" sz="1400" b="0" i="0" u="none" strike="noStrike" dirty="0">
                          <a:effectLst/>
                          <a:latin typeface="Arial" panose="020B0604020202020204" pitchFamily="34" charset="0"/>
                        </a:rPr>
                        <a:t>Interest Yield</a:t>
                      </a:r>
                    </a:p>
                  </a:txBody>
                  <a:tcPr marL="0" marR="0" marT="0" marB="0" anchor="b">
                    <a:lnL>
                      <a:noFill/>
                    </a:lnL>
                    <a:lnR>
                      <a:noFill/>
                    </a:lnR>
                    <a:lnT>
                      <a:noFill/>
                    </a:lnT>
                    <a:lnB>
                      <a:noFill/>
                    </a:lnB>
                  </a:tcPr>
                </a:tc>
                <a:tc>
                  <a:txBody>
                    <a:bodyPr/>
                    <a:lstStyle/>
                    <a:p>
                      <a:pPr algn="r" fontAlgn="b"/>
                      <a:r>
                        <a:rPr lang="en-ZA" sz="1800" b="0" i="0" u="none" strike="noStrike" dirty="0">
                          <a:solidFill>
                            <a:srgbClr val="000000"/>
                          </a:solidFill>
                          <a:effectLst/>
                          <a:latin typeface="Calibri" panose="020F0502020204030204" pitchFamily="34" charset="0"/>
                        </a:rPr>
                        <a:t>5.50%</a:t>
                      </a:r>
                    </a:p>
                  </a:txBody>
                  <a:tcPr marL="0" marR="0" marT="0" marB="0" anchor="b">
                    <a:lnL>
                      <a:noFill/>
                    </a:lnL>
                    <a:lnR>
                      <a:noFill/>
                    </a:lnR>
                    <a:lnT>
                      <a:noFill/>
                    </a:lnT>
                    <a:lnB>
                      <a:noFill/>
                    </a:lnB>
                  </a:tcPr>
                </a:tc>
                <a:tc>
                  <a:txBody>
                    <a:bodyPr/>
                    <a:lstStyle/>
                    <a:p>
                      <a:pPr algn="r" fontAlgn="b"/>
                      <a:r>
                        <a:rPr lang="en-ZA" sz="1800" b="0" i="0" u="none" strike="noStrike" dirty="0">
                          <a:solidFill>
                            <a:srgbClr val="000000"/>
                          </a:solidFill>
                          <a:effectLst/>
                          <a:latin typeface="Calibri" panose="020F0502020204030204" pitchFamily="34" charset="0"/>
                        </a:rPr>
                        <a:t>6.50%</a:t>
                      </a:r>
                    </a:p>
                  </a:txBody>
                  <a:tcPr marL="0" marR="0" marT="0" marB="0" anchor="b">
                    <a:lnL>
                      <a:noFill/>
                    </a:lnL>
                    <a:lnR>
                      <a:noFill/>
                    </a:lnR>
                    <a:lnT>
                      <a:noFill/>
                    </a:lnT>
                    <a:lnB>
                      <a:noFill/>
                    </a:lnB>
                  </a:tcPr>
                </a:tc>
                <a:tc>
                  <a:txBody>
                    <a:bodyPr/>
                    <a:lstStyle/>
                    <a:p>
                      <a:pPr algn="r" fontAlgn="b"/>
                      <a:r>
                        <a:rPr lang="en-ZA" sz="1800" b="0" i="0" u="none" strike="noStrike" dirty="0">
                          <a:solidFill>
                            <a:srgbClr val="000000"/>
                          </a:solidFill>
                          <a:effectLst/>
                          <a:latin typeface="Calibri" panose="020F0502020204030204" pitchFamily="34" charset="0"/>
                        </a:rPr>
                        <a:t>6.50%</a:t>
                      </a:r>
                    </a:p>
                  </a:txBody>
                  <a:tcPr marL="0" marR="0" marT="0" marB="0" anchor="b">
                    <a:lnL>
                      <a:noFill/>
                    </a:lnL>
                    <a:lnR>
                      <a:noFill/>
                    </a:lnR>
                    <a:lnT>
                      <a:noFill/>
                    </a:lnT>
                    <a:lnB>
                      <a:noFill/>
                    </a:lnB>
                  </a:tcPr>
                </a:tc>
                <a:extLst>
                  <a:ext uri="{0D108BD9-81ED-4DB2-BD59-A6C34878D82A}">
                    <a16:rowId xmlns:a16="http://schemas.microsoft.com/office/drawing/2014/main" val="2426727568"/>
                  </a:ext>
                </a:extLst>
              </a:tr>
              <a:tr h="219589">
                <a:tc>
                  <a:txBody>
                    <a:bodyPr/>
                    <a:lstStyle/>
                    <a:p>
                      <a:pPr algn="l" fontAlgn="b"/>
                      <a:r>
                        <a:rPr lang="en-ZA" sz="1400" b="0" i="0" u="none" strike="noStrike" dirty="0">
                          <a:effectLst/>
                          <a:latin typeface="Arial" panose="020B0604020202020204" pitchFamily="34" charset="0"/>
                        </a:rPr>
                        <a:t>Dividend Yield</a:t>
                      </a:r>
                    </a:p>
                  </a:txBody>
                  <a:tcPr marL="0" marR="0" marT="0" marB="0" anchor="b">
                    <a:lnL>
                      <a:noFill/>
                    </a:lnL>
                    <a:lnR>
                      <a:noFill/>
                    </a:lnR>
                    <a:lnT>
                      <a:noFill/>
                    </a:lnT>
                    <a:lnB>
                      <a:noFill/>
                    </a:lnB>
                  </a:tcPr>
                </a:tc>
                <a:tc>
                  <a:txBody>
                    <a:bodyPr/>
                    <a:lstStyle/>
                    <a:p>
                      <a:pPr algn="r" fontAlgn="b"/>
                      <a:r>
                        <a:rPr lang="en-ZA" sz="1800" b="0" i="0" u="none" strike="noStrike" dirty="0">
                          <a:solidFill>
                            <a:srgbClr val="000000"/>
                          </a:solidFill>
                          <a:effectLst/>
                          <a:latin typeface="Calibri" panose="020F0502020204030204" pitchFamily="34" charset="0"/>
                        </a:rPr>
                        <a:t>2.00%</a:t>
                      </a:r>
                    </a:p>
                  </a:txBody>
                  <a:tcPr marL="0" marR="0" marT="0" marB="0" anchor="b">
                    <a:lnL>
                      <a:noFill/>
                    </a:lnL>
                    <a:lnR>
                      <a:noFill/>
                    </a:lnR>
                    <a:lnT>
                      <a:noFill/>
                    </a:lnT>
                    <a:lnB>
                      <a:noFill/>
                    </a:lnB>
                  </a:tcPr>
                </a:tc>
                <a:tc>
                  <a:txBody>
                    <a:bodyPr/>
                    <a:lstStyle/>
                    <a:p>
                      <a:pPr algn="r" fontAlgn="b"/>
                      <a:r>
                        <a:rPr lang="en-ZA" sz="1800" b="0" i="0" u="none" strike="noStrike" dirty="0">
                          <a:solidFill>
                            <a:srgbClr val="000000"/>
                          </a:solidFill>
                          <a:effectLst/>
                          <a:latin typeface="Calibri" panose="020F0502020204030204" pitchFamily="34" charset="0"/>
                        </a:rPr>
                        <a:t>2.00%</a:t>
                      </a:r>
                    </a:p>
                  </a:txBody>
                  <a:tcPr marL="0" marR="0" marT="0" marB="0" anchor="b">
                    <a:lnL>
                      <a:noFill/>
                    </a:lnL>
                    <a:lnR>
                      <a:noFill/>
                    </a:lnR>
                    <a:lnT>
                      <a:noFill/>
                    </a:lnT>
                    <a:lnB>
                      <a:noFill/>
                    </a:lnB>
                  </a:tcPr>
                </a:tc>
                <a:tc>
                  <a:txBody>
                    <a:bodyPr/>
                    <a:lstStyle/>
                    <a:p>
                      <a:pPr algn="r" fontAlgn="b"/>
                      <a:r>
                        <a:rPr lang="en-ZA" sz="1800" b="0" i="0" u="none" strike="noStrike" dirty="0">
                          <a:solidFill>
                            <a:srgbClr val="000000"/>
                          </a:solidFill>
                          <a:effectLst/>
                          <a:latin typeface="Calibri" panose="020F0502020204030204" pitchFamily="34" charset="0"/>
                        </a:rPr>
                        <a:t>2.00%</a:t>
                      </a:r>
                    </a:p>
                  </a:txBody>
                  <a:tcPr marL="0" marR="0" marT="0" marB="0" anchor="b">
                    <a:lnL>
                      <a:noFill/>
                    </a:lnL>
                    <a:lnR>
                      <a:noFill/>
                    </a:lnR>
                    <a:lnT>
                      <a:noFill/>
                    </a:lnT>
                    <a:lnB>
                      <a:noFill/>
                    </a:lnB>
                  </a:tcPr>
                </a:tc>
                <a:extLst>
                  <a:ext uri="{0D108BD9-81ED-4DB2-BD59-A6C34878D82A}">
                    <a16:rowId xmlns:a16="http://schemas.microsoft.com/office/drawing/2014/main" val="789794907"/>
                  </a:ext>
                </a:extLst>
              </a:tr>
              <a:tr h="219589">
                <a:tc>
                  <a:txBody>
                    <a:bodyPr/>
                    <a:lstStyle/>
                    <a:p>
                      <a:pPr algn="l" fontAlgn="b"/>
                      <a:r>
                        <a:rPr lang="en-ZA" sz="1400" b="0" i="0" u="none" strike="noStrike" dirty="0">
                          <a:effectLst/>
                          <a:latin typeface="Arial" panose="020B0604020202020204" pitchFamily="34" charset="0"/>
                        </a:rPr>
                        <a:t>Capital Growth</a:t>
                      </a:r>
                    </a:p>
                  </a:txBody>
                  <a:tcPr marL="0" marR="0" marT="0" marB="0" anchor="b">
                    <a:lnL>
                      <a:noFill/>
                    </a:lnL>
                    <a:lnR>
                      <a:noFill/>
                    </a:lnR>
                    <a:lnT>
                      <a:noFill/>
                    </a:lnT>
                    <a:lnB>
                      <a:noFill/>
                    </a:lnB>
                  </a:tcPr>
                </a:tc>
                <a:tc>
                  <a:txBody>
                    <a:bodyPr/>
                    <a:lstStyle/>
                    <a:p>
                      <a:pPr algn="r" fontAlgn="b"/>
                      <a:r>
                        <a:rPr lang="en-ZA" sz="1800" b="0" i="0" u="none" strike="noStrike" dirty="0">
                          <a:solidFill>
                            <a:srgbClr val="000000"/>
                          </a:solidFill>
                          <a:effectLst/>
                          <a:latin typeface="Calibri" panose="020F0502020204030204" pitchFamily="34" charset="0"/>
                        </a:rPr>
                        <a:t>5.00%</a:t>
                      </a:r>
                    </a:p>
                  </a:txBody>
                  <a:tcPr marL="0" marR="0" marT="0" marB="0" anchor="b">
                    <a:lnL>
                      <a:noFill/>
                    </a:lnL>
                    <a:lnR>
                      <a:noFill/>
                    </a:lnR>
                    <a:lnT>
                      <a:noFill/>
                    </a:lnT>
                    <a:lnB>
                      <a:noFill/>
                    </a:lnB>
                  </a:tcPr>
                </a:tc>
                <a:tc>
                  <a:txBody>
                    <a:bodyPr/>
                    <a:lstStyle/>
                    <a:p>
                      <a:pPr algn="r" fontAlgn="b"/>
                      <a:r>
                        <a:rPr lang="en-ZA" sz="1800" b="0" i="0" u="none" strike="noStrike" dirty="0">
                          <a:solidFill>
                            <a:srgbClr val="000000"/>
                          </a:solidFill>
                          <a:effectLst/>
                          <a:latin typeface="Calibri" panose="020F0502020204030204" pitchFamily="34" charset="0"/>
                        </a:rPr>
                        <a:t>5.00%</a:t>
                      </a:r>
                    </a:p>
                  </a:txBody>
                  <a:tcPr marL="0" marR="0" marT="0" marB="0" anchor="b">
                    <a:lnL>
                      <a:noFill/>
                    </a:lnL>
                    <a:lnR>
                      <a:noFill/>
                    </a:lnR>
                    <a:lnT>
                      <a:noFill/>
                    </a:lnT>
                    <a:lnB>
                      <a:noFill/>
                    </a:lnB>
                  </a:tcPr>
                </a:tc>
                <a:tc>
                  <a:txBody>
                    <a:bodyPr/>
                    <a:lstStyle/>
                    <a:p>
                      <a:pPr algn="r" fontAlgn="b"/>
                      <a:r>
                        <a:rPr lang="en-ZA" sz="1800" b="0" i="0" u="none" strike="noStrike" dirty="0">
                          <a:solidFill>
                            <a:srgbClr val="000000"/>
                          </a:solidFill>
                          <a:effectLst/>
                          <a:latin typeface="Calibri" panose="020F0502020204030204" pitchFamily="34" charset="0"/>
                        </a:rPr>
                        <a:t>5.00%</a:t>
                      </a:r>
                    </a:p>
                  </a:txBody>
                  <a:tcPr marL="0" marR="0" marT="0" marB="0" anchor="b">
                    <a:lnL>
                      <a:noFill/>
                    </a:lnL>
                    <a:lnR>
                      <a:noFill/>
                    </a:lnR>
                    <a:lnT>
                      <a:noFill/>
                    </a:lnT>
                    <a:lnB>
                      <a:noFill/>
                    </a:lnB>
                  </a:tcPr>
                </a:tc>
                <a:extLst>
                  <a:ext uri="{0D108BD9-81ED-4DB2-BD59-A6C34878D82A}">
                    <a16:rowId xmlns:a16="http://schemas.microsoft.com/office/drawing/2014/main" val="1097203253"/>
                  </a:ext>
                </a:extLst>
              </a:tr>
              <a:tr h="186651">
                <a:tc>
                  <a:txBody>
                    <a:bodyPr/>
                    <a:lstStyle/>
                    <a:p>
                      <a:pPr algn="l" fontAlgn="b"/>
                      <a:r>
                        <a:rPr lang="en-ZA" sz="1400" b="1" i="0" u="none" strike="noStrike" dirty="0">
                          <a:effectLst/>
                          <a:latin typeface="Arial" panose="020B0604020202020204" pitchFamily="34" charset="0"/>
                        </a:rPr>
                        <a:t>Interest "Subsidy"</a:t>
                      </a:r>
                    </a:p>
                  </a:txBody>
                  <a:tcPr marL="0" marR="0" marT="0" marB="0" anchor="b">
                    <a:lnL>
                      <a:noFill/>
                    </a:lnL>
                    <a:lnR>
                      <a:noFill/>
                    </a:lnR>
                    <a:lnT>
                      <a:noFill/>
                    </a:lnT>
                    <a:lnB>
                      <a:noFill/>
                    </a:lnB>
                  </a:tcPr>
                </a:tc>
                <a:tc>
                  <a:txBody>
                    <a:bodyPr/>
                    <a:lstStyle/>
                    <a:p>
                      <a:pPr algn="r" fontAlgn="b"/>
                      <a:endParaRPr lang="en-ZA" sz="14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100" b="1" i="0" u="none" strike="noStrike" dirty="0">
                        <a:solidFill>
                          <a:srgbClr val="FF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100" b="1" i="0" u="none" strike="noStrike" dirty="0">
                        <a:solidFill>
                          <a:srgbClr val="FF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18096446"/>
                  </a:ext>
                </a:extLst>
              </a:tr>
              <a:tr h="186651">
                <a:tc>
                  <a:txBody>
                    <a:bodyPr/>
                    <a:lstStyle/>
                    <a:p>
                      <a:pPr algn="l" fontAlgn="b"/>
                      <a:r>
                        <a:rPr lang="en-ZA" sz="1400" b="0" i="0" u="none" strike="noStrike" dirty="0">
                          <a:effectLst/>
                          <a:latin typeface="Arial" panose="020B0604020202020204" pitchFamily="34" charset="0"/>
                        </a:rPr>
                        <a:t>Church Cost</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(130 000)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(100 000)</a:t>
                      </a:r>
                    </a:p>
                  </a:txBody>
                  <a:tcPr marL="0" marR="0" marT="0" marB="0" anchor="b">
                    <a:lnL>
                      <a:noFill/>
                    </a:lnL>
                    <a:lnR>
                      <a:noFill/>
                    </a:lnR>
                    <a:lnT>
                      <a:noFill/>
                    </a:lnT>
                    <a:lnB>
                      <a:noFill/>
                    </a:lnB>
                  </a:tcPr>
                </a:tc>
                <a:extLst>
                  <a:ext uri="{0D108BD9-81ED-4DB2-BD59-A6C34878D82A}">
                    <a16:rowId xmlns:a16="http://schemas.microsoft.com/office/drawing/2014/main" val="940679689"/>
                  </a:ext>
                </a:extLst>
              </a:tr>
              <a:tr h="186651">
                <a:tc>
                  <a:txBody>
                    <a:bodyPr/>
                    <a:lstStyle/>
                    <a:p>
                      <a:pPr algn="l" fontAlgn="b"/>
                      <a:r>
                        <a:rPr lang="en-ZA" sz="1400" b="0" i="0" u="none" strike="noStrike" dirty="0">
                          <a:effectLst/>
                          <a:latin typeface="Arial" panose="020B0604020202020204" pitchFamily="34" charset="0"/>
                        </a:rPr>
                        <a:t>Medical Prefunding</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(300 000)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(250 000)</a:t>
                      </a:r>
                    </a:p>
                  </a:txBody>
                  <a:tcPr marL="0" marR="0" marT="0" marB="0" anchor="b">
                    <a:lnL>
                      <a:noFill/>
                    </a:lnL>
                    <a:lnR>
                      <a:noFill/>
                    </a:lnR>
                    <a:lnT>
                      <a:noFill/>
                    </a:lnT>
                    <a:lnB>
                      <a:noFill/>
                    </a:lnB>
                  </a:tcPr>
                </a:tc>
                <a:extLst>
                  <a:ext uri="{0D108BD9-81ED-4DB2-BD59-A6C34878D82A}">
                    <a16:rowId xmlns:a16="http://schemas.microsoft.com/office/drawing/2014/main" val="3748081730"/>
                  </a:ext>
                </a:extLst>
              </a:tr>
              <a:tr h="186651">
                <a:tc>
                  <a:txBody>
                    <a:bodyPr/>
                    <a:lstStyle/>
                    <a:p>
                      <a:pPr algn="l" fontAlgn="b"/>
                      <a:r>
                        <a:rPr lang="en-ZA" sz="1400" b="0" i="0" u="none" strike="noStrike" dirty="0">
                          <a:effectLst/>
                          <a:latin typeface="Arial" panose="020B0604020202020204" pitchFamily="34" charset="0"/>
                        </a:rPr>
                        <a:t>Solidarity Contributions</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1 300 000 </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850 000 </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900 000 </a:t>
                      </a:r>
                    </a:p>
                  </a:txBody>
                  <a:tcPr marL="0" marR="0" marT="0" marB="0" anchor="b">
                    <a:lnL>
                      <a:noFill/>
                    </a:lnL>
                    <a:lnR>
                      <a:noFill/>
                    </a:lnR>
                    <a:lnT>
                      <a:noFill/>
                    </a:lnT>
                    <a:lnB>
                      <a:noFill/>
                    </a:lnB>
                  </a:tcPr>
                </a:tc>
                <a:extLst>
                  <a:ext uri="{0D108BD9-81ED-4DB2-BD59-A6C34878D82A}">
                    <a16:rowId xmlns:a16="http://schemas.microsoft.com/office/drawing/2014/main" val="2372984217"/>
                  </a:ext>
                </a:extLst>
              </a:tr>
              <a:tr h="186651">
                <a:tc>
                  <a:txBody>
                    <a:bodyPr/>
                    <a:lstStyle/>
                    <a:p>
                      <a:pPr algn="l" fontAlgn="b"/>
                      <a:r>
                        <a:rPr lang="en-ZA" sz="1400" b="0" i="0" u="none" strike="noStrike" dirty="0">
                          <a:effectLst/>
                          <a:latin typeface="Arial" panose="020B0604020202020204" pitchFamily="34" charset="0"/>
                        </a:rPr>
                        <a:t>Continuous Training Pastors in Service</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100 000 </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100 000 </a:t>
                      </a:r>
                    </a:p>
                  </a:txBody>
                  <a:tcPr marL="0" marR="0" marT="0" marB="0" anchor="b">
                    <a:lnL>
                      <a:noFill/>
                    </a:lnL>
                    <a:lnR>
                      <a:noFill/>
                    </a:lnR>
                    <a:lnT>
                      <a:noFill/>
                    </a:lnT>
                    <a:lnB>
                      <a:noFill/>
                    </a:lnB>
                  </a:tcPr>
                </a:tc>
                <a:extLst>
                  <a:ext uri="{0D108BD9-81ED-4DB2-BD59-A6C34878D82A}">
                    <a16:rowId xmlns:a16="http://schemas.microsoft.com/office/drawing/2014/main" val="1881686537"/>
                  </a:ext>
                </a:extLst>
              </a:tr>
              <a:tr h="186651">
                <a:tc>
                  <a:txBody>
                    <a:bodyPr/>
                    <a:lstStyle/>
                    <a:p>
                      <a:pPr algn="l" fontAlgn="b"/>
                      <a:r>
                        <a:rPr lang="en-ZA" sz="1400" b="0" i="0" u="none" strike="noStrike" dirty="0">
                          <a:effectLst/>
                          <a:latin typeface="Arial" panose="020B0604020202020204" pitchFamily="34" charset="0"/>
                        </a:rPr>
                        <a:t>Continuous Training Other</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100 000 </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100 000 </a:t>
                      </a:r>
                    </a:p>
                  </a:txBody>
                  <a:tcPr marL="0" marR="0" marT="0" marB="0" anchor="b">
                    <a:lnL>
                      <a:noFill/>
                    </a:lnL>
                    <a:lnR>
                      <a:noFill/>
                    </a:lnR>
                    <a:lnT>
                      <a:noFill/>
                    </a:lnT>
                    <a:lnB>
                      <a:noFill/>
                    </a:lnB>
                  </a:tcPr>
                </a:tc>
                <a:extLst>
                  <a:ext uri="{0D108BD9-81ED-4DB2-BD59-A6C34878D82A}">
                    <a16:rowId xmlns:a16="http://schemas.microsoft.com/office/drawing/2014/main" val="4058055106"/>
                  </a:ext>
                </a:extLst>
              </a:tr>
              <a:tr h="186651">
                <a:tc>
                  <a:txBody>
                    <a:bodyPr/>
                    <a:lstStyle/>
                    <a:p>
                      <a:pPr algn="l" fontAlgn="b"/>
                      <a:r>
                        <a:rPr lang="en-ZA" sz="1400" b="1" i="0" u="none" strike="noStrike" dirty="0">
                          <a:effectLst/>
                          <a:latin typeface="Arial" panose="020B0604020202020204" pitchFamily="34" charset="0"/>
                        </a:rPr>
                        <a:t>Office Cost</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69151929"/>
                  </a:ext>
                </a:extLst>
              </a:tr>
              <a:tr h="186651">
                <a:tc>
                  <a:txBody>
                    <a:bodyPr/>
                    <a:lstStyle/>
                    <a:p>
                      <a:pPr algn="l" fontAlgn="b"/>
                      <a:r>
                        <a:rPr lang="en-ZA" sz="1400" b="0" i="0" u="none" strike="noStrike" dirty="0">
                          <a:effectLst/>
                          <a:latin typeface="Arial" panose="020B0604020202020204" pitchFamily="34" charset="0"/>
                        </a:rPr>
                        <a:t>Cost of New building</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1 500 000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818430"/>
                  </a:ext>
                </a:extLst>
              </a:tr>
              <a:tr h="406240">
                <a:tc>
                  <a:txBody>
                    <a:bodyPr/>
                    <a:lstStyle/>
                    <a:p>
                      <a:pPr algn="l" fontAlgn="b"/>
                      <a:r>
                        <a:rPr lang="en-ZA" sz="1400" b="0" i="0" u="none" strike="noStrike" dirty="0">
                          <a:effectLst/>
                          <a:latin typeface="Arial" panose="020B0604020202020204" pitchFamily="34" charset="0"/>
                        </a:rPr>
                        <a:t>Rental/Rates/Municiple Services [No new Building]</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180 288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            179 724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190 507</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24681581"/>
                  </a:ext>
                </a:extLst>
              </a:tr>
              <a:tr h="197630">
                <a:tc>
                  <a:txBody>
                    <a:bodyPr/>
                    <a:lstStyle/>
                    <a:p>
                      <a:pPr algn="l" fontAlgn="b"/>
                      <a:r>
                        <a:rPr lang="en-ZA" sz="1400" b="0" i="0" u="none" strike="noStrike" dirty="0">
                          <a:effectLst/>
                          <a:latin typeface="Arial" panose="020B0604020202020204" pitchFamily="34" charset="0"/>
                        </a:rPr>
                        <a:t>Amortise cost</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60 000</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60 000</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64816858"/>
                  </a:ext>
                </a:extLst>
              </a:tr>
              <a:tr h="186651">
                <a:tc>
                  <a:txBody>
                    <a:bodyPr/>
                    <a:lstStyle/>
                    <a:p>
                      <a:pPr algn="l" fontAlgn="b"/>
                      <a:r>
                        <a:rPr lang="en-ZA" sz="1400" b="0" i="0" u="none" strike="noStrike" dirty="0">
                          <a:effectLst/>
                          <a:latin typeface="Arial" panose="020B0604020202020204" pitchFamily="34" charset="0"/>
                        </a:rPr>
                        <a:t>Cash Cost</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32 400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34 344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299927"/>
                  </a:ext>
                </a:extLst>
              </a:tr>
              <a:tr h="384281">
                <a:tc>
                  <a:txBody>
                    <a:bodyPr/>
                    <a:lstStyle/>
                    <a:p>
                      <a:pPr algn="l" fontAlgn="b"/>
                      <a:r>
                        <a:rPr lang="en-ZA" sz="1400" b="0" i="0" u="none" strike="noStrike" dirty="0">
                          <a:effectLst/>
                          <a:latin typeface="Arial" panose="020B0604020202020204" pitchFamily="34" charset="0"/>
                        </a:rPr>
                        <a:t>Rental/Rates/Municiple Services [New Building]</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92 400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94 344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508275060"/>
                  </a:ext>
                </a:extLst>
              </a:tr>
            </a:tbl>
          </a:graphicData>
        </a:graphic>
      </p:graphicFrame>
    </p:spTree>
    <p:extLst>
      <p:ext uri="{BB962C8B-B14F-4D97-AF65-F5344CB8AC3E}">
        <p14:creationId xmlns:p14="http://schemas.microsoft.com/office/powerpoint/2010/main" val="3768558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7497" y="364413"/>
            <a:ext cx="2592288" cy="1200329"/>
          </a:xfrm>
          <a:prstGeom prst="rect">
            <a:avLst/>
          </a:prstGeom>
          <a:solidFill>
            <a:srgbClr val="FFFF00"/>
          </a:solidFill>
          <a:ln>
            <a:solidFill>
              <a:schemeClr val="tx1"/>
            </a:solidFill>
          </a:ln>
        </p:spPr>
        <p:txBody>
          <a:bodyPr wrap="square" rtlCol="0">
            <a:spAutoFit/>
          </a:bodyPr>
          <a:lstStyle/>
          <a:p>
            <a:pPr algn="ctr"/>
            <a:r>
              <a:rPr lang="en-GB" sz="2400" b="1" dirty="0"/>
              <a:t>Total Congregation Contribution</a:t>
            </a:r>
          </a:p>
        </p:txBody>
      </p:sp>
      <p:sp>
        <p:nvSpPr>
          <p:cNvPr id="6" name="TextBox 5"/>
          <p:cNvSpPr txBox="1"/>
          <p:nvPr/>
        </p:nvSpPr>
        <p:spPr>
          <a:xfrm>
            <a:off x="2557503" y="2201769"/>
            <a:ext cx="2592288" cy="1354217"/>
          </a:xfrm>
          <a:prstGeom prst="rect">
            <a:avLst/>
          </a:prstGeom>
          <a:solidFill>
            <a:srgbClr val="FFFF00"/>
          </a:solidFill>
          <a:ln w="25400" cmpd="sng">
            <a:solidFill>
              <a:schemeClr val="tx1"/>
            </a:solidFill>
          </a:ln>
        </p:spPr>
        <p:txBody>
          <a:bodyPr wrap="square" rtlCol="0">
            <a:spAutoFit/>
          </a:bodyPr>
          <a:lstStyle/>
          <a:p>
            <a:pPr algn="ctr"/>
            <a:r>
              <a:rPr lang="en-GB" b="1" dirty="0"/>
              <a:t>Pastors in Service</a:t>
            </a:r>
          </a:p>
          <a:p>
            <a:r>
              <a:rPr lang="en-GB" sz="1600" dirty="0"/>
              <a:t>Cost to company</a:t>
            </a:r>
          </a:p>
          <a:p>
            <a:r>
              <a:rPr lang="en-GB" sz="1600" dirty="0"/>
              <a:t>Medical Prefunding</a:t>
            </a:r>
          </a:p>
          <a:p>
            <a:r>
              <a:rPr lang="en-GB" sz="1600" dirty="0">
                <a:solidFill>
                  <a:srgbClr val="FF0000"/>
                </a:solidFill>
              </a:rPr>
              <a:t>Pastors Transfer cost</a:t>
            </a:r>
          </a:p>
          <a:p>
            <a:r>
              <a:rPr lang="en-GB" sz="1600" dirty="0">
                <a:solidFill>
                  <a:srgbClr val="FF0000"/>
                </a:solidFill>
              </a:rPr>
              <a:t>Continuous training</a:t>
            </a:r>
          </a:p>
        </p:txBody>
      </p:sp>
      <p:cxnSp>
        <p:nvCxnSpPr>
          <p:cNvPr id="10" name="Straight Arrow Connector 9"/>
          <p:cNvCxnSpPr/>
          <p:nvPr/>
        </p:nvCxnSpPr>
        <p:spPr>
          <a:xfrm flipV="1">
            <a:off x="3978243" y="1195411"/>
            <a:ext cx="1601869" cy="10174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73E48D-C7C9-40EC-9030-330D9A56560A}"/>
              </a:ext>
            </a:extLst>
          </p:cNvPr>
          <p:cNvSpPr txBox="1"/>
          <p:nvPr/>
        </p:nvSpPr>
        <p:spPr>
          <a:xfrm>
            <a:off x="215029" y="3717032"/>
            <a:ext cx="8424936" cy="3170099"/>
          </a:xfrm>
          <a:prstGeom prst="rect">
            <a:avLst/>
          </a:prstGeom>
          <a:noFill/>
        </p:spPr>
        <p:txBody>
          <a:bodyPr wrap="square" rtlCol="0">
            <a:spAutoFit/>
          </a:bodyPr>
          <a:lstStyle/>
          <a:p>
            <a:pPr marL="285750" indent="-285750">
              <a:buFont typeface="Arial" panose="020B0604020202020204" pitchFamily="34" charset="0"/>
              <a:buChar char="•"/>
            </a:pPr>
            <a:r>
              <a:rPr lang="en-GB" sz="2000" dirty="0"/>
              <a:t>Budget is based on the highest salary scale - Most of our pastors are on this scale.</a:t>
            </a:r>
          </a:p>
          <a:p>
            <a:pPr marL="285750" indent="-285750">
              <a:buFont typeface="Arial" panose="020B0604020202020204" pitchFamily="34" charset="0"/>
              <a:buChar char="•"/>
            </a:pPr>
            <a:r>
              <a:rPr lang="en-GB" sz="2000" dirty="0"/>
              <a:t>Pastors Transfer cost was previously erroneously budgeted in the “Church Running” cost</a:t>
            </a:r>
          </a:p>
          <a:p>
            <a:pPr marL="285750" indent="-285750">
              <a:buFont typeface="Arial" panose="020B0604020202020204" pitchFamily="34" charset="0"/>
              <a:buChar char="•"/>
            </a:pPr>
            <a:r>
              <a:rPr lang="en-GB" sz="2000" dirty="0"/>
              <a:t>Some continuous training cost is also budgeted in this post-previously the full cost was budgeted under “Church Running” cost.</a:t>
            </a:r>
          </a:p>
          <a:p>
            <a:pPr marL="285750" indent="-285750">
              <a:buFont typeface="Arial" panose="020B0604020202020204" pitchFamily="34" charset="0"/>
              <a:buChar char="•"/>
            </a:pPr>
            <a:r>
              <a:rPr lang="en-GB" sz="2000" dirty="0"/>
              <a:t>Contribution to Post retirement medical fund was increased to R1.150 million. Subsidy from investments return allocated to reduce the impact.</a:t>
            </a:r>
          </a:p>
          <a:p>
            <a:pPr marL="342900" indent="-342900">
              <a:buFont typeface="Arial" panose="020B0604020202020204" pitchFamily="34" charset="0"/>
              <a:buChar char="•"/>
            </a:pPr>
            <a:r>
              <a:rPr lang="en-GB" sz="2000" dirty="0"/>
              <a:t>Pastor annual cost 2020 R 634 756 and 2021 R 675 901.</a:t>
            </a: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0"/>
            <a:ext cx="22272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FF0A772-264E-4ABA-9A97-96095DE5A06D}"/>
              </a:ext>
            </a:extLst>
          </p:cNvPr>
          <p:cNvSpPr txBox="1"/>
          <p:nvPr/>
        </p:nvSpPr>
        <p:spPr>
          <a:xfrm>
            <a:off x="5452680" y="2212818"/>
            <a:ext cx="3096344" cy="1015663"/>
          </a:xfrm>
          <a:prstGeom prst="rect">
            <a:avLst/>
          </a:prstGeom>
          <a:solidFill>
            <a:schemeClr val="bg1">
              <a:lumMod val="85000"/>
            </a:schemeClr>
          </a:solidFill>
          <a:ln>
            <a:solidFill>
              <a:schemeClr val="tx1"/>
            </a:solidFill>
          </a:ln>
        </p:spPr>
        <p:txBody>
          <a:bodyPr wrap="square" rtlCol="0">
            <a:spAutoFit/>
          </a:bodyPr>
          <a:lstStyle/>
          <a:p>
            <a:r>
              <a:rPr lang="en-GB" sz="2000" dirty="0"/>
              <a:t>Pastors post budget</a:t>
            </a:r>
          </a:p>
          <a:p>
            <a:r>
              <a:rPr lang="en-GB" sz="2000" dirty="0"/>
              <a:t>2020 R 634,756 +7%</a:t>
            </a:r>
          </a:p>
          <a:p>
            <a:r>
              <a:rPr lang="en-GB" sz="2000" dirty="0"/>
              <a:t>2021 R 675,901 +6.5%</a:t>
            </a:r>
          </a:p>
        </p:txBody>
      </p:sp>
    </p:spTree>
    <p:extLst>
      <p:ext uri="{BB962C8B-B14F-4D97-AF65-F5344CB8AC3E}">
        <p14:creationId xmlns:p14="http://schemas.microsoft.com/office/powerpoint/2010/main" val="1600537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39" y="116632"/>
            <a:ext cx="8229600" cy="202034"/>
          </a:xfrm>
        </p:spPr>
        <p:txBody>
          <a:bodyPr>
            <a:noAutofit/>
          </a:bodyPr>
          <a:lstStyle/>
          <a:p>
            <a:r>
              <a:rPr lang="en-ZA" sz="2400" dirty="0"/>
              <a:t>Cost of Pastors in Service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8635665"/>
              </p:ext>
            </p:extLst>
          </p:nvPr>
        </p:nvGraphicFramePr>
        <p:xfrm>
          <a:off x="539553" y="548677"/>
          <a:ext cx="8280918" cy="4957568"/>
        </p:xfrm>
        <a:graphic>
          <a:graphicData uri="http://schemas.openxmlformats.org/drawingml/2006/table">
            <a:tbl>
              <a:tblPr/>
              <a:tblGrid>
                <a:gridCol w="2485477">
                  <a:extLst>
                    <a:ext uri="{9D8B030D-6E8A-4147-A177-3AD203B41FA5}">
                      <a16:colId xmlns:a16="http://schemas.microsoft.com/office/drawing/2014/main" val="20000"/>
                    </a:ext>
                  </a:extLst>
                </a:gridCol>
                <a:gridCol w="944561">
                  <a:extLst>
                    <a:ext uri="{9D8B030D-6E8A-4147-A177-3AD203B41FA5}">
                      <a16:colId xmlns:a16="http://schemas.microsoft.com/office/drawing/2014/main" val="20001"/>
                    </a:ext>
                  </a:extLst>
                </a:gridCol>
                <a:gridCol w="848504">
                  <a:extLst>
                    <a:ext uri="{9D8B030D-6E8A-4147-A177-3AD203B41FA5}">
                      <a16:colId xmlns:a16="http://schemas.microsoft.com/office/drawing/2014/main" val="20002"/>
                    </a:ext>
                  </a:extLst>
                </a:gridCol>
                <a:gridCol w="928551">
                  <a:extLst>
                    <a:ext uri="{9D8B030D-6E8A-4147-A177-3AD203B41FA5}">
                      <a16:colId xmlns:a16="http://schemas.microsoft.com/office/drawing/2014/main" val="20003"/>
                    </a:ext>
                  </a:extLst>
                </a:gridCol>
                <a:gridCol w="1072637">
                  <a:extLst>
                    <a:ext uri="{9D8B030D-6E8A-4147-A177-3AD203B41FA5}">
                      <a16:colId xmlns:a16="http://schemas.microsoft.com/office/drawing/2014/main" val="20004"/>
                    </a:ext>
                  </a:extLst>
                </a:gridCol>
                <a:gridCol w="928551">
                  <a:extLst>
                    <a:ext uri="{9D8B030D-6E8A-4147-A177-3AD203B41FA5}">
                      <a16:colId xmlns:a16="http://schemas.microsoft.com/office/drawing/2014/main" val="20005"/>
                    </a:ext>
                  </a:extLst>
                </a:gridCol>
                <a:gridCol w="1072637">
                  <a:extLst>
                    <a:ext uri="{9D8B030D-6E8A-4147-A177-3AD203B41FA5}">
                      <a16:colId xmlns:a16="http://schemas.microsoft.com/office/drawing/2014/main" val="20006"/>
                    </a:ext>
                  </a:extLst>
                </a:gridCol>
              </a:tblGrid>
              <a:tr h="287395">
                <a:tc>
                  <a:txBody>
                    <a:bodyPr/>
                    <a:lstStyle/>
                    <a:p>
                      <a:pPr algn="l" fontAlgn="b"/>
                      <a:endParaRPr lang="en-ZA" sz="105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1600" b="0" i="0" u="none" strike="noStrike" dirty="0">
                          <a:effectLst/>
                          <a:latin typeface="Calibri"/>
                        </a:rPr>
                        <a:t>6.50%</a:t>
                      </a:r>
                    </a:p>
                  </a:txBody>
                  <a:tcPr marL="0" marR="0" marT="0" marB="0" anchor="b">
                    <a:lnL>
                      <a:noFill/>
                    </a:lnL>
                    <a:lnR>
                      <a:noFill/>
                    </a:lnR>
                    <a:lnT>
                      <a:noFill/>
                    </a:lnT>
                    <a:lnB>
                      <a:noFill/>
                    </a:lnB>
                  </a:tcPr>
                </a:tc>
                <a:tc>
                  <a:txBody>
                    <a:bodyPr/>
                    <a:lstStyle/>
                    <a:p>
                      <a:pPr algn="l" fontAlgn="b"/>
                      <a:endParaRPr lang="en-ZA" sz="1600" b="0" i="0" u="none" strike="noStrike" dirty="0">
                        <a:effectLst/>
                        <a:latin typeface="Calibri"/>
                      </a:endParaRP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6.50%</a:t>
                      </a:r>
                    </a:p>
                  </a:txBody>
                  <a:tcPr marL="0" marR="0" marT="0" marB="0" anchor="b">
                    <a:lnL>
                      <a:noFill/>
                    </a:lnL>
                    <a:lnR>
                      <a:noFill/>
                    </a:lnR>
                    <a:lnT>
                      <a:noFill/>
                    </a:lnT>
                    <a:lnB>
                      <a:noFill/>
                    </a:lnB>
                  </a:tcPr>
                </a:tc>
                <a:tc>
                  <a:txBody>
                    <a:bodyPr/>
                    <a:lstStyle/>
                    <a:p>
                      <a:pPr algn="l" fontAlgn="b"/>
                      <a:endParaRPr lang="en-ZA" sz="105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6.50%</a:t>
                      </a:r>
                    </a:p>
                  </a:txBody>
                  <a:tcPr marL="0" marR="0" marT="0" marB="0" anchor="b">
                    <a:lnL>
                      <a:noFill/>
                    </a:lnL>
                    <a:lnR>
                      <a:noFill/>
                    </a:lnR>
                    <a:lnT>
                      <a:noFill/>
                    </a:lnT>
                    <a:lnB>
                      <a:noFill/>
                    </a:lnB>
                  </a:tcPr>
                </a:tc>
                <a:tc>
                  <a:txBody>
                    <a:bodyPr/>
                    <a:lstStyle/>
                    <a:p>
                      <a:pPr algn="l" fontAlgn="b"/>
                      <a:endParaRPr lang="en-ZA" sz="1600" b="0" i="0" u="none" strike="noStrike" dirty="0">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431093">
                <a:tc>
                  <a:txBody>
                    <a:bodyPr/>
                    <a:lstStyle/>
                    <a:p>
                      <a:pPr algn="l" fontAlgn="b"/>
                      <a:r>
                        <a:rPr lang="en-ZA" sz="1050" b="1" i="0" u="none" strike="noStrike" dirty="0">
                          <a:effectLst/>
                          <a:latin typeface="Arial"/>
                        </a:rPr>
                        <a:t> Standard Pastor cost  </a:t>
                      </a:r>
                    </a:p>
                  </a:txBody>
                  <a:tcPr marL="0" marR="0" marT="0" marB="0" anchor="b">
                    <a:lnL>
                      <a:noFill/>
                    </a:lnL>
                    <a:lnR>
                      <a:noFill/>
                    </a:lnR>
                    <a:lnT>
                      <a:noFill/>
                    </a:lnT>
                    <a:lnB>
                      <a:noFill/>
                    </a:lnB>
                  </a:tcPr>
                </a:tc>
                <a:tc>
                  <a:txBody>
                    <a:bodyPr/>
                    <a:lstStyle/>
                    <a:p>
                      <a:pPr algn="ctr" fontAlgn="b"/>
                      <a:r>
                        <a:rPr lang="en-ZA" sz="1050" b="1" i="0" u="none" strike="noStrike" dirty="0">
                          <a:effectLst/>
                          <a:latin typeface="Arial"/>
                        </a:rPr>
                        <a:t>2019</a:t>
                      </a:r>
                    </a:p>
                  </a:txBody>
                  <a:tcPr marL="0" marR="0" marT="0" marB="0" anchor="b">
                    <a:lnL>
                      <a:noFill/>
                    </a:lnL>
                    <a:lnR>
                      <a:noFill/>
                    </a:lnR>
                    <a:lnT>
                      <a:noFill/>
                    </a:lnT>
                    <a:lnB>
                      <a:noFill/>
                    </a:lnB>
                  </a:tcPr>
                </a:tc>
                <a:tc>
                  <a:txBody>
                    <a:bodyPr/>
                    <a:lstStyle/>
                    <a:p>
                      <a:pPr algn="ctr" fontAlgn="b"/>
                      <a:r>
                        <a:rPr lang="en-ZA" sz="1050" b="1" i="0" u="none" strike="noStrike" dirty="0">
                          <a:effectLst/>
                          <a:latin typeface="Arial"/>
                        </a:rPr>
                        <a:t> 2019 pa </a:t>
                      </a:r>
                    </a:p>
                  </a:txBody>
                  <a:tcPr marL="0" marR="0" marT="0" marB="0" anchor="b">
                    <a:lnL>
                      <a:noFill/>
                    </a:lnL>
                    <a:lnR>
                      <a:noFill/>
                    </a:lnR>
                    <a:lnT>
                      <a:noFill/>
                    </a:lnT>
                    <a:lnB>
                      <a:noFill/>
                    </a:lnB>
                  </a:tcPr>
                </a:tc>
                <a:tc>
                  <a:txBody>
                    <a:bodyPr/>
                    <a:lstStyle/>
                    <a:p>
                      <a:pPr algn="ctr" fontAlgn="b"/>
                      <a:r>
                        <a:rPr lang="en-ZA" sz="1050" b="1" i="0" u="none" strike="noStrike" dirty="0">
                          <a:effectLst/>
                          <a:latin typeface="Arial"/>
                        </a:rPr>
                        <a:t>2020</a:t>
                      </a:r>
                    </a:p>
                  </a:txBody>
                  <a:tcPr marL="0" marR="0" marT="0" marB="0" anchor="b">
                    <a:lnL>
                      <a:noFill/>
                    </a:lnL>
                    <a:lnR>
                      <a:noFill/>
                    </a:lnR>
                    <a:lnT>
                      <a:noFill/>
                    </a:lnT>
                    <a:lnB>
                      <a:noFill/>
                    </a:lnB>
                  </a:tcPr>
                </a:tc>
                <a:tc>
                  <a:txBody>
                    <a:bodyPr/>
                    <a:lstStyle/>
                    <a:p>
                      <a:pPr algn="ctr" fontAlgn="b"/>
                      <a:r>
                        <a:rPr lang="en-ZA" sz="1050" b="1" i="0" u="none" strike="noStrike" dirty="0">
                          <a:effectLst/>
                          <a:latin typeface="Arial"/>
                        </a:rPr>
                        <a:t> 2020 pa </a:t>
                      </a:r>
                    </a:p>
                  </a:txBody>
                  <a:tcPr marL="0" marR="0" marT="0" marB="0" anchor="b">
                    <a:lnL>
                      <a:noFill/>
                    </a:lnL>
                    <a:lnR>
                      <a:noFill/>
                    </a:lnR>
                    <a:lnT>
                      <a:noFill/>
                    </a:lnT>
                    <a:lnB>
                      <a:noFill/>
                    </a:lnB>
                  </a:tcPr>
                </a:tc>
                <a:tc>
                  <a:txBody>
                    <a:bodyPr/>
                    <a:lstStyle/>
                    <a:p>
                      <a:pPr algn="ctr" fontAlgn="b"/>
                      <a:r>
                        <a:rPr lang="en-ZA" sz="1050" b="1" i="0" u="none" strike="noStrike" dirty="0">
                          <a:effectLst/>
                          <a:latin typeface="Arial"/>
                        </a:rPr>
                        <a:t>2021</a:t>
                      </a:r>
                    </a:p>
                  </a:txBody>
                  <a:tcPr marL="0" marR="0" marT="0" marB="0" anchor="b">
                    <a:lnL>
                      <a:noFill/>
                    </a:lnL>
                    <a:lnR>
                      <a:noFill/>
                    </a:lnR>
                    <a:lnT>
                      <a:noFill/>
                    </a:lnT>
                    <a:lnB>
                      <a:noFill/>
                    </a:lnB>
                  </a:tcPr>
                </a:tc>
                <a:tc>
                  <a:txBody>
                    <a:bodyPr/>
                    <a:lstStyle/>
                    <a:p>
                      <a:pPr algn="ctr" fontAlgn="b"/>
                      <a:r>
                        <a:rPr lang="en-ZA" sz="1050" b="1" i="0" u="none" strike="noStrike" dirty="0">
                          <a:effectLst/>
                          <a:latin typeface="Arial"/>
                        </a:rPr>
                        <a:t> 2021 pa </a:t>
                      </a:r>
                    </a:p>
                  </a:txBody>
                  <a:tcPr marL="0" marR="0" marT="0" marB="0" anchor="b">
                    <a:lnL>
                      <a:noFill/>
                    </a:lnL>
                    <a:lnR>
                      <a:noFill/>
                    </a:lnR>
                    <a:lnT>
                      <a:noFill/>
                    </a:lnT>
                    <a:lnB>
                      <a:noFill/>
                    </a:lnB>
                  </a:tcPr>
                </a:tc>
                <a:extLst>
                  <a:ext uri="{0D108BD9-81ED-4DB2-BD59-A6C34878D82A}">
                    <a16:rowId xmlns:a16="http://schemas.microsoft.com/office/drawing/2014/main" val="10001"/>
                  </a:ext>
                </a:extLst>
              </a:tr>
              <a:tr h="244286">
                <a:tc>
                  <a:txBody>
                    <a:bodyPr/>
                    <a:lstStyle/>
                    <a:p>
                      <a:pPr algn="l" fontAlgn="b"/>
                      <a:r>
                        <a:rPr lang="en-ZA" sz="1050" b="0" i="0" u="none" strike="noStrike" dirty="0">
                          <a:effectLst/>
                          <a:latin typeface="Arial"/>
                        </a:rPr>
                        <a:t>Salary</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31,400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409,909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33,441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430,651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35,615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458,643 </a:t>
                      </a:r>
                    </a:p>
                  </a:txBody>
                  <a:tcPr marL="0" marR="0" marT="0" marB="0" anchor="b">
                    <a:lnL>
                      <a:noFill/>
                    </a:lnL>
                    <a:lnR>
                      <a:noFill/>
                    </a:lnR>
                    <a:lnT>
                      <a:noFill/>
                    </a:lnT>
                    <a:lnB>
                      <a:noFill/>
                    </a:lnB>
                  </a:tcPr>
                </a:tc>
                <a:extLst>
                  <a:ext uri="{0D108BD9-81ED-4DB2-BD59-A6C34878D82A}">
                    <a16:rowId xmlns:a16="http://schemas.microsoft.com/office/drawing/2014/main" val="10002"/>
                  </a:ext>
                </a:extLst>
              </a:tr>
              <a:tr h="244286">
                <a:tc>
                  <a:txBody>
                    <a:bodyPr/>
                    <a:lstStyle/>
                    <a:p>
                      <a:pPr algn="l" fontAlgn="b"/>
                      <a:r>
                        <a:rPr lang="en-ZA" sz="1050" b="0" i="0" u="none" strike="noStrike" dirty="0">
                          <a:effectLst/>
                          <a:latin typeface="Arial"/>
                        </a:rPr>
                        <a:t>Child Allowance</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450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5,400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450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5,400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450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5,400 </a:t>
                      </a:r>
                    </a:p>
                  </a:txBody>
                  <a:tcPr marL="0" marR="0" marT="0" marB="0" anchor="b">
                    <a:lnL>
                      <a:noFill/>
                    </a:lnL>
                    <a:lnR>
                      <a:noFill/>
                    </a:lnR>
                    <a:lnT>
                      <a:noFill/>
                    </a:lnT>
                    <a:lnB>
                      <a:noFill/>
                    </a:lnB>
                  </a:tcPr>
                </a:tc>
                <a:extLst>
                  <a:ext uri="{0D108BD9-81ED-4DB2-BD59-A6C34878D82A}">
                    <a16:rowId xmlns:a16="http://schemas.microsoft.com/office/drawing/2014/main" val="10003"/>
                  </a:ext>
                </a:extLst>
              </a:tr>
              <a:tr h="244286">
                <a:tc>
                  <a:txBody>
                    <a:bodyPr/>
                    <a:lstStyle/>
                    <a:p>
                      <a:pPr algn="l" fontAlgn="b"/>
                      <a:r>
                        <a:rPr lang="en-ZA" sz="1050" b="0" i="0" u="none" strike="noStrike" dirty="0">
                          <a:effectLst/>
                          <a:latin typeface="Arial"/>
                        </a:rPr>
                        <a:t>Uniform Allowance</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100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1,200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100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1,200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100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1,200 </a:t>
                      </a:r>
                    </a:p>
                  </a:txBody>
                  <a:tcPr marL="0" marR="0" marT="0" marB="0" anchor="b">
                    <a:lnL>
                      <a:noFill/>
                    </a:lnL>
                    <a:lnR>
                      <a:noFill/>
                    </a:lnR>
                    <a:lnT>
                      <a:noFill/>
                    </a:lnT>
                    <a:lnB>
                      <a:noFill/>
                    </a:lnB>
                  </a:tcPr>
                </a:tc>
                <a:extLst>
                  <a:ext uri="{0D108BD9-81ED-4DB2-BD59-A6C34878D82A}">
                    <a16:rowId xmlns:a16="http://schemas.microsoft.com/office/drawing/2014/main" val="10004"/>
                  </a:ext>
                </a:extLst>
              </a:tr>
              <a:tr h="244286">
                <a:tc>
                  <a:txBody>
                    <a:bodyPr/>
                    <a:lstStyle/>
                    <a:p>
                      <a:pPr algn="l" fontAlgn="b"/>
                      <a:r>
                        <a:rPr lang="en-ZA" sz="1050" b="0" i="0" u="none" strike="noStrike" dirty="0">
                          <a:effectLst/>
                          <a:latin typeface="Arial"/>
                        </a:rPr>
                        <a:t>Other Allowance</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400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4,800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400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4,800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400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4,800 </a:t>
                      </a:r>
                    </a:p>
                  </a:txBody>
                  <a:tcPr marL="0" marR="0" marT="0" marB="0" anchor="b">
                    <a:lnL>
                      <a:noFill/>
                    </a:lnL>
                    <a:lnR>
                      <a:noFill/>
                    </a:lnR>
                    <a:lnT>
                      <a:noFill/>
                    </a:lnT>
                    <a:lnB>
                      <a:noFill/>
                    </a:lnB>
                  </a:tcPr>
                </a:tc>
                <a:extLst>
                  <a:ext uri="{0D108BD9-81ED-4DB2-BD59-A6C34878D82A}">
                    <a16:rowId xmlns:a16="http://schemas.microsoft.com/office/drawing/2014/main" val="10005"/>
                  </a:ext>
                </a:extLst>
              </a:tr>
              <a:tr h="244286">
                <a:tc>
                  <a:txBody>
                    <a:bodyPr/>
                    <a:lstStyle/>
                    <a:p>
                      <a:pPr algn="l" fontAlgn="b"/>
                      <a:r>
                        <a:rPr lang="en-ZA" sz="1050" b="0" i="0" u="none" strike="noStrike" dirty="0">
                          <a:effectLst/>
                          <a:latin typeface="Arial"/>
                        </a:rPr>
                        <a:t>Medical Aid</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5,039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a:rPr>
                        <a:t>         60,466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a:rPr>
                        <a:t>              5,442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a:rPr>
                        <a:t>                65,303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a:rPr>
                        <a:t>              5,796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a:rPr>
                        <a:t>                69,548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4286">
                <a:tc>
                  <a:txBody>
                    <a:bodyPr/>
                    <a:lstStyle/>
                    <a:p>
                      <a:pPr algn="l" fontAlgn="b"/>
                      <a:r>
                        <a:rPr lang="en-ZA" sz="1050" b="0" i="0" u="none" strike="noStrike" dirty="0">
                          <a:effectLst/>
                          <a:latin typeface="Arial"/>
                        </a:rPr>
                        <a:t>Total Cost to ELCSA (N-T)</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37,520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a:rPr>
                        <a:t>       481,775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a:rPr>
                        <a:t>            39,833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a:rPr>
                        <a:t>              507,354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a:rPr>
                        <a:t>            42,360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a:rPr>
                        <a:t>              539,592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244286">
                <a:tc>
                  <a:txBody>
                    <a:bodyPr/>
                    <a:lstStyle/>
                    <a:p>
                      <a:pPr algn="l" fontAlgn="b"/>
                      <a:r>
                        <a:rPr lang="en-ZA" sz="1050" b="0" i="0" u="none" strike="noStrike" dirty="0">
                          <a:effectLst/>
                          <a:latin typeface="Arial MT"/>
                        </a:rPr>
                        <a:t>PENSION</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MT"/>
                        </a:rPr>
                        <a:t>4,729</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MT"/>
                        </a:rPr>
                        <a:t>61,461</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MT"/>
                        </a:rPr>
                        <a:t>5,014</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MT"/>
                        </a:rPr>
                        <a:t>60,173</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MT"/>
                        </a:rPr>
                        <a:t>5,339</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MT"/>
                        </a:rPr>
                        <a:t>64,072</a:t>
                      </a:r>
                    </a:p>
                  </a:txBody>
                  <a:tcPr marL="0" marR="0" marT="0" marB="0" anchor="b">
                    <a:lnL>
                      <a:noFill/>
                    </a:lnL>
                    <a:lnR>
                      <a:noFill/>
                    </a:lnR>
                    <a:lnT>
                      <a:noFill/>
                    </a:lnT>
                    <a:lnB>
                      <a:noFill/>
                    </a:lnB>
                  </a:tcPr>
                </a:tc>
                <a:extLst>
                  <a:ext uri="{0D108BD9-81ED-4DB2-BD59-A6C34878D82A}">
                    <a16:rowId xmlns:a16="http://schemas.microsoft.com/office/drawing/2014/main" val="10008"/>
                  </a:ext>
                </a:extLst>
              </a:tr>
              <a:tr h="244286">
                <a:tc>
                  <a:txBody>
                    <a:bodyPr/>
                    <a:lstStyle/>
                    <a:p>
                      <a:pPr algn="l" fontAlgn="b"/>
                      <a:r>
                        <a:rPr lang="en-ZA" sz="1050" b="0" i="0" u="none" strike="noStrike" dirty="0">
                          <a:solidFill>
                            <a:srgbClr val="FF0000"/>
                          </a:solidFill>
                          <a:effectLst/>
                          <a:latin typeface="Arial MT"/>
                        </a:rPr>
                        <a:t>Pension Ex Group Life</a:t>
                      </a:r>
                    </a:p>
                  </a:txBody>
                  <a:tcPr marL="0" marR="0" marT="0" marB="0" anchor="b">
                    <a:lnL>
                      <a:noFill/>
                    </a:lnL>
                    <a:lnR>
                      <a:noFill/>
                    </a:lnR>
                    <a:lnT>
                      <a:noFill/>
                    </a:lnT>
                    <a:lnB>
                      <a:noFill/>
                    </a:lnB>
                  </a:tcPr>
                </a:tc>
                <a:tc>
                  <a:txBody>
                    <a:bodyPr/>
                    <a:lstStyle/>
                    <a:p>
                      <a:pPr algn="r" fontAlgn="b"/>
                      <a:endParaRPr lang="en-ZA" sz="1050" b="0" i="0" u="none" strike="noStrike" dirty="0">
                        <a:solidFill>
                          <a:srgbClr val="FF0000"/>
                        </a:solidFill>
                        <a:effectLst/>
                        <a:latin typeface="Arial MT"/>
                      </a:endParaRPr>
                    </a:p>
                  </a:txBody>
                  <a:tcPr marL="0" marR="0" marT="0" marB="0" anchor="b">
                    <a:lnL>
                      <a:noFill/>
                    </a:lnL>
                    <a:lnR>
                      <a:noFill/>
                    </a:lnR>
                    <a:lnT>
                      <a:noFill/>
                    </a:lnT>
                    <a:lnB>
                      <a:noFill/>
                    </a:lnB>
                  </a:tcPr>
                </a:tc>
                <a:tc>
                  <a:txBody>
                    <a:bodyPr/>
                    <a:lstStyle/>
                    <a:p>
                      <a:pPr algn="r" fontAlgn="b"/>
                      <a:endParaRPr lang="en-ZA" sz="1050" b="0" i="0" u="none" strike="noStrike" dirty="0">
                        <a:solidFill>
                          <a:srgbClr val="FF0000"/>
                        </a:solidFill>
                        <a:effectLst/>
                        <a:latin typeface="Arial MT"/>
                      </a:endParaRPr>
                    </a:p>
                  </a:txBody>
                  <a:tcPr marL="0" marR="0" marT="0" marB="0" anchor="b">
                    <a:lnL>
                      <a:noFill/>
                    </a:lnL>
                    <a:lnR>
                      <a:noFill/>
                    </a:lnR>
                    <a:lnT>
                      <a:noFill/>
                    </a:lnT>
                    <a:lnB>
                      <a:noFill/>
                    </a:lnB>
                  </a:tcPr>
                </a:tc>
                <a:tc>
                  <a:txBody>
                    <a:bodyPr/>
                    <a:lstStyle/>
                    <a:p>
                      <a:pPr algn="r" fontAlgn="b"/>
                      <a:r>
                        <a:rPr lang="en-ZA" sz="1050" b="0" i="0" u="none" strike="noStrike" dirty="0">
                          <a:solidFill>
                            <a:srgbClr val="FF0000"/>
                          </a:solidFill>
                          <a:effectLst/>
                          <a:latin typeface="Arial MT"/>
                        </a:rPr>
                        <a:t>1,090</a:t>
                      </a:r>
                    </a:p>
                  </a:txBody>
                  <a:tcPr marL="0" marR="0" marT="0" marB="0" anchor="b">
                    <a:lnL>
                      <a:noFill/>
                    </a:lnL>
                    <a:lnR>
                      <a:noFill/>
                    </a:lnR>
                    <a:lnT>
                      <a:noFill/>
                    </a:lnT>
                    <a:lnB>
                      <a:noFill/>
                    </a:lnB>
                  </a:tcPr>
                </a:tc>
                <a:tc>
                  <a:txBody>
                    <a:bodyPr/>
                    <a:lstStyle/>
                    <a:p>
                      <a:pPr algn="r" fontAlgn="b"/>
                      <a:r>
                        <a:rPr lang="en-ZA" sz="1050" b="0" i="0" u="none" strike="noStrike" dirty="0">
                          <a:solidFill>
                            <a:srgbClr val="FF0000"/>
                          </a:solidFill>
                          <a:effectLst/>
                          <a:latin typeface="Arial MT"/>
                        </a:rPr>
                        <a:t>13,081</a:t>
                      </a:r>
                    </a:p>
                  </a:txBody>
                  <a:tcPr marL="0" marR="0" marT="0" marB="0" anchor="b">
                    <a:lnL>
                      <a:noFill/>
                    </a:lnL>
                    <a:lnR>
                      <a:noFill/>
                    </a:lnR>
                    <a:lnT>
                      <a:noFill/>
                    </a:lnT>
                    <a:lnB>
                      <a:noFill/>
                    </a:lnB>
                  </a:tcPr>
                </a:tc>
                <a:tc>
                  <a:txBody>
                    <a:bodyPr/>
                    <a:lstStyle/>
                    <a:p>
                      <a:pPr algn="r" fontAlgn="b"/>
                      <a:r>
                        <a:rPr lang="en-ZA" sz="1050" b="0" i="0" u="none" strike="noStrike" dirty="0">
                          <a:solidFill>
                            <a:srgbClr val="FF0000"/>
                          </a:solidFill>
                          <a:effectLst/>
                          <a:latin typeface="Arial MT"/>
                        </a:rPr>
                        <a:t>1,161</a:t>
                      </a:r>
                    </a:p>
                  </a:txBody>
                  <a:tcPr marL="0" marR="0" marT="0" marB="0" anchor="b">
                    <a:lnL>
                      <a:noFill/>
                    </a:lnL>
                    <a:lnR>
                      <a:noFill/>
                    </a:lnR>
                    <a:lnT>
                      <a:noFill/>
                    </a:lnT>
                    <a:lnB>
                      <a:noFill/>
                    </a:lnB>
                  </a:tcPr>
                </a:tc>
                <a:tc>
                  <a:txBody>
                    <a:bodyPr/>
                    <a:lstStyle/>
                    <a:p>
                      <a:pPr algn="r" fontAlgn="b"/>
                      <a:r>
                        <a:rPr lang="en-ZA" sz="1050" b="0" i="0" u="none" strike="noStrike" dirty="0">
                          <a:solidFill>
                            <a:srgbClr val="FF0000"/>
                          </a:solidFill>
                          <a:effectLst/>
                          <a:latin typeface="Arial MT"/>
                        </a:rPr>
                        <a:t>13,929</a:t>
                      </a:r>
                    </a:p>
                  </a:txBody>
                  <a:tcPr marL="0" marR="0" marT="0" marB="0" anchor="b">
                    <a:lnL>
                      <a:noFill/>
                    </a:lnL>
                    <a:lnR>
                      <a:noFill/>
                    </a:lnR>
                    <a:lnT>
                      <a:noFill/>
                    </a:lnT>
                    <a:lnB>
                      <a:noFill/>
                    </a:lnB>
                  </a:tcPr>
                </a:tc>
                <a:extLst>
                  <a:ext uri="{0D108BD9-81ED-4DB2-BD59-A6C34878D82A}">
                    <a16:rowId xmlns:a16="http://schemas.microsoft.com/office/drawing/2014/main" val="10009"/>
                  </a:ext>
                </a:extLst>
              </a:tr>
              <a:tr h="244286">
                <a:tc>
                  <a:txBody>
                    <a:bodyPr/>
                    <a:lstStyle/>
                    <a:p>
                      <a:pPr algn="l" fontAlgn="b"/>
                      <a:r>
                        <a:rPr lang="en-ZA" sz="1050" b="0" i="0" u="none" strike="noStrike" dirty="0">
                          <a:effectLst/>
                          <a:latin typeface="Arial MT"/>
                        </a:rPr>
                        <a:t>UIF</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79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1,025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84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1,077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89 </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1,147 </a:t>
                      </a:r>
                    </a:p>
                  </a:txBody>
                  <a:tcPr marL="0" marR="0" marT="0" marB="0" anchor="b">
                    <a:lnL>
                      <a:noFill/>
                    </a:lnL>
                    <a:lnR>
                      <a:noFill/>
                    </a:lnR>
                    <a:lnT>
                      <a:noFill/>
                    </a:lnT>
                    <a:lnB>
                      <a:noFill/>
                    </a:lnB>
                  </a:tcPr>
                </a:tc>
                <a:extLst>
                  <a:ext uri="{0D108BD9-81ED-4DB2-BD59-A6C34878D82A}">
                    <a16:rowId xmlns:a16="http://schemas.microsoft.com/office/drawing/2014/main" val="10010"/>
                  </a:ext>
                </a:extLst>
              </a:tr>
              <a:tr h="244286">
                <a:tc>
                  <a:txBody>
                    <a:bodyPr/>
                    <a:lstStyle/>
                    <a:p>
                      <a:pPr algn="l" fontAlgn="b"/>
                      <a:r>
                        <a:rPr lang="en-ZA" sz="1050" b="0" i="0" u="none" strike="noStrike" dirty="0">
                          <a:solidFill>
                            <a:srgbClr val="FF0000"/>
                          </a:solidFill>
                          <a:effectLst/>
                          <a:latin typeface="Arial MT"/>
                        </a:rPr>
                        <a:t>Group Life </a:t>
                      </a:r>
                    </a:p>
                  </a:txBody>
                  <a:tcPr marL="0" marR="0" marT="0" marB="0" anchor="b">
                    <a:lnL>
                      <a:noFill/>
                    </a:lnL>
                    <a:lnR>
                      <a:noFill/>
                    </a:lnR>
                    <a:lnT>
                      <a:noFill/>
                    </a:lnT>
                    <a:lnB>
                      <a:noFill/>
                    </a:lnB>
                  </a:tcPr>
                </a:tc>
                <a:tc>
                  <a:txBody>
                    <a:bodyPr/>
                    <a:lstStyle/>
                    <a:p>
                      <a:pPr algn="r" fontAlgn="b"/>
                      <a:r>
                        <a:rPr lang="en-ZA" sz="1050" b="0" i="0" u="none" strike="noStrike" dirty="0">
                          <a:solidFill>
                            <a:srgbClr val="FF0000"/>
                          </a:solidFill>
                          <a:effectLst/>
                          <a:latin typeface="Arial"/>
                        </a:rPr>
                        <a:t>              1,135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FF0000"/>
                          </a:solidFill>
                          <a:effectLst/>
                          <a:latin typeface="Arial"/>
                        </a:rPr>
                        <a:t>         14,757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FF0000"/>
                          </a:solidFill>
                          <a:effectLst/>
                          <a:latin typeface="Arial"/>
                        </a:rPr>
                        <a:t>                 241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FF0000"/>
                          </a:solidFill>
                          <a:effectLst/>
                          <a:latin typeface="Arial"/>
                        </a:rPr>
                        <a:t>                  3,101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FF0000"/>
                          </a:solidFill>
                          <a:effectLst/>
                          <a:latin typeface="Arial"/>
                        </a:rPr>
                        <a:t>                 256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FF0000"/>
                          </a:solidFill>
                          <a:effectLst/>
                          <a:latin typeface="Arial"/>
                        </a:rPr>
                        <a:t>                  3,302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31093">
                <a:tc>
                  <a:txBody>
                    <a:bodyPr/>
                    <a:lstStyle/>
                    <a:p>
                      <a:pPr algn="l" fontAlgn="b"/>
                      <a:r>
                        <a:rPr lang="en-ZA" sz="1050" b="0" i="0" u="none" strike="noStrike" dirty="0">
                          <a:effectLst/>
                          <a:latin typeface="Arial MT"/>
                        </a:rPr>
                        <a:t>Cost to Company before medical provision</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43,463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a:rPr>
                        <a:t>       559,017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a:rPr>
                        <a:t>            46,262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a:rPr>
                        <a:t>              584,785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a:rPr>
                        <a:t>            49,206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a:rPr>
                        <a:t>              622,041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r h="244286">
                <a:tc>
                  <a:txBody>
                    <a:bodyPr/>
                    <a:lstStyle/>
                    <a:p>
                      <a:pPr algn="l" fontAlgn="b"/>
                      <a:r>
                        <a:rPr lang="en-ZA" sz="1050" b="0" i="0" u="none" strike="noStrike" dirty="0">
                          <a:solidFill>
                            <a:srgbClr val="FF0000"/>
                          </a:solidFill>
                          <a:effectLst/>
                          <a:latin typeface="Arial MT"/>
                        </a:rPr>
                        <a:t>Transfer cost provision</a:t>
                      </a:r>
                    </a:p>
                  </a:txBody>
                  <a:tcPr marL="0" marR="0" marT="0" marB="0" anchor="b">
                    <a:lnL>
                      <a:noFill/>
                    </a:lnL>
                    <a:lnR>
                      <a:noFill/>
                    </a:lnR>
                    <a:lnT>
                      <a:noFill/>
                    </a:lnT>
                    <a:lnB>
                      <a:noFill/>
                    </a:lnB>
                  </a:tcPr>
                </a:tc>
                <a:tc>
                  <a:txBody>
                    <a:bodyPr/>
                    <a:lstStyle/>
                    <a:p>
                      <a:pPr algn="r" fontAlgn="b"/>
                      <a:endParaRPr lang="en-ZA" sz="1050" b="0" i="0" u="none" strike="noStrike" dirty="0">
                        <a:solidFill>
                          <a:srgbClr val="FF0000"/>
                        </a:solidFill>
                        <a:effectLst/>
                        <a:latin typeface="Arial"/>
                      </a:endParaRPr>
                    </a:p>
                  </a:txBody>
                  <a:tcPr marL="0" marR="0" marT="0" marB="0" anchor="b">
                    <a:lnL>
                      <a:noFill/>
                    </a:lnL>
                    <a:lnR>
                      <a:noFill/>
                    </a:lnR>
                    <a:lnT>
                      <a:noFill/>
                    </a:lnT>
                    <a:lnB>
                      <a:noFill/>
                    </a:lnB>
                  </a:tcPr>
                </a:tc>
                <a:tc>
                  <a:txBody>
                    <a:bodyPr/>
                    <a:lstStyle/>
                    <a:p>
                      <a:pPr algn="r" fontAlgn="b"/>
                      <a:endParaRPr lang="en-ZA" sz="1050" b="0" i="0" u="none" strike="noStrike" dirty="0">
                        <a:solidFill>
                          <a:srgbClr val="FF0000"/>
                        </a:solidFill>
                        <a:effectLst/>
                        <a:latin typeface="Arial"/>
                      </a:endParaRPr>
                    </a:p>
                  </a:txBody>
                  <a:tcPr marL="0" marR="0" marT="0" marB="0" anchor="b">
                    <a:lnL>
                      <a:noFill/>
                    </a:lnL>
                    <a:lnR>
                      <a:noFill/>
                    </a:lnR>
                    <a:lnT>
                      <a:noFill/>
                    </a:lnT>
                    <a:lnB>
                      <a:noFill/>
                    </a:lnB>
                  </a:tcPr>
                </a:tc>
                <a:tc>
                  <a:txBody>
                    <a:bodyPr/>
                    <a:lstStyle/>
                    <a:p>
                      <a:pPr algn="r" fontAlgn="b"/>
                      <a:r>
                        <a:rPr lang="en-ZA" sz="1050" b="0" i="0" u="none" strike="noStrike" dirty="0">
                          <a:solidFill>
                            <a:srgbClr val="FF0000"/>
                          </a:solidFill>
                          <a:effectLst/>
                          <a:latin typeface="Arial"/>
                        </a:rPr>
                        <a:t>              1,178 </a:t>
                      </a:r>
                    </a:p>
                  </a:txBody>
                  <a:tcPr marL="0" marR="0" marT="0" marB="0" anchor="b">
                    <a:lnL>
                      <a:noFill/>
                    </a:lnL>
                    <a:lnR>
                      <a:noFill/>
                    </a:lnR>
                    <a:lnT>
                      <a:noFill/>
                    </a:lnT>
                    <a:lnB>
                      <a:noFill/>
                    </a:lnB>
                  </a:tcPr>
                </a:tc>
                <a:tc>
                  <a:txBody>
                    <a:bodyPr/>
                    <a:lstStyle/>
                    <a:p>
                      <a:pPr algn="r" fontAlgn="b"/>
                      <a:r>
                        <a:rPr lang="en-ZA" sz="1050" b="0" i="0" u="none" strike="noStrike" dirty="0">
                          <a:solidFill>
                            <a:srgbClr val="FF0000"/>
                          </a:solidFill>
                          <a:effectLst/>
                          <a:latin typeface="Arial"/>
                        </a:rPr>
                        <a:t>                14,141 </a:t>
                      </a:r>
                    </a:p>
                  </a:txBody>
                  <a:tcPr marL="0" marR="0" marT="0" marB="0" anchor="b">
                    <a:lnL>
                      <a:noFill/>
                    </a:lnL>
                    <a:lnR>
                      <a:noFill/>
                    </a:lnR>
                    <a:lnT>
                      <a:noFill/>
                    </a:lnT>
                    <a:lnB>
                      <a:noFill/>
                    </a:lnB>
                  </a:tcPr>
                </a:tc>
                <a:tc>
                  <a:txBody>
                    <a:bodyPr/>
                    <a:lstStyle/>
                    <a:p>
                      <a:pPr algn="r" fontAlgn="b"/>
                      <a:r>
                        <a:rPr lang="en-ZA" sz="1050" b="0" i="0" u="none" strike="noStrike" dirty="0">
                          <a:solidFill>
                            <a:srgbClr val="FF0000"/>
                          </a:solidFill>
                          <a:effectLst/>
                          <a:latin typeface="Arial"/>
                        </a:rPr>
                        <a:t>              1,347 </a:t>
                      </a:r>
                    </a:p>
                  </a:txBody>
                  <a:tcPr marL="0" marR="0" marT="0" marB="0" anchor="b">
                    <a:lnL>
                      <a:noFill/>
                    </a:lnL>
                    <a:lnR>
                      <a:noFill/>
                    </a:lnR>
                    <a:lnT>
                      <a:noFill/>
                    </a:lnT>
                    <a:lnB>
                      <a:noFill/>
                    </a:lnB>
                  </a:tcPr>
                </a:tc>
                <a:tc>
                  <a:txBody>
                    <a:bodyPr/>
                    <a:lstStyle/>
                    <a:p>
                      <a:pPr algn="r" fontAlgn="b"/>
                      <a:r>
                        <a:rPr lang="en-ZA" sz="1050" b="0" i="0" u="none" strike="noStrike" dirty="0">
                          <a:solidFill>
                            <a:srgbClr val="FF0000"/>
                          </a:solidFill>
                          <a:effectLst/>
                          <a:latin typeface="Arial"/>
                        </a:rPr>
                        <a:t>                16,162 </a:t>
                      </a:r>
                    </a:p>
                  </a:txBody>
                  <a:tcPr marL="0" marR="0" marT="0" marB="0" anchor="b">
                    <a:lnL>
                      <a:noFill/>
                    </a:lnL>
                    <a:lnR>
                      <a:noFill/>
                    </a:lnR>
                    <a:lnT>
                      <a:noFill/>
                    </a:lnT>
                    <a:lnB>
                      <a:noFill/>
                    </a:lnB>
                  </a:tcPr>
                </a:tc>
                <a:extLst>
                  <a:ext uri="{0D108BD9-81ED-4DB2-BD59-A6C34878D82A}">
                    <a16:rowId xmlns:a16="http://schemas.microsoft.com/office/drawing/2014/main" val="10013"/>
                  </a:ext>
                </a:extLst>
              </a:tr>
              <a:tr h="244286">
                <a:tc>
                  <a:txBody>
                    <a:bodyPr/>
                    <a:lstStyle/>
                    <a:p>
                      <a:pPr algn="l" fontAlgn="b"/>
                      <a:r>
                        <a:rPr lang="en-ZA" sz="1050" b="0" i="0" u="none" strike="noStrike" dirty="0">
                          <a:solidFill>
                            <a:srgbClr val="FF0000"/>
                          </a:solidFill>
                          <a:effectLst/>
                          <a:latin typeface="Arial MT"/>
                        </a:rPr>
                        <a:t>Cost of continues Training</a:t>
                      </a:r>
                    </a:p>
                  </a:txBody>
                  <a:tcPr marL="0" marR="0" marT="0" marB="0" anchor="b">
                    <a:lnL>
                      <a:noFill/>
                    </a:lnL>
                    <a:lnR>
                      <a:noFill/>
                    </a:lnR>
                    <a:lnT>
                      <a:noFill/>
                    </a:lnT>
                    <a:lnB>
                      <a:noFill/>
                    </a:lnB>
                  </a:tcPr>
                </a:tc>
                <a:tc>
                  <a:txBody>
                    <a:bodyPr/>
                    <a:lstStyle/>
                    <a:p>
                      <a:pPr algn="r" fontAlgn="b"/>
                      <a:endParaRPr lang="en-ZA" sz="1050" b="0" i="0" u="none" strike="noStrike" dirty="0">
                        <a:solidFill>
                          <a:srgbClr val="FF0000"/>
                        </a:solidFill>
                        <a:effectLst/>
                        <a:latin typeface="Arial"/>
                      </a:endParaRPr>
                    </a:p>
                  </a:txBody>
                  <a:tcPr marL="0" marR="0" marT="0" marB="0" anchor="b">
                    <a:lnL>
                      <a:noFill/>
                    </a:lnL>
                    <a:lnR>
                      <a:noFill/>
                    </a:lnR>
                    <a:lnT>
                      <a:noFill/>
                    </a:lnT>
                    <a:lnB>
                      <a:noFill/>
                    </a:lnB>
                  </a:tcPr>
                </a:tc>
                <a:tc>
                  <a:txBody>
                    <a:bodyPr/>
                    <a:lstStyle/>
                    <a:p>
                      <a:pPr algn="r" fontAlgn="b"/>
                      <a:endParaRPr lang="en-ZA" sz="1050" b="0" i="0" u="none" strike="noStrike" dirty="0">
                        <a:solidFill>
                          <a:srgbClr val="FF0000"/>
                        </a:solidFill>
                        <a:effectLst/>
                        <a:latin typeface="Arial"/>
                      </a:endParaRPr>
                    </a:p>
                  </a:txBody>
                  <a:tcPr marL="0" marR="0" marT="0" marB="0" anchor="b">
                    <a:lnL>
                      <a:noFill/>
                    </a:lnL>
                    <a:lnR>
                      <a:noFill/>
                    </a:lnR>
                    <a:lnT>
                      <a:noFill/>
                    </a:lnT>
                    <a:lnB>
                      <a:noFill/>
                    </a:lnB>
                  </a:tcPr>
                </a:tc>
                <a:tc>
                  <a:txBody>
                    <a:bodyPr/>
                    <a:lstStyle/>
                    <a:p>
                      <a:pPr algn="r" fontAlgn="b"/>
                      <a:r>
                        <a:rPr lang="en-ZA" sz="1050" b="0" i="0" u="none" strike="noStrike" dirty="0">
                          <a:solidFill>
                            <a:srgbClr val="FF0000"/>
                          </a:solidFill>
                          <a:effectLst/>
                          <a:latin typeface="Arial"/>
                        </a:rPr>
                        <a:t>                 337 </a:t>
                      </a:r>
                    </a:p>
                  </a:txBody>
                  <a:tcPr marL="0" marR="0" marT="0" marB="0" anchor="b">
                    <a:lnL>
                      <a:noFill/>
                    </a:lnL>
                    <a:lnR>
                      <a:noFill/>
                    </a:lnR>
                    <a:lnT>
                      <a:noFill/>
                    </a:lnT>
                    <a:lnB>
                      <a:noFill/>
                    </a:lnB>
                  </a:tcPr>
                </a:tc>
                <a:tc>
                  <a:txBody>
                    <a:bodyPr/>
                    <a:lstStyle/>
                    <a:p>
                      <a:pPr algn="r" fontAlgn="b"/>
                      <a:r>
                        <a:rPr lang="en-ZA" sz="1050" b="0" i="0" u="none" strike="noStrike" dirty="0">
                          <a:solidFill>
                            <a:srgbClr val="FF0000"/>
                          </a:solidFill>
                          <a:effectLst/>
                          <a:latin typeface="Arial"/>
                        </a:rPr>
                        <a:t>                  4,040 </a:t>
                      </a:r>
                    </a:p>
                  </a:txBody>
                  <a:tcPr marL="0" marR="0" marT="0" marB="0" anchor="b">
                    <a:lnL>
                      <a:noFill/>
                    </a:lnL>
                    <a:lnR>
                      <a:noFill/>
                    </a:lnR>
                    <a:lnT>
                      <a:noFill/>
                    </a:lnT>
                    <a:lnB>
                      <a:noFill/>
                    </a:lnB>
                  </a:tcPr>
                </a:tc>
                <a:tc>
                  <a:txBody>
                    <a:bodyPr/>
                    <a:lstStyle/>
                    <a:p>
                      <a:pPr algn="r" fontAlgn="b"/>
                      <a:r>
                        <a:rPr lang="en-ZA" sz="1050" b="0" i="0" u="none" strike="noStrike" dirty="0">
                          <a:solidFill>
                            <a:srgbClr val="FF0000"/>
                          </a:solidFill>
                          <a:effectLst/>
                          <a:latin typeface="Arial"/>
                        </a:rPr>
                        <a:t>                 337 </a:t>
                      </a:r>
                    </a:p>
                  </a:txBody>
                  <a:tcPr marL="0" marR="0" marT="0" marB="0" anchor="b">
                    <a:lnL>
                      <a:noFill/>
                    </a:lnL>
                    <a:lnR>
                      <a:noFill/>
                    </a:lnR>
                    <a:lnT>
                      <a:noFill/>
                    </a:lnT>
                    <a:lnB>
                      <a:noFill/>
                    </a:lnB>
                  </a:tcPr>
                </a:tc>
                <a:tc>
                  <a:txBody>
                    <a:bodyPr/>
                    <a:lstStyle/>
                    <a:p>
                      <a:pPr algn="r" fontAlgn="b"/>
                      <a:r>
                        <a:rPr lang="en-ZA" sz="1050" b="0" i="0" u="none" strike="noStrike" dirty="0">
                          <a:solidFill>
                            <a:srgbClr val="FF0000"/>
                          </a:solidFill>
                          <a:effectLst/>
                          <a:latin typeface="Arial"/>
                        </a:rPr>
                        <a:t>                  4,040 </a:t>
                      </a:r>
                    </a:p>
                  </a:txBody>
                  <a:tcPr marL="0" marR="0" marT="0" marB="0" anchor="b">
                    <a:lnL>
                      <a:noFill/>
                    </a:lnL>
                    <a:lnR>
                      <a:noFill/>
                    </a:lnR>
                    <a:lnT>
                      <a:noFill/>
                    </a:lnT>
                    <a:lnB>
                      <a:noFill/>
                    </a:lnB>
                  </a:tcPr>
                </a:tc>
                <a:extLst>
                  <a:ext uri="{0D108BD9-81ED-4DB2-BD59-A6C34878D82A}">
                    <a16:rowId xmlns:a16="http://schemas.microsoft.com/office/drawing/2014/main" val="10014"/>
                  </a:ext>
                </a:extLst>
              </a:tr>
              <a:tr h="431093">
                <a:tc>
                  <a:txBody>
                    <a:bodyPr/>
                    <a:lstStyle/>
                    <a:p>
                      <a:pPr algn="l" fontAlgn="b"/>
                      <a:r>
                        <a:rPr lang="en-ZA" sz="1050" b="0" i="0" u="none" strike="noStrike" dirty="0">
                          <a:effectLst/>
                          <a:latin typeface="Arial MT"/>
                        </a:rPr>
                        <a:t>Pastors in service medical aid prefunding</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2,856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a:rPr>
                        <a:t>         34,271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a:rPr>
                        <a:t>              2,649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a:rPr>
                        <a:t>                31,789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a:rPr>
                        <a:t>              2,805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a:rPr>
                        <a:t>                33,658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445462">
                <a:tc>
                  <a:txBody>
                    <a:bodyPr/>
                    <a:lstStyle/>
                    <a:p>
                      <a:pPr algn="l" fontAlgn="b"/>
                      <a:r>
                        <a:rPr lang="en-ZA" sz="1050" b="0" i="0" u="none" strike="noStrike" dirty="0">
                          <a:effectLst/>
                          <a:latin typeface="Arial"/>
                        </a:rPr>
                        <a:t>Total Cost to ELCSA (N-T) Pastor in Service</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a:rPr>
                        <a:t>            46,319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a:rPr>
                        <a:t>       593,289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a:rPr>
                        <a:t>            50,426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a:rPr>
                        <a:t>              634,756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a:rPr>
                        <a:t>            53,694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a:rPr>
                        <a:t>              675,901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grpSp>
        <p:nvGrpSpPr>
          <p:cNvPr id="4" name="Group 7"/>
          <p:cNvGrpSpPr>
            <a:grpSpLocks/>
          </p:cNvGrpSpPr>
          <p:nvPr/>
        </p:nvGrpSpPr>
        <p:grpSpPr bwMode="auto">
          <a:xfrm>
            <a:off x="683568" y="5857605"/>
            <a:ext cx="7956550" cy="850107"/>
            <a:chOff x="0" y="5158680"/>
            <a:chExt cx="7956376" cy="1700808"/>
          </a:xfrm>
        </p:grpSpPr>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58680"/>
              <a:ext cx="222751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691680" y="6488668"/>
              <a:ext cx="6264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DE" altLang="en-US" dirty="0" err="1">
                  <a:solidFill>
                    <a:srgbClr val="00758C"/>
                  </a:solidFill>
                </a:rPr>
                <a:t>Evangelical</a:t>
              </a:r>
              <a:r>
                <a:rPr lang="de-DE" altLang="en-US" dirty="0">
                  <a:solidFill>
                    <a:srgbClr val="00758C"/>
                  </a:solidFill>
                </a:rPr>
                <a:t> </a:t>
              </a:r>
              <a:r>
                <a:rPr lang="de-DE" altLang="en-US" dirty="0" err="1">
                  <a:solidFill>
                    <a:srgbClr val="00758C"/>
                  </a:solidFill>
                </a:rPr>
                <a:t>Lutheran</a:t>
              </a:r>
              <a:r>
                <a:rPr lang="de-DE" altLang="en-US" dirty="0">
                  <a:solidFill>
                    <a:srgbClr val="00758C"/>
                  </a:solidFill>
                </a:rPr>
                <a:t> Church in Southern </a:t>
              </a:r>
              <a:r>
                <a:rPr lang="de-DE" altLang="en-US" dirty="0" err="1">
                  <a:solidFill>
                    <a:srgbClr val="00758C"/>
                  </a:solidFill>
                </a:rPr>
                <a:t>Africa</a:t>
              </a:r>
              <a:r>
                <a:rPr lang="de-DE" altLang="en-US" dirty="0">
                  <a:solidFill>
                    <a:srgbClr val="00758C"/>
                  </a:solidFill>
                </a:rPr>
                <a:t> (N-T)</a:t>
              </a:r>
              <a:endParaRPr lang="en-GB" altLang="en-US" dirty="0">
                <a:solidFill>
                  <a:srgbClr val="00758C"/>
                </a:solidFill>
              </a:endParaRPr>
            </a:p>
          </p:txBody>
        </p:sp>
      </p:grpSp>
    </p:spTree>
    <p:extLst>
      <p:ext uri="{BB962C8B-B14F-4D97-AF65-F5344CB8AC3E}">
        <p14:creationId xmlns:p14="http://schemas.microsoft.com/office/powerpoint/2010/main" val="197290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Enhancements to Pastors Remuneration</a:t>
            </a:r>
          </a:p>
        </p:txBody>
      </p:sp>
      <p:sp>
        <p:nvSpPr>
          <p:cNvPr id="3" name="Content Placeholder 2"/>
          <p:cNvSpPr>
            <a:spLocks noGrp="1"/>
          </p:cNvSpPr>
          <p:nvPr>
            <p:ph idx="1"/>
          </p:nvPr>
        </p:nvSpPr>
        <p:spPr/>
        <p:txBody>
          <a:bodyPr>
            <a:normAutofit/>
          </a:bodyPr>
          <a:lstStyle/>
          <a:p>
            <a:r>
              <a:rPr lang="en-ZA" sz="2400" dirty="0"/>
              <a:t>In 2017 the Church increased Risk insurance [Disability and Dread decease] insurance.</a:t>
            </a:r>
          </a:p>
          <a:p>
            <a:r>
              <a:rPr lang="en-ZA" sz="2400" dirty="0"/>
              <a:t>As a result of a intervention by ELCSA[N-T], UELCSA had discussions with the ELC Pension fund.</a:t>
            </a:r>
          </a:p>
          <a:p>
            <a:r>
              <a:rPr lang="en-ZA" sz="2400" dirty="0"/>
              <a:t>In 2018 the ELC Pension fund enhanced its Risk benefits.</a:t>
            </a:r>
          </a:p>
          <a:p>
            <a:r>
              <a:rPr lang="en-ZA" sz="2400" dirty="0"/>
              <a:t>This allowed ELCSA [N-T] to reduce the risk insurance and is now contributing an additional 2.50% to employees pension fund.</a:t>
            </a:r>
          </a:p>
          <a:p>
            <a:r>
              <a:rPr lang="en-ZA" sz="2400" dirty="0"/>
              <a:t>This will especially benefit the post 2010 pastors who are excluded from the Post-retirement medical subsidy.</a:t>
            </a:r>
          </a:p>
          <a:p>
            <a:endParaRPr lang="en-ZA" dirty="0"/>
          </a:p>
        </p:txBody>
      </p:sp>
      <p:grpSp>
        <p:nvGrpSpPr>
          <p:cNvPr id="4" name="Group 7"/>
          <p:cNvGrpSpPr>
            <a:grpSpLocks/>
          </p:cNvGrpSpPr>
          <p:nvPr/>
        </p:nvGrpSpPr>
        <p:grpSpPr bwMode="auto">
          <a:xfrm>
            <a:off x="683568" y="5857605"/>
            <a:ext cx="7956550" cy="850107"/>
            <a:chOff x="0" y="5158680"/>
            <a:chExt cx="7956376" cy="1700808"/>
          </a:xfrm>
        </p:grpSpPr>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58680"/>
              <a:ext cx="222751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91680" y="6488668"/>
              <a:ext cx="6264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DE" altLang="en-US" dirty="0" err="1">
                  <a:solidFill>
                    <a:srgbClr val="00758C"/>
                  </a:solidFill>
                </a:rPr>
                <a:t>Evangelical</a:t>
              </a:r>
              <a:r>
                <a:rPr lang="de-DE" altLang="en-US" dirty="0">
                  <a:solidFill>
                    <a:srgbClr val="00758C"/>
                  </a:solidFill>
                </a:rPr>
                <a:t> </a:t>
              </a:r>
              <a:r>
                <a:rPr lang="de-DE" altLang="en-US" dirty="0" err="1">
                  <a:solidFill>
                    <a:srgbClr val="00758C"/>
                  </a:solidFill>
                </a:rPr>
                <a:t>Lutheran</a:t>
              </a:r>
              <a:r>
                <a:rPr lang="de-DE" altLang="en-US" dirty="0">
                  <a:solidFill>
                    <a:srgbClr val="00758C"/>
                  </a:solidFill>
                </a:rPr>
                <a:t> Church in Southern </a:t>
              </a:r>
              <a:r>
                <a:rPr lang="de-DE" altLang="en-US" dirty="0" err="1">
                  <a:solidFill>
                    <a:srgbClr val="00758C"/>
                  </a:solidFill>
                </a:rPr>
                <a:t>Africa</a:t>
              </a:r>
              <a:r>
                <a:rPr lang="de-DE" altLang="en-US" dirty="0">
                  <a:solidFill>
                    <a:srgbClr val="00758C"/>
                  </a:solidFill>
                </a:rPr>
                <a:t> (N-T)</a:t>
              </a:r>
              <a:endParaRPr lang="en-GB" altLang="en-US" dirty="0">
                <a:solidFill>
                  <a:srgbClr val="00758C"/>
                </a:solidFill>
              </a:endParaRPr>
            </a:p>
          </p:txBody>
        </p:sp>
      </p:grpSp>
    </p:spTree>
    <p:extLst>
      <p:ext uri="{BB962C8B-B14F-4D97-AF65-F5344CB8AC3E}">
        <p14:creationId xmlns:p14="http://schemas.microsoft.com/office/powerpoint/2010/main" val="88540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39" y="116632"/>
            <a:ext cx="8229600" cy="202034"/>
          </a:xfrm>
        </p:spPr>
        <p:txBody>
          <a:bodyPr>
            <a:noAutofit/>
          </a:bodyPr>
          <a:lstStyle/>
          <a:p>
            <a:r>
              <a:rPr lang="en-ZA" sz="2400" dirty="0"/>
              <a:t>Cost of Pastors in Service</a:t>
            </a:r>
          </a:p>
        </p:txBody>
      </p:sp>
      <p:graphicFrame>
        <p:nvGraphicFramePr>
          <p:cNvPr id="5" name="Table 4">
            <a:extLst>
              <a:ext uri="{FF2B5EF4-FFF2-40B4-BE49-F238E27FC236}">
                <a16:creationId xmlns:a16="http://schemas.microsoft.com/office/drawing/2014/main" id="{A450ACBC-0AB7-487B-B7B0-6A2C94613534}"/>
              </a:ext>
            </a:extLst>
          </p:cNvPr>
          <p:cNvGraphicFramePr>
            <a:graphicFrameLocks noGrp="1"/>
          </p:cNvGraphicFramePr>
          <p:nvPr/>
        </p:nvGraphicFramePr>
        <p:xfrm>
          <a:off x="460539" y="592235"/>
          <a:ext cx="8380618" cy="3855720"/>
        </p:xfrm>
        <a:graphic>
          <a:graphicData uri="http://schemas.openxmlformats.org/drawingml/2006/table">
            <a:tbl>
              <a:tblPr/>
              <a:tblGrid>
                <a:gridCol w="3107148">
                  <a:extLst>
                    <a:ext uri="{9D8B030D-6E8A-4147-A177-3AD203B41FA5}">
                      <a16:colId xmlns:a16="http://schemas.microsoft.com/office/drawing/2014/main" val="3830155306"/>
                    </a:ext>
                  </a:extLst>
                </a:gridCol>
                <a:gridCol w="1196542">
                  <a:extLst>
                    <a:ext uri="{9D8B030D-6E8A-4147-A177-3AD203B41FA5}">
                      <a16:colId xmlns:a16="http://schemas.microsoft.com/office/drawing/2014/main" val="842901017"/>
                    </a:ext>
                  </a:extLst>
                </a:gridCol>
                <a:gridCol w="911881">
                  <a:extLst>
                    <a:ext uri="{9D8B030D-6E8A-4147-A177-3AD203B41FA5}">
                      <a16:colId xmlns:a16="http://schemas.microsoft.com/office/drawing/2014/main" val="2994460885"/>
                    </a:ext>
                  </a:extLst>
                </a:gridCol>
                <a:gridCol w="1196542">
                  <a:extLst>
                    <a:ext uri="{9D8B030D-6E8A-4147-A177-3AD203B41FA5}">
                      <a16:colId xmlns:a16="http://schemas.microsoft.com/office/drawing/2014/main" val="2223859514"/>
                    </a:ext>
                  </a:extLst>
                </a:gridCol>
                <a:gridCol w="771963">
                  <a:extLst>
                    <a:ext uri="{9D8B030D-6E8A-4147-A177-3AD203B41FA5}">
                      <a16:colId xmlns:a16="http://schemas.microsoft.com/office/drawing/2014/main" val="3356425446"/>
                    </a:ext>
                  </a:extLst>
                </a:gridCol>
                <a:gridCol w="1196542">
                  <a:extLst>
                    <a:ext uri="{9D8B030D-6E8A-4147-A177-3AD203B41FA5}">
                      <a16:colId xmlns:a16="http://schemas.microsoft.com/office/drawing/2014/main" val="3842811297"/>
                    </a:ext>
                  </a:extLst>
                </a:gridCol>
              </a:tblGrid>
              <a:tr h="438150">
                <a:tc>
                  <a:txBody>
                    <a:bodyPr/>
                    <a:lstStyle/>
                    <a:p>
                      <a:pPr algn="l" fontAlgn="b"/>
                      <a:r>
                        <a:rPr lang="en-ZA" sz="1600" b="1" i="0" u="none" strike="noStrike" dirty="0">
                          <a:effectLst/>
                          <a:latin typeface="Arial" panose="020B0604020202020204" pitchFamily="34" charset="0"/>
                        </a:rPr>
                        <a:t>Pastors In Service</a:t>
                      </a:r>
                    </a:p>
                  </a:txBody>
                  <a:tcPr marL="0" marR="0" marT="0" marB="0" anchor="b">
                    <a:lnL>
                      <a:noFill/>
                    </a:lnL>
                    <a:lnR>
                      <a:noFill/>
                    </a:lnR>
                    <a:lnT>
                      <a:noFill/>
                    </a:lnT>
                    <a:lnB>
                      <a:noFill/>
                    </a:lnB>
                  </a:tcPr>
                </a:tc>
                <a:tc>
                  <a:txBody>
                    <a:bodyPr/>
                    <a:lstStyle/>
                    <a:p>
                      <a:pPr algn="ctr" fontAlgn="b"/>
                      <a:r>
                        <a:rPr lang="en-ZA" sz="1600" b="1" i="0" u="none" strike="noStrike" dirty="0">
                          <a:effectLst/>
                          <a:latin typeface="Arial" panose="020B0604020202020204" pitchFamily="34" charset="0"/>
                        </a:rPr>
                        <a:t>2019</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ZA" sz="1600" b="0" i="0" u="none" strike="noStrike" dirty="0">
                          <a:effectLst/>
                          <a:latin typeface="Arial" panose="020B0604020202020204" pitchFamily="34" charset="0"/>
                        </a:rPr>
                        <a:t>% VS PREV</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effectLst/>
                          <a:latin typeface="Arial" panose="020B0604020202020204" pitchFamily="34" charset="0"/>
                        </a:rPr>
                        <a:t>2020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ZA" sz="1600" b="0" i="0" u="none" strike="noStrike" dirty="0">
                          <a:effectLst/>
                          <a:latin typeface="Arial" panose="020B0604020202020204" pitchFamily="34" charset="0"/>
                        </a:rPr>
                        <a:t>% VS PREV</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effectLst/>
                          <a:latin typeface="Arial" panose="020B0604020202020204" pitchFamily="34" charset="0"/>
                        </a:rPr>
                        <a:t>2021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927249"/>
                  </a:ext>
                </a:extLst>
              </a:tr>
              <a:tr h="171450">
                <a:tc>
                  <a:txBody>
                    <a:bodyPr/>
                    <a:lstStyle/>
                    <a:p>
                      <a:pPr algn="l" fontAlgn="b"/>
                      <a:r>
                        <a:rPr lang="en-ZA" sz="1600" b="0" i="0" u="none" strike="noStrike" dirty="0">
                          <a:effectLst/>
                          <a:latin typeface="Arial" panose="020B0604020202020204" pitchFamily="34" charset="0"/>
                        </a:rPr>
                        <a:t>Month out of 12</a:t>
                      </a:r>
                    </a:p>
                  </a:txBody>
                  <a:tcPr marL="0" marR="0" marT="0" marB="0" anchor="b">
                    <a:lnL>
                      <a:noFill/>
                    </a:lnL>
                    <a:lnR>
                      <a:noFill/>
                    </a:lnR>
                    <a:lnT>
                      <a:noFill/>
                    </a:lnT>
                    <a:lnB>
                      <a:noFill/>
                    </a:lnB>
                  </a:tcPr>
                </a:tc>
                <a:tc>
                  <a:txBody>
                    <a:bodyPr/>
                    <a:lstStyle/>
                    <a:p>
                      <a:pPr algn="ctr" fontAlgn="b"/>
                      <a:r>
                        <a:rPr lang="en-ZA" sz="1600" b="0" i="0" u="none" strike="noStrike" dirty="0">
                          <a:effectLst/>
                          <a:latin typeface="Arial" panose="020B0604020202020204" pitchFamily="34" charset="0"/>
                        </a:rPr>
                        <a:t>Budget</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fontAlgn="b"/>
                      <a:r>
                        <a:rPr lang="en-ZA" sz="1600" b="0" i="0" u="none" strike="noStrike" dirty="0">
                          <a:effectLst/>
                          <a:latin typeface="Arial" panose="020B0604020202020204" pitchFamily="34" charset="0"/>
                        </a:rPr>
                        <a:t>Budget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fontAlgn="b"/>
                      <a:r>
                        <a:rPr lang="en-ZA" sz="1600" b="0" i="0" u="none" strike="noStrike" dirty="0">
                          <a:effectLst/>
                          <a:latin typeface="Arial" panose="020B0604020202020204" pitchFamily="34" charset="0"/>
                        </a:rPr>
                        <a:t>Budget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210728"/>
                  </a:ext>
                </a:extLst>
              </a:tr>
              <a:tr h="247650">
                <a:tc>
                  <a:txBody>
                    <a:bodyPr/>
                    <a:lstStyle/>
                    <a:p>
                      <a:pPr algn="l" fontAlgn="b"/>
                      <a:r>
                        <a:rPr lang="en-ZA" sz="1600" b="0" i="0" u="none" strike="noStrike" dirty="0">
                          <a:effectLst/>
                          <a:latin typeface="Arial" panose="020B0604020202020204" pitchFamily="34" charset="0"/>
                        </a:rPr>
                        <a:t>Total Congregation Invoiced</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panose="020B0604020202020204" pitchFamily="34" charset="0"/>
                        </a:rPr>
                        <a:t>16 914 002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dirty="0">
                          <a:effectLst/>
                          <a:latin typeface="Arial" panose="020B0604020202020204" pitchFamily="34" charset="0"/>
                        </a:rPr>
                        <a:t>-0.5%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dirty="0">
                          <a:effectLst/>
                          <a:latin typeface="Arial" panose="020B0604020202020204" pitchFamily="34" charset="0"/>
                        </a:rPr>
                        <a:t>16 821 035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dirty="0">
                          <a:effectLst/>
                          <a:latin typeface="Arial" panose="020B0604020202020204" pitchFamily="34" charset="0"/>
                        </a:rPr>
                        <a:t>6.5%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dirty="0">
                          <a:effectLst/>
                          <a:latin typeface="Arial" panose="020B0604020202020204" pitchFamily="34" charset="0"/>
                        </a:rPr>
                        <a:t>17 911 383</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08373033"/>
                  </a:ext>
                </a:extLst>
              </a:tr>
              <a:tr h="161925">
                <a:tc>
                  <a:txBody>
                    <a:bodyPr/>
                    <a:lstStyle/>
                    <a:p>
                      <a:pPr algn="l" fontAlgn="b"/>
                      <a:r>
                        <a:rPr lang="en-ZA" sz="1600" b="0" i="0" u="none" strike="noStrike" dirty="0">
                          <a:effectLst/>
                          <a:latin typeface="Arial" panose="020B0604020202020204" pitchFamily="34" charset="0"/>
                        </a:rPr>
                        <a:t>Contributions -Youth Pastor</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panose="020B0604020202020204" pitchFamily="34" charset="0"/>
                        </a:rPr>
                        <a:t>148 368</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panose="020B0604020202020204" pitchFamily="34" charset="0"/>
                        </a:rPr>
                        <a:t>7.0%</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panose="020B0604020202020204" pitchFamily="34" charset="0"/>
                        </a:rPr>
                        <a:t>158 689</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panose="020B0604020202020204" pitchFamily="34" charset="0"/>
                        </a:rPr>
                        <a:t>6.5%</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panose="020B0604020202020204" pitchFamily="34" charset="0"/>
                        </a:rPr>
                        <a:t>168 975</a:t>
                      </a:r>
                    </a:p>
                  </a:txBody>
                  <a:tcPr marL="0" marR="0" marT="0" marB="0" anchor="b">
                    <a:lnL>
                      <a:noFill/>
                    </a:lnL>
                    <a:lnR>
                      <a:noFill/>
                    </a:lnR>
                    <a:lnT>
                      <a:noFill/>
                    </a:lnT>
                    <a:lnB>
                      <a:noFill/>
                    </a:lnB>
                  </a:tcPr>
                </a:tc>
                <a:extLst>
                  <a:ext uri="{0D108BD9-81ED-4DB2-BD59-A6C34878D82A}">
                    <a16:rowId xmlns:a16="http://schemas.microsoft.com/office/drawing/2014/main" val="3417771615"/>
                  </a:ext>
                </a:extLst>
              </a:tr>
              <a:tr h="161925">
                <a:tc>
                  <a:txBody>
                    <a:bodyPr/>
                    <a:lstStyle/>
                    <a:p>
                      <a:pPr algn="l" fontAlgn="b"/>
                      <a:r>
                        <a:rPr lang="en-ZA" sz="1600" b="0" i="0" u="none" strike="noStrike" dirty="0">
                          <a:effectLst/>
                          <a:latin typeface="Arial" panose="020B0604020202020204" pitchFamily="34" charset="0"/>
                        </a:rPr>
                        <a:t>Vacancy Adjustment</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panose="020B0604020202020204" pitchFamily="34" charset="0"/>
                        </a:rPr>
                        <a:t>(534 126)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panose="020B0604020202020204" pitchFamily="34" charset="0"/>
                        </a:rPr>
                        <a:t>137.7%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panose="020B0604020202020204" pitchFamily="34" charset="0"/>
                        </a:rPr>
                        <a:t>(1 269 512)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panose="020B0604020202020204" pitchFamily="34" charset="0"/>
                        </a:rPr>
                        <a:t>6.5%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panose="020B0604020202020204" pitchFamily="34" charset="0"/>
                        </a:rPr>
                        <a:t>(1 351 803)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141586"/>
                  </a:ext>
                </a:extLst>
              </a:tr>
              <a:tr h="161925">
                <a:tc>
                  <a:txBody>
                    <a:bodyPr/>
                    <a:lstStyle/>
                    <a:p>
                      <a:pPr algn="l" fontAlgn="b"/>
                      <a:r>
                        <a:rPr lang="en-ZA" sz="1600" b="0" i="0" u="none" strike="noStrike" dirty="0">
                          <a:effectLst/>
                          <a:latin typeface="Arial" panose="020B0604020202020204" pitchFamily="34" charset="0"/>
                        </a:rPr>
                        <a:t>Total Nett Income</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panose="020B0604020202020204" pitchFamily="34" charset="0"/>
                        </a:rPr>
                        <a:t>16 528 244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dirty="0">
                          <a:effectLst/>
                          <a:latin typeface="Arial" panose="020B0604020202020204" pitchFamily="34" charset="0"/>
                        </a:rPr>
                        <a:t>-4.9%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dirty="0">
                          <a:effectLst/>
                          <a:latin typeface="Arial" panose="020B0604020202020204" pitchFamily="34" charset="0"/>
                        </a:rPr>
                        <a:t>15 710 212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dirty="0">
                          <a:effectLst/>
                          <a:latin typeface="Arial" panose="020B0604020202020204" pitchFamily="34" charset="0"/>
                        </a:rPr>
                        <a:t>6.5%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dirty="0">
                          <a:effectLst/>
                          <a:latin typeface="Arial" panose="020B0604020202020204" pitchFamily="34" charset="0"/>
                        </a:rPr>
                        <a:t>16 728 556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39576471"/>
                  </a:ext>
                </a:extLst>
              </a:tr>
              <a:tr h="161925">
                <a:tc>
                  <a:txBody>
                    <a:bodyPr/>
                    <a:lstStyle/>
                    <a:p>
                      <a:pPr algn="l" fontAlgn="b"/>
                      <a:r>
                        <a:rPr lang="en-ZA" sz="1600" b="1" i="0" u="none" strike="noStrike" dirty="0">
                          <a:effectLst/>
                          <a:latin typeface="Arial" panose="020B0604020202020204" pitchFamily="34" charset="0"/>
                        </a:rPr>
                        <a:t>Cost to company Pastors</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panose="020B0604020202020204" pitchFamily="34" charset="0"/>
                        </a:rPr>
                        <a:t>16 826 996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panose="020B0604020202020204" pitchFamily="34" charset="0"/>
                        </a:rPr>
                        <a:t>-6.6%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panose="020B0604020202020204" pitchFamily="34" charset="0"/>
                        </a:rPr>
                        <a:t>15 710 212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panose="020B0604020202020204" pitchFamily="34" charset="0"/>
                        </a:rPr>
                        <a:t>6.5%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panose="020B0604020202020204" pitchFamily="34" charset="0"/>
                        </a:rPr>
                        <a:t>16 728 556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728346"/>
                  </a:ext>
                </a:extLst>
              </a:tr>
              <a:tr h="161925">
                <a:tc>
                  <a:txBody>
                    <a:bodyPr/>
                    <a:lstStyle/>
                    <a:p>
                      <a:pPr algn="l" fontAlgn="b"/>
                      <a:r>
                        <a:rPr lang="en-ZA" sz="1600" b="0" i="0" u="none" strike="noStrike" dirty="0">
                          <a:effectLst/>
                          <a:latin typeface="Arial" panose="020B0604020202020204" pitchFamily="34" charset="0"/>
                        </a:rPr>
                        <a:t>Salaries - Pastors in Service</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panose="020B0604020202020204" pitchFamily="34" charset="0"/>
                        </a:rPr>
                        <a:t>  15 542 946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dirty="0">
                          <a:effectLst/>
                          <a:latin typeface="Arial" panose="020B0604020202020204" pitchFamily="34" charset="0"/>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dirty="0">
                          <a:effectLst/>
                          <a:latin typeface="Arial" panose="020B0604020202020204" pitchFamily="34" charset="0"/>
                        </a:rPr>
                        <a:t>  14 409 859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dirty="0">
                          <a:effectLst/>
                          <a:latin typeface="Arial" panose="020B060402020202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600" b="0" i="0" u="none" strike="noStrike" dirty="0">
                          <a:effectLst/>
                          <a:latin typeface="Arial" panose="020B0604020202020204" pitchFamily="34" charset="0"/>
                        </a:rPr>
                        <a:t>  15 328 203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41347895"/>
                  </a:ext>
                </a:extLst>
              </a:tr>
              <a:tr h="323850">
                <a:tc>
                  <a:txBody>
                    <a:bodyPr/>
                    <a:lstStyle/>
                    <a:p>
                      <a:pPr algn="l" fontAlgn="b"/>
                      <a:r>
                        <a:rPr lang="en-ZA" sz="1600" b="0" i="0" u="none" strike="noStrike" dirty="0">
                          <a:effectLst/>
                          <a:latin typeface="Arial" panose="020B0604020202020204" pitchFamily="34" charset="0"/>
                        </a:rPr>
                        <a:t>ELCSA (N-T) Medical Post Retirement Fund</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panose="020B0604020202020204" pitchFamily="34" charset="0"/>
                        </a:rPr>
                        <a:t>      985 298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600" b="0" i="0" u="none" strike="noStrike" dirty="0">
                          <a:effectLst/>
                          <a:latin typeface="Arial" panose="020B0604020202020204" pitchFamily="34" charset="0"/>
                        </a:rPr>
                        <a:t>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600" b="0" i="0" u="none" strike="noStrike" dirty="0">
                          <a:effectLst/>
                          <a:latin typeface="Arial" panose="020B0604020202020204" pitchFamily="34" charset="0"/>
                        </a:rPr>
                        <a:t>    1 150 353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600" b="0" i="0" u="none" strike="noStrike" dirty="0">
                          <a:effectLst/>
                          <a:latin typeface="Arial" panose="020B060402020202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600" b="0" i="0" u="none" strike="noStrike" dirty="0">
                          <a:effectLst/>
                          <a:latin typeface="Arial" panose="020B0604020202020204" pitchFamily="34" charset="0"/>
                        </a:rPr>
                        <a:t>    1 150 353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4496245"/>
                  </a:ext>
                </a:extLst>
              </a:tr>
              <a:tr h="161925">
                <a:tc>
                  <a:txBody>
                    <a:bodyPr/>
                    <a:lstStyle/>
                    <a:p>
                      <a:pPr algn="l" fontAlgn="b"/>
                      <a:r>
                        <a:rPr lang="en-ZA" sz="1600" b="0" i="0" u="none" strike="noStrike" dirty="0">
                          <a:effectLst/>
                          <a:latin typeface="Arial" panose="020B0604020202020204" pitchFamily="34" charset="0"/>
                        </a:rPr>
                        <a:t>Subsidy-Interest allocation</a:t>
                      </a:r>
                    </a:p>
                  </a:txBody>
                  <a:tcPr marL="0" marR="0" marT="0" marB="0" anchor="b">
                    <a:lnL>
                      <a:noFill/>
                    </a:lnL>
                    <a:lnR>
                      <a:noFill/>
                    </a:lnR>
                    <a:lnT>
                      <a:noFill/>
                    </a:lnT>
                    <a:lnB>
                      <a:noFill/>
                    </a:lnB>
                    <a:solidFill>
                      <a:srgbClr val="FFFF00"/>
                    </a:solidFill>
                  </a:tcPr>
                </a:tc>
                <a:tc>
                  <a:txBody>
                    <a:bodyPr/>
                    <a:lstStyle/>
                    <a:p>
                      <a:pPr algn="r" fontAlgn="b"/>
                      <a:r>
                        <a:rPr lang="en-ZA" sz="1600" b="0" i="0" u="none" strike="noStrike" dirty="0">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ZA" sz="1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ZA" sz="1600" b="0" i="0" u="none" strike="noStrike" dirty="0">
                          <a:effectLst/>
                          <a:latin typeface="Arial" panose="020B0604020202020204" pitchFamily="34" charset="0"/>
                        </a:rPr>
                        <a:t>(300 000)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ZA" sz="1600" b="0" i="0" u="none" strike="noStrike" dirty="0">
                          <a:effectLst/>
                          <a:latin typeface="Arial" panose="020B0604020202020204" pitchFamily="34" charset="0"/>
                        </a:rPr>
                        <a:t>-16.7%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ZA" sz="1600" b="0" i="0" u="none" strike="noStrike" dirty="0">
                          <a:effectLst/>
                          <a:latin typeface="Arial" panose="020B0604020202020204" pitchFamily="34" charset="0"/>
                        </a:rPr>
                        <a:t>(250 000)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2418348959"/>
                  </a:ext>
                </a:extLst>
              </a:tr>
              <a:tr h="161925">
                <a:tc>
                  <a:txBody>
                    <a:bodyPr/>
                    <a:lstStyle/>
                    <a:p>
                      <a:pPr algn="l" fontAlgn="b"/>
                      <a:r>
                        <a:rPr lang="en-ZA" sz="1600" b="0" i="0" u="none" strike="noStrike" dirty="0">
                          <a:effectLst/>
                          <a:latin typeface="Arial" panose="020B0604020202020204" pitchFamily="34" charset="0"/>
                        </a:rPr>
                        <a:t>Transfer Cost</a:t>
                      </a:r>
                    </a:p>
                  </a:txBody>
                  <a:tcPr marL="0" marR="0" marT="0" marB="0" anchor="b">
                    <a:lnL>
                      <a:noFill/>
                    </a:lnL>
                    <a:lnR>
                      <a:noFill/>
                    </a:lnR>
                    <a:lnT>
                      <a:noFill/>
                    </a:lnT>
                    <a:lnB>
                      <a:noFill/>
                    </a:lnB>
                    <a:solidFill>
                      <a:srgbClr val="FFFF00"/>
                    </a:solidFill>
                  </a:tcPr>
                </a:tc>
                <a:tc>
                  <a:txBody>
                    <a:bodyPr/>
                    <a:lstStyle/>
                    <a:p>
                      <a:pPr algn="r" fontAlgn="b"/>
                      <a:r>
                        <a:rPr lang="en-ZA" sz="1600" b="0" i="0" u="none" strike="noStrike" dirty="0">
                          <a:effectLst/>
                          <a:latin typeface="Arial" panose="020B0604020202020204" pitchFamily="34" charset="0"/>
                        </a:rPr>
                        <a:t>      190 752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ZA" sz="1600" b="0" i="0" u="none" strike="noStrike" dirty="0">
                          <a:effectLst/>
                          <a:latin typeface="Arial" panose="020B0604020202020204" pitchFamily="34" charset="0"/>
                        </a:rPr>
                        <a:t>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ZA" sz="1600" b="0" i="0" u="none" strike="noStrike" dirty="0">
                          <a:effectLst/>
                          <a:latin typeface="Arial" panose="020B0604020202020204" pitchFamily="34" charset="0"/>
                        </a:rPr>
                        <a:t>      350 000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ZA" sz="1600" b="0" i="0" u="none" strike="noStrike" dirty="0">
                          <a:effectLst/>
                          <a:latin typeface="Arial" panose="020B0604020202020204" pitchFamily="34" charset="0"/>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ZA" sz="1600" b="0" i="0" u="none" strike="noStrike" dirty="0">
                          <a:effectLst/>
                          <a:latin typeface="Arial" panose="020B0604020202020204" pitchFamily="34" charset="0"/>
                        </a:rPr>
                        <a:t>      400 000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3397014396"/>
                  </a:ext>
                </a:extLst>
              </a:tr>
              <a:tr h="161925">
                <a:tc>
                  <a:txBody>
                    <a:bodyPr/>
                    <a:lstStyle/>
                    <a:p>
                      <a:pPr algn="l" fontAlgn="b"/>
                      <a:r>
                        <a:rPr lang="en-ZA" sz="1600" b="0" i="0" u="none" strike="noStrike" dirty="0">
                          <a:effectLst/>
                          <a:latin typeface="Arial" panose="020B0604020202020204" pitchFamily="34" charset="0"/>
                        </a:rPr>
                        <a:t>Continued Training Pastors</a:t>
                      </a:r>
                    </a:p>
                  </a:txBody>
                  <a:tcPr marL="0" marR="0" marT="0" marB="0" anchor="b">
                    <a:lnL>
                      <a:noFill/>
                    </a:lnL>
                    <a:lnR>
                      <a:noFill/>
                    </a:lnR>
                    <a:lnT>
                      <a:noFill/>
                    </a:lnT>
                    <a:lnB>
                      <a:noFill/>
                    </a:lnB>
                    <a:solidFill>
                      <a:srgbClr val="FFFF00"/>
                    </a:solidFill>
                  </a:tcPr>
                </a:tc>
                <a:tc>
                  <a:txBody>
                    <a:bodyPr/>
                    <a:lstStyle/>
                    <a:p>
                      <a:pPr algn="r" fontAlgn="b"/>
                      <a:r>
                        <a:rPr lang="en-ZA" sz="1600" b="0" i="0" u="none" strike="noStrike" dirty="0">
                          <a:effectLst/>
                          <a:latin typeface="Arial" panose="020B0604020202020204" pitchFamily="34" charset="0"/>
                        </a:rPr>
                        <a:t>      108 000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600" b="0" i="0" u="none" strike="noStrike" dirty="0">
                          <a:effectLst/>
                          <a:latin typeface="Arial" panose="020B060402020202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600" b="0" i="0" u="none" strike="noStrike" dirty="0">
                          <a:effectLst/>
                          <a:latin typeface="Arial" panose="020B0604020202020204" pitchFamily="34" charset="0"/>
                        </a:rPr>
                        <a:t>      100 000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600" b="0" i="0" u="none" strike="noStrike" dirty="0">
                          <a:effectLst/>
                          <a:latin typeface="Arial" panose="020B060402020202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600" b="0" i="0" u="none" strike="noStrike" dirty="0">
                          <a:effectLst/>
                          <a:latin typeface="Arial" panose="020B0604020202020204" pitchFamily="34" charset="0"/>
                        </a:rPr>
                        <a:t>      100 000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67020762"/>
                  </a:ext>
                </a:extLst>
              </a:tr>
              <a:tr h="161925">
                <a:tc>
                  <a:txBody>
                    <a:bodyPr/>
                    <a:lstStyle/>
                    <a:p>
                      <a:pPr algn="l" fontAlgn="b"/>
                      <a:endParaRPr lang="en-ZA" sz="16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6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246722"/>
                  </a:ext>
                </a:extLst>
              </a:tr>
              <a:tr h="171450">
                <a:tc>
                  <a:txBody>
                    <a:bodyPr/>
                    <a:lstStyle/>
                    <a:p>
                      <a:pPr algn="l" fontAlgn="b"/>
                      <a:r>
                        <a:rPr lang="en-ZA" sz="1600" b="0" i="0" u="none" strike="noStrike" dirty="0">
                          <a:effectLst/>
                          <a:latin typeface="Arial" panose="020B0604020202020204" pitchFamily="34" charset="0"/>
                        </a:rPr>
                        <a:t>Net Pastors In Service</a:t>
                      </a:r>
                    </a:p>
                  </a:txBody>
                  <a:tcPr marL="0" marR="0" marT="0" marB="0" anchor="b">
                    <a:lnL>
                      <a:noFill/>
                    </a:lnL>
                    <a:lnR>
                      <a:noFill/>
                    </a:lnR>
                    <a:lnT>
                      <a:noFill/>
                    </a:lnT>
                    <a:lnB>
                      <a:noFill/>
                    </a:lnB>
                  </a:tcPr>
                </a:tc>
                <a:tc>
                  <a:txBody>
                    <a:bodyPr/>
                    <a:lstStyle/>
                    <a:p>
                      <a:pPr algn="r" fontAlgn="b"/>
                      <a:r>
                        <a:rPr lang="en-ZA" sz="1600" b="0" i="0" u="none" strike="noStrike" dirty="0">
                          <a:effectLst/>
                          <a:latin typeface="Arial" panose="020B0604020202020204" pitchFamily="34" charset="0"/>
                        </a:rPr>
                        <a:t>(298 752)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panose="020B0604020202020204" pitchFamily="34" charset="0"/>
                        </a:rPr>
                        <a:t>-100.0%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6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156702155"/>
                  </a:ext>
                </a:extLst>
              </a:tr>
            </a:tbl>
          </a:graphicData>
        </a:graphic>
      </p:graphicFrame>
      <p:graphicFrame>
        <p:nvGraphicFramePr>
          <p:cNvPr id="7" name="Table 6">
            <a:extLst>
              <a:ext uri="{FF2B5EF4-FFF2-40B4-BE49-F238E27FC236}">
                <a16:creationId xmlns:a16="http://schemas.microsoft.com/office/drawing/2014/main" id="{5399E02E-B291-4228-9C04-672B96F062E1}"/>
              </a:ext>
            </a:extLst>
          </p:cNvPr>
          <p:cNvGraphicFramePr>
            <a:graphicFrameLocks noGrp="1"/>
          </p:cNvGraphicFramePr>
          <p:nvPr/>
        </p:nvGraphicFramePr>
        <p:xfrm>
          <a:off x="611560" y="4581128"/>
          <a:ext cx="7920879" cy="1706880"/>
        </p:xfrm>
        <a:graphic>
          <a:graphicData uri="http://schemas.openxmlformats.org/drawingml/2006/table">
            <a:tbl>
              <a:tblPr/>
              <a:tblGrid>
                <a:gridCol w="2729157">
                  <a:extLst>
                    <a:ext uri="{9D8B030D-6E8A-4147-A177-3AD203B41FA5}">
                      <a16:colId xmlns:a16="http://schemas.microsoft.com/office/drawing/2014/main" val="1904574416"/>
                    </a:ext>
                  </a:extLst>
                </a:gridCol>
                <a:gridCol w="1179321">
                  <a:extLst>
                    <a:ext uri="{9D8B030D-6E8A-4147-A177-3AD203B41FA5}">
                      <a16:colId xmlns:a16="http://schemas.microsoft.com/office/drawing/2014/main" val="1653780732"/>
                    </a:ext>
                  </a:extLst>
                </a:gridCol>
                <a:gridCol w="867546">
                  <a:extLst>
                    <a:ext uri="{9D8B030D-6E8A-4147-A177-3AD203B41FA5}">
                      <a16:colId xmlns:a16="http://schemas.microsoft.com/office/drawing/2014/main" val="3843045321"/>
                    </a:ext>
                  </a:extLst>
                </a:gridCol>
                <a:gridCol w="1012137">
                  <a:extLst>
                    <a:ext uri="{9D8B030D-6E8A-4147-A177-3AD203B41FA5}">
                      <a16:colId xmlns:a16="http://schemas.microsoft.com/office/drawing/2014/main" val="4198692222"/>
                    </a:ext>
                  </a:extLst>
                </a:gridCol>
                <a:gridCol w="1120581">
                  <a:extLst>
                    <a:ext uri="{9D8B030D-6E8A-4147-A177-3AD203B41FA5}">
                      <a16:colId xmlns:a16="http://schemas.microsoft.com/office/drawing/2014/main" val="324883636"/>
                    </a:ext>
                  </a:extLst>
                </a:gridCol>
                <a:gridCol w="1012137">
                  <a:extLst>
                    <a:ext uri="{9D8B030D-6E8A-4147-A177-3AD203B41FA5}">
                      <a16:colId xmlns:a16="http://schemas.microsoft.com/office/drawing/2014/main" val="142712447"/>
                    </a:ext>
                  </a:extLst>
                </a:gridCol>
              </a:tblGrid>
              <a:tr h="333375">
                <a:tc>
                  <a:txBody>
                    <a:bodyPr/>
                    <a:lstStyle/>
                    <a:p>
                      <a:pPr algn="l" fontAlgn="b"/>
                      <a:r>
                        <a:rPr lang="en-ZA" sz="1400" b="1" i="0" u="none" strike="noStrike" dirty="0">
                          <a:effectLst/>
                          <a:latin typeface="Arial" panose="020B0604020202020204" pitchFamily="34" charset="0"/>
                        </a:rPr>
                        <a:t>Effect of "new " cost elements added to Pastors in Service</a:t>
                      </a:r>
                    </a:p>
                  </a:txBody>
                  <a:tcPr marL="0" marR="0" marT="0" marB="0" anchor="b">
                    <a:lnL>
                      <a:noFill/>
                    </a:lnL>
                    <a:lnR>
                      <a:noFill/>
                    </a:lnR>
                    <a:lnT>
                      <a:noFill/>
                    </a:lnT>
                    <a:lnB>
                      <a:noFill/>
                    </a:lnB>
                  </a:tcPr>
                </a:tc>
                <a:tc>
                  <a:txBody>
                    <a:bodyPr/>
                    <a:lstStyle/>
                    <a:p>
                      <a:pPr algn="ctr" fontAlgn="b"/>
                      <a:r>
                        <a:rPr lang="en-ZA" sz="1400" b="1" i="0" u="none" strike="noStrike" dirty="0">
                          <a:effectLst/>
                          <a:latin typeface="Arial" panose="020B0604020202020204" pitchFamily="34" charset="0"/>
                        </a:rPr>
                        <a:t>2019</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increase</a:t>
                      </a:r>
                    </a:p>
                  </a:txBody>
                  <a:tcPr marL="0" marR="0" marT="0" marB="0" anchor="b">
                    <a:lnL>
                      <a:noFill/>
                    </a:lnL>
                    <a:lnR>
                      <a:noFill/>
                    </a:lnR>
                    <a:lnT>
                      <a:noFill/>
                    </a:lnT>
                    <a:lnB>
                      <a:noFill/>
                    </a:lnB>
                  </a:tcPr>
                </a:tc>
                <a:tc>
                  <a:txBody>
                    <a:bodyPr/>
                    <a:lstStyle/>
                    <a:p>
                      <a:pPr algn="ctr" fontAlgn="b"/>
                      <a:r>
                        <a:rPr lang="en-ZA" sz="1400" b="1" i="0" u="none" strike="noStrike" dirty="0">
                          <a:effectLst/>
                          <a:latin typeface="Arial" panose="020B0604020202020204" pitchFamily="34" charset="0"/>
                        </a:rPr>
                        <a:t>2020</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increase</a:t>
                      </a:r>
                    </a:p>
                  </a:txBody>
                  <a:tcPr marL="0" marR="0" marT="0" marB="0" anchor="b">
                    <a:lnL>
                      <a:noFill/>
                    </a:lnL>
                    <a:lnR>
                      <a:noFill/>
                    </a:lnR>
                    <a:lnT>
                      <a:noFill/>
                    </a:lnT>
                    <a:lnB>
                      <a:noFill/>
                    </a:lnB>
                  </a:tcPr>
                </a:tc>
                <a:tc>
                  <a:txBody>
                    <a:bodyPr/>
                    <a:lstStyle/>
                    <a:p>
                      <a:pPr algn="ctr" fontAlgn="b"/>
                      <a:r>
                        <a:rPr lang="en-ZA" sz="1400" b="1" i="0" u="none" strike="noStrike" dirty="0">
                          <a:effectLst/>
                          <a:latin typeface="Arial" panose="020B0604020202020204" pitchFamily="34" charset="0"/>
                        </a:rPr>
                        <a:t>2021</a:t>
                      </a:r>
                    </a:p>
                  </a:txBody>
                  <a:tcPr marL="0" marR="0" marT="0" marB="0" anchor="b">
                    <a:lnL>
                      <a:noFill/>
                    </a:lnL>
                    <a:lnR>
                      <a:noFill/>
                    </a:lnR>
                    <a:lnT>
                      <a:noFill/>
                    </a:lnT>
                    <a:lnB>
                      <a:noFill/>
                    </a:lnB>
                  </a:tcPr>
                </a:tc>
                <a:extLst>
                  <a:ext uri="{0D108BD9-81ED-4DB2-BD59-A6C34878D82A}">
                    <a16:rowId xmlns:a16="http://schemas.microsoft.com/office/drawing/2014/main" val="1747418886"/>
                  </a:ext>
                </a:extLst>
              </a:tr>
              <a:tr h="161925">
                <a:tc>
                  <a:txBody>
                    <a:bodyPr/>
                    <a:lstStyle/>
                    <a:p>
                      <a:pPr algn="l" fontAlgn="b"/>
                      <a:r>
                        <a:rPr lang="en-ZA" sz="1400" b="0" i="0" u="none" strike="noStrike" dirty="0">
                          <a:effectLst/>
                          <a:latin typeface="Arial" panose="020B0604020202020204" pitchFamily="34" charset="0"/>
                        </a:rPr>
                        <a:t>Cost to company</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559 017 </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4.6%</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584 785 </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6.4%</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    622 041 </a:t>
                      </a:r>
                    </a:p>
                  </a:txBody>
                  <a:tcPr marL="0" marR="0" marT="0" marB="0" anchor="b">
                    <a:lnL>
                      <a:noFill/>
                    </a:lnL>
                    <a:lnR>
                      <a:noFill/>
                    </a:lnR>
                    <a:lnT>
                      <a:noFill/>
                    </a:lnT>
                    <a:lnB>
                      <a:noFill/>
                    </a:lnB>
                  </a:tcPr>
                </a:tc>
                <a:extLst>
                  <a:ext uri="{0D108BD9-81ED-4DB2-BD59-A6C34878D82A}">
                    <a16:rowId xmlns:a16="http://schemas.microsoft.com/office/drawing/2014/main" val="372396097"/>
                  </a:ext>
                </a:extLst>
              </a:tr>
              <a:tr h="161925">
                <a:tc>
                  <a:txBody>
                    <a:bodyPr/>
                    <a:lstStyle/>
                    <a:p>
                      <a:pPr algn="l" fontAlgn="b"/>
                      <a:r>
                        <a:rPr lang="en-ZA" sz="1400" b="0" i="0" u="none" strike="noStrike" dirty="0">
                          <a:effectLst/>
                          <a:latin typeface="Arial" panose="020B0604020202020204" pitchFamily="34" charset="0"/>
                        </a:rPr>
                        <a:t>Medical Prefunding</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34 271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-7.2%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31 789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5.9%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33 658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560766"/>
                  </a:ext>
                </a:extLst>
              </a:tr>
              <a:tr h="161925">
                <a:tc>
                  <a:txBody>
                    <a:bodyPr/>
                    <a:lstStyle/>
                    <a:p>
                      <a:pPr algn="l" fontAlgn="b"/>
                      <a:r>
                        <a:rPr lang="en-ZA" sz="1400" b="0" i="0" u="none" strike="noStrike" dirty="0">
                          <a:effectLst/>
                          <a:latin typeface="Arial" panose="020B0604020202020204" pitchFamily="34" charset="0"/>
                        </a:rPr>
                        <a:t>Direct Cost</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593 289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3.9%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616 574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6.3%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655 699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11305625"/>
                  </a:ext>
                </a:extLst>
              </a:tr>
              <a:tr h="161925">
                <a:tc>
                  <a:txBody>
                    <a:bodyPr/>
                    <a:lstStyle/>
                    <a:p>
                      <a:pPr algn="l" fontAlgn="b"/>
                      <a:r>
                        <a:rPr lang="en-ZA" sz="1400" b="0" i="0" u="none" strike="noStrike" dirty="0">
                          <a:effectLst/>
                          <a:latin typeface="Arial" panose="020B0604020202020204" pitchFamily="34" charset="0"/>
                        </a:rPr>
                        <a:t>Transfer cost</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100.0%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14 141</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14.3%</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16 162</a:t>
                      </a:r>
                    </a:p>
                  </a:txBody>
                  <a:tcPr marL="0" marR="0" marT="0" marB="0" anchor="b">
                    <a:lnL>
                      <a:noFill/>
                    </a:lnL>
                    <a:lnR>
                      <a:noFill/>
                    </a:lnR>
                    <a:lnT>
                      <a:noFill/>
                    </a:lnT>
                    <a:lnB>
                      <a:noFill/>
                    </a:lnB>
                  </a:tcPr>
                </a:tc>
                <a:extLst>
                  <a:ext uri="{0D108BD9-81ED-4DB2-BD59-A6C34878D82A}">
                    <a16:rowId xmlns:a16="http://schemas.microsoft.com/office/drawing/2014/main" val="3912870712"/>
                  </a:ext>
                </a:extLst>
              </a:tr>
              <a:tr h="161925">
                <a:tc>
                  <a:txBody>
                    <a:bodyPr/>
                    <a:lstStyle/>
                    <a:p>
                      <a:pPr algn="l" fontAlgn="b"/>
                      <a:r>
                        <a:rPr lang="en-ZA" sz="1400" b="0" i="0" u="none" strike="noStrike" dirty="0">
                          <a:effectLst/>
                          <a:latin typeface="Arial" panose="020B0604020202020204" pitchFamily="34" charset="0"/>
                        </a:rPr>
                        <a:t>Continues Training</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100.0%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4 040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4 040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121135"/>
                  </a:ext>
                </a:extLst>
              </a:tr>
              <a:tr h="171450">
                <a:tc>
                  <a:txBody>
                    <a:bodyPr/>
                    <a:lstStyle/>
                    <a:p>
                      <a:pPr algn="l" fontAlgn="b"/>
                      <a:r>
                        <a:rPr lang="en-ZA" sz="1400" b="0" i="0" u="none" strike="noStrike" dirty="0">
                          <a:effectLst/>
                          <a:latin typeface="Arial" panose="020B0604020202020204" pitchFamily="34" charset="0"/>
                        </a:rPr>
                        <a:t>Total</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593 289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7.0%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634 756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6.5%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675 901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12233641"/>
                  </a:ext>
                </a:extLst>
              </a:tr>
            </a:tbl>
          </a:graphicData>
        </a:graphic>
      </p:graphicFrame>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1" y="1"/>
            <a:ext cx="1583730" cy="6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762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D4BEFD4E-8A3A-4CBF-BA74-457142E5DC66}"/>
              </a:ext>
            </a:extLst>
          </p:cNvPr>
          <p:cNvGraphicFramePr>
            <a:graphicFrameLocks noGrp="1"/>
          </p:cNvGraphicFramePr>
          <p:nvPr>
            <p:extLst>
              <p:ext uri="{D42A27DB-BD31-4B8C-83A1-F6EECF244321}">
                <p14:modId xmlns:p14="http://schemas.microsoft.com/office/powerpoint/2010/main" val="717177057"/>
              </p:ext>
            </p:extLst>
          </p:nvPr>
        </p:nvGraphicFramePr>
        <p:xfrm>
          <a:off x="1" y="-4775954"/>
          <a:ext cx="1259632" cy="4604548"/>
        </p:xfrm>
        <a:graphic>
          <a:graphicData uri="http://schemas.openxmlformats.org/drawingml/2006/table">
            <a:tbl>
              <a:tblPr>
                <a:tableStyleId>{5C22544A-7EE6-4342-B048-85BDC9FD1C3A}</a:tableStyleId>
              </a:tblPr>
              <a:tblGrid>
                <a:gridCol w="185240">
                  <a:extLst>
                    <a:ext uri="{9D8B030D-6E8A-4147-A177-3AD203B41FA5}">
                      <a16:colId xmlns:a16="http://schemas.microsoft.com/office/drawing/2014/main" val="2123286268"/>
                    </a:ext>
                  </a:extLst>
                </a:gridCol>
                <a:gridCol w="172075">
                  <a:extLst>
                    <a:ext uri="{9D8B030D-6E8A-4147-A177-3AD203B41FA5}">
                      <a16:colId xmlns:a16="http://schemas.microsoft.com/office/drawing/2014/main" val="3352665638"/>
                    </a:ext>
                  </a:extLst>
                </a:gridCol>
                <a:gridCol w="274681">
                  <a:extLst>
                    <a:ext uri="{9D8B030D-6E8A-4147-A177-3AD203B41FA5}">
                      <a16:colId xmlns:a16="http://schemas.microsoft.com/office/drawing/2014/main" val="3167734819"/>
                    </a:ext>
                  </a:extLst>
                </a:gridCol>
                <a:gridCol w="104606">
                  <a:extLst>
                    <a:ext uri="{9D8B030D-6E8A-4147-A177-3AD203B41FA5}">
                      <a16:colId xmlns:a16="http://schemas.microsoft.com/office/drawing/2014/main" val="3323490914"/>
                    </a:ext>
                  </a:extLst>
                </a:gridCol>
                <a:gridCol w="93388">
                  <a:extLst>
                    <a:ext uri="{9D8B030D-6E8A-4147-A177-3AD203B41FA5}">
                      <a16:colId xmlns:a16="http://schemas.microsoft.com/office/drawing/2014/main" val="1425457542"/>
                    </a:ext>
                  </a:extLst>
                </a:gridCol>
                <a:gridCol w="115824">
                  <a:extLst>
                    <a:ext uri="{9D8B030D-6E8A-4147-A177-3AD203B41FA5}">
                      <a16:colId xmlns:a16="http://schemas.microsoft.com/office/drawing/2014/main" val="1552653834"/>
                    </a:ext>
                  </a:extLst>
                </a:gridCol>
                <a:gridCol w="104606">
                  <a:extLst>
                    <a:ext uri="{9D8B030D-6E8A-4147-A177-3AD203B41FA5}">
                      <a16:colId xmlns:a16="http://schemas.microsoft.com/office/drawing/2014/main" val="2074474652"/>
                    </a:ext>
                  </a:extLst>
                </a:gridCol>
                <a:gridCol w="104606">
                  <a:extLst>
                    <a:ext uri="{9D8B030D-6E8A-4147-A177-3AD203B41FA5}">
                      <a16:colId xmlns:a16="http://schemas.microsoft.com/office/drawing/2014/main" val="951710141"/>
                    </a:ext>
                  </a:extLst>
                </a:gridCol>
                <a:gridCol w="104606">
                  <a:extLst>
                    <a:ext uri="{9D8B030D-6E8A-4147-A177-3AD203B41FA5}">
                      <a16:colId xmlns:a16="http://schemas.microsoft.com/office/drawing/2014/main" val="3411686064"/>
                    </a:ext>
                  </a:extLst>
                </a:gridCol>
              </a:tblGrid>
              <a:tr h="164155">
                <a:tc>
                  <a:txBody>
                    <a:bodyPr/>
                    <a:lstStyle/>
                    <a:p>
                      <a:pPr algn="l" fontAlgn="b"/>
                      <a:r>
                        <a:rPr lang="en-ZA" sz="900" u="sng" strike="noStrike" dirty="0">
                          <a:effectLst/>
                        </a:rPr>
                        <a:t> </a:t>
                      </a:r>
                      <a:endParaRPr lang="en-ZA" sz="800" b="0" i="0" u="none" strike="noStrike" dirty="0">
                        <a:effectLst/>
                        <a:latin typeface="Arial" panose="020B060402020202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533629818"/>
                  </a:ext>
                </a:extLst>
              </a:tr>
              <a:tr h="164155">
                <a:tc>
                  <a:txBody>
                    <a:bodyPr/>
                    <a:lstStyle/>
                    <a:p>
                      <a:pPr algn="l" fontAlgn="b"/>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62445769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815825355"/>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523068419"/>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4172977738"/>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439406610"/>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12511197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83832867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87055107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46263776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250859934"/>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27329982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52351150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20609543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522672161"/>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61208490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571706986"/>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404767699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8838785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944734716"/>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08171780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50429591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541121411"/>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658778506"/>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48299465"/>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996923565"/>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425437237"/>
                  </a:ext>
                </a:extLst>
              </a:tr>
              <a:tr h="172363">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388519032"/>
                  </a:ext>
                </a:extLst>
              </a:tr>
            </a:tbl>
          </a:graphicData>
        </a:graphic>
      </p:graphicFrame>
      <p:sp>
        <p:nvSpPr>
          <p:cNvPr id="20" name="TextBox 3">
            <a:extLst>
              <a:ext uri="{FF2B5EF4-FFF2-40B4-BE49-F238E27FC236}">
                <a16:creationId xmlns:a16="http://schemas.microsoft.com/office/drawing/2014/main" id="{00000000-0008-0000-0000-000010000000}"/>
              </a:ext>
            </a:extLst>
          </p:cNvPr>
          <p:cNvSpPr txBox="1"/>
          <p:nvPr/>
        </p:nvSpPr>
        <p:spPr>
          <a:xfrm>
            <a:off x="3338512" y="592112"/>
            <a:ext cx="2466975" cy="533400"/>
          </a:xfrm>
          <a:prstGeom prst="rect">
            <a:avLst/>
          </a:prstGeom>
          <a:solidFill>
            <a:srgbClr val="FFFF00"/>
          </a:solidFill>
          <a:ln>
            <a:solidFill>
              <a:schemeClr val="tx1"/>
            </a:solid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a:t>Total Congregation Contribution</a:t>
            </a:r>
          </a:p>
        </p:txBody>
      </p:sp>
      <p:sp>
        <p:nvSpPr>
          <p:cNvPr id="23" name="TextBox 4">
            <a:extLst>
              <a:ext uri="{FF2B5EF4-FFF2-40B4-BE49-F238E27FC236}">
                <a16:creationId xmlns:a16="http://schemas.microsoft.com/office/drawing/2014/main" id="{00000000-0008-0000-0000-000015000000}"/>
              </a:ext>
            </a:extLst>
          </p:cNvPr>
          <p:cNvSpPr txBox="1"/>
          <p:nvPr/>
        </p:nvSpPr>
        <p:spPr>
          <a:xfrm>
            <a:off x="6258071" y="2129606"/>
            <a:ext cx="1619250" cy="430887"/>
          </a:xfrm>
          <a:prstGeom prst="rect">
            <a:avLst/>
          </a:prstGeom>
          <a:solidFill>
            <a:srgbClr val="FFFF00"/>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t>Net Church Running Cost</a:t>
            </a:r>
          </a:p>
        </p:txBody>
      </p:sp>
      <p:sp>
        <p:nvSpPr>
          <p:cNvPr id="25" name="TextBox 6">
            <a:extLst>
              <a:ext uri="{FF2B5EF4-FFF2-40B4-BE49-F238E27FC236}">
                <a16:creationId xmlns:a16="http://schemas.microsoft.com/office/drawing/2014/main" id="{00000000-0008-0000-0000-00001C000000}"/>
              </a:ext>
            </a:extLst>
          </p:cNvPr>
          <p:cNvSpPr txBox="1"/>
          <p:nvPr/>
        </p:nvSpPr>
        <p:spPr>
          <a:xfrm>
            <a:off x="3619939" y="3166294"/>
            <a:ext cx="2581275" cy="1846263"/>
          </a:xfrm>
          <a:prstGeom prst="rect">
            <a:avLst/>
          </a:prstGeom>
          <a:solidFill>
            <a:srgbClr val="FFFF00"/>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a:t>Church</a:t>
            </a:r>
            <a:r>
              <a:rPr lang="en-GB" sz="1600" b="1" dirty="0"/>
              <a:t> Running Cost:</a:t>
            </a:r>
          </a:p>
          <a:p>
            <a:r>
              <a:rPr lang="en-GB" sz="1200" dirty="0"/>
              <a:t>Bishop </a:t>
            </a:r>
          </a:p>
          <a:p>
            <a:r>
              <a:rPr lang="en-GB" sz="1200" dirty="0"/>
              <a:t>Travel &amp; Accommodation</a:t>
            </a:r>
          </a:p>
          <a:p>
            <a:r>
              <a:rPr lang="en-GB" sz="1200" dirty="0"/>
              <a:t>Office- </a:t>
            </a:r>
            <a:r>
              <a:rPr lang="en-GB" sz="1200" dirty="0">
                <a:solidFill>
                  <a:srgbClr val="FF0000"/>
                </a:solidFill>
              </a:rPr>
              <a:t>Own office</a:t>
            </a:r>
          </a:p>
          <a:p>
            <a:r>
              <a:rPr lang="en-GB" sz="1200" dirty="0"/>
              <a:t>Membership fees</a:t>
            </a:r>
          </a:p>
          <a:p>
            <a:r>
              <a:rPr lang="en-GB" sz="1200" dirty="0"/>
              <a:t>Circuits</a:t>
            </a:r>
          </a:p>
          <a:p>
            <a:r>
              <a:rPr lang="en-GB" sz="1200" dirty="0">
                <a:solidFill>
                  <a:sysClr val="windowText" lastClr="000000"/>
                </a:solidFill>
              </a:rPr>
              <a:t>Continuous training</a:t>
            </a:r>
          </a:p>
          <a:p>
            <a:r>
              <a:rPr lang="en-GB" sz="1200" dirty="0"/>
              <a:t>Vehicle Replacement cost</a:t>
            </a:r>
          </a:p>
          <a:p>
            <a:r>
              <a:rPr lang="en-GB" sz="1200" b="1" dirty="0">
                <a:solidFill>
                  <a:srgbClr val="FF0000"/>
                </a:solidFill>
              </a:rPr>
              <a:t>(Pastors Transfer cost)</a:t>
            </a:r>
          </a:p>
        </p:txBody>
      </p:sp>
      <p:sp>
        <p:nvSpPr>
          <p:cNvPr id="26" name="TextBox 7">
            <a:extLst>
              <a:ext uri="{FF2B5EF4-FFF2-40B4-BE49-F238E27FC236}">
                <a16:creationId xmlns:a16="http://schemas.microsoft.com/office/drawing/2014/main" id="{00000000-0008-0000-0000-00001D000000}"/>
              </a:ext>
            </a:extLst>
          </p:cNvPr>
          <p:cNvSpPr txBox="1"/>
          <p:nvPr/>
        </p:nvSpPr>
        <p:spPr>
          <a:xfrm>
            <a:off x="6660232" y="4072757"/>
            <a:ext cx="1619250" cy="858838"/>
          </a:xfrm>
          <a:prstGeom prst="rect">
            <a:avLst/>
          </a:prstGeom>
          <a:solidFill>
            <a:srgbClr val="FFFF00"/>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dirty="0"/>
              <a:t>Income:</a:t>
            </a:r>
          </a:p>
          <a:p>
            <a:r>
              <a:rPr lang="en-GB" sz="1100" dirty="0"/>
              <a:t>Net Solidarity contributions</a:t>
            </a:r>
          </a:p>
          <a:p>
            <a:r>
              <a:rPr lang="en-GB" sz="1100" dirty="0"/>
              <a:t>EKD Subsidy</a:t>
            </a:r>
            <a:endParaRPr lang="en-GB" sz="1400" dirty="0"/>
          </a:p>
        </p:txBody>
      </p:sp>
      <p:cxnSp>
        <p:nvCxnSpPr>
          <p:cNvPr id="31" name="Straight Arrow Connector 30">
            <a:extLst>
              <a:ext uri="{FF2B5EF4-FFF2-40B4-BE49-F238E27FC236}">
                <a16:creationId xmlns:a16="http://schemas.microsoft.com/office/drawing/2014/main" id="{00000000-0008-0000-0000-000022000000}"/>
              </a:ext>
            </a:extLst>
          </p:cNvPr>
          <p:cNvCxnSpPr>
            <a:cxnSpLocks/>
          </p:cNvCxnSpPr>
          <p:nvPr/>
        </p:nvCxnSpPr>
        <p:spPr>
          <a:xfrm flipV="1">
            <a:off x="6258071" y="2804346"/>
            <a:ext cx="952500" cy="3619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0000000-0008-0000-0000-000025000000}"/>
              </a:ext>
            </a:extLst>
          </p:cNvPr>
          <p:cNvCxnSpPr/>
          <p:nvPr/>
        </p:nvCxnSpPr>
        <p:spPr>
          <a:xfrm flipV="1">
            <a:off x="7143896" y="2830539"/>
            <a:ext cx="66675" cy="12588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989D977-848A-428B-BF20-7004D0C214A3}"/>
              </a:ext>
            </a:extLst>
          </p:cNvPr>
          <p:cNvCxnSpPr>
            <a:cxnSpLocks/>
            <a:stCxn id="23" idx="0"/>
          </p:cNvCxnSpPr>
          <p:nvPr/>
        </p:nvCxnSpPr>
        <p:spPr>
          <a:xfrm flipH="1" flipV="1">
            <a:off x="5508106" y="1141938"/>
            <a:ext cx="1559590" cy="987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D072EA9-5075-4F34-8D80-1C5B439417C1}"/>
              </a:ext>
            </a:extLst>
          </p:cNvPr>
          <p:cNvSpPr txBox="1"/>
          <p:nvPr/>
        </p:nvSpPr>
        <p:spPr>
          <a:xfrm>
            <a:off x="179512" y="332656"/>
            <a:ext cx="3134118" cy="6370975"/>
          </a:xfrm>
          <a:prstGeom prst="rect">
            <a:avLst/>
          </a:prstGeom>
          <a:noFill/>
        </p:spPr>
        <p:txBody>
          <a:bodyPr wrap="square" rtlCol="0">
            <a:spAutoFit/>
          </a:bodyPr>
          <a:lstStyle/>
          <a:p>
            <a:pPr marL="285750" indent="-285750">
              <a:buFont typeface="Arial" panose="020B0604020202020204" pitchFamily="34" charset="0"/>
              <a:buChar char="•"/>
            </a:pPr>
            <a:r>
              <a:rPr lang="en-GB" sz="2400" dirty="0"/>
              <a:t>New ELCSA(N-T) building</a:t>
            </a:r>
          </a:p>
          <a:p>
            <a:pPr marL="285750" indent="-285750">
              <a:buFont typeface="Arial" panose="020B0604020202020204" pitchFamily="34" charset="0"/>
              <a:buChar char="•"/>
            </a:pPr>
            <a:r>
              <a:rPr lang="en-GB" sz="2400" dirty="0"/>
              <a:t>Problems, concerns at current office</a:t>
            </a:r>
          </a:p>
          <a:p>
            <a:pPr marL="285750" indent="-285750">
              <a:buFont typeface="Arial" panose="020B0604020202020204" pitchFamily="34" charset="0"/>
              <a:buChar char="•"/>
            </a:pPr>
            <a:r>
              <a:rPr lang="en-GB" sz="2400" dirty="0"/>
              <a:t>Reduced Vehicle replacement provision</a:t>
            </a:r>
          </a:p>
          <a:p>
            <a:pPr marL="285750" indent="-285750">
              <a:buFont typeface="Arial" panose="020B0604020202020204" pitchFamily="34" charset="0"/>
              <a:buChar char="•"/>
            </a:pPr>
            <a:r>
              <a:rPr lang="en-GB" sz="2400" dirty="0"/>
              <a:t>Continuous training for Co-workers still budgeted here</a:t>
            </a:r>
          </a:p>
          <a:p>
            <a:pPr marL="285750" indent="-285750">
              <a:buFont typeface="Arial" panose="020B0604020202020204" pitchFamily="34" charset="0"/>
              <a:buChar char="•"/>
            </a:pPr>
            <a:r>
              <a:rPr lang="en-GB" sz="2400" dirty="0"/>
              <a:t>Pastors Transfer cost to Pastors in Service.</a:t>
            </a:r>
          </a:p>
          <a:p>
            <a:pPr marL="285750" indent="-285750">
              <a:buFont typeface="Arial" panose="020B0604020202020204" pitchFamily="34" charset="0"/>
              <a:buChar char="•"/>
            </a:pPr>
            <a:r>
              <a:rPr lang="en-GB" sz="2400" dirty="0"/>
              <a:t>Reduced Solidarity Contribution.</a:t>
            </a:r>
          </a:p>
          <a:p>
            <a:pPr marL="285750" indent="-285750">
              <a:buFont typeface="Arial" panose="020B0604020202020204" pitchFamily="34" charset="0"/>
              <a:buChar char="•"/>
            </a:pPr>
            <a:r>
              <a:rPr lang="en-GB" sz="2400" dirty="0"/>
              <a:t>Interest Allocation. </a:t>
            </a:r>
          </a:p>
        </p:txBody>
      </p:sp>
      <p:pic>
        <p:nvPicPr>
          <p:cNvPr id="1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5323" y="116632"/>
            <a:ext cx="22272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58CAFB8A-E284-46A9-9211-195D6537399B}"/>
              </a:ext>
            </a:extLst>
          </p:cNvPr>
          <p:cNvSpPr txBox="1"/>
          <p:nvPr/>
        </p:nvSpPr>
        <p:spPr>
          <a:xfrm>
            <a:off x="3779912" y="5538107"/>
            <a:ext cx="5238117" cy="1200329"/>
          </a:xfrm>
          <a:prstGeom prst="rect">
            <a:avLst/>
          </a:prstGeom>
          <a:solidFill>
            <a:schemeClr val="bg1">
              <a:lumMod val="85000"/>
            </a:schemeClr>
          </a:solidFill>
          <a:ln>
            <a:solidFill>
              <a:schemeClr val="tx1"/>
            </a:solidFill>
          </a:ln>
        </p:spPr>
        <p:txBody>
          <a:bodyPr wrap="square" rtlCol="0">
            <a:spAutoFit/>
          </a:bodyPr>
          <a:lstStyle/>
          <a:p>
            <a:r>
              <a:rPr lang="en-GB" sz="2400" dirty="0"/>
              <a:t>Budget</a:t>
            </a:r>
          </a:p>
          <a:p>
            <a:r>
              <a:rPr lang="en-GB" sz="2400" dirty="0"/>
              <a:t>2020 R 31,098 +1.1%</a:t>
            </a:r>
          </a:p>
          <a:p>
            <a:r>
              <a:rPr lang="en-GB" sz="2400" dirty="0"/>
              <a:t>2021 R 36,762+18.2% </a:t>
            </a:r>
            <a:r>
              <a:rPr lang="en-GB" sz="1600" b="1" i="1" dirty="0"/>
              <a:t>Income Static</a:t>
            </a:r>
            <a:endParaRPr lang="en-GB" sz="2400" b="1" i="1" dirty="0"/>
          </a:p>
        </p:txBody>
      </p:sp>
    </p:spTree>
    <p:extLst>
      <p:ext uri="{BB962C8B-B14F-4D97-AF65-F5344CB8AC3E}">
        <p14:creationId xmlns:p14="http://schemas.microsoft.com/office/powerpoint/2010/main" val="2824905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792088"/>
          </a:xfrm>
        </p:spPr>
        <p:txBody>
          <a:bodyPr/>
          <a:lstStyle/>
          <a:p>
            <a:r>
              <a:rPr lang="en-ZA" dirty="0"/>
              <a:t>Church Running Cost</a:t>
            </a:r>
          </a:p>
        </p:txBody>
      </p:sp>
      <p:sp>
        <p:nvSpPr>
          <p:cNvPr id="4" name="Content Placeholder 3"/>
          <p:cNvSpPr txBox="1">
            <a:spLocks noGrp="1"/>
          </p:cNvSpPr>
          <p:nvPr>
            <p:ph idx="1"/>
          </p:nvPr>
        </p:nvSpPr>
        <p:spPr>
          <a:xfrm>
            <a:off x="467544" y="764704"/>
            <a:ext cx="8229600" cy="5435334"/>
          </a:xfrm>
          <a:prstGeom prst="rect">
            <a:avLst/>
          </a:prstGeom>
          <a:noFill/>
        </p:spPr>
        <p:txBody>
          <a:bodyPr wrap="square" rtlCol="0">
            <a:spAutoFit/>
          </a:bodyPr>
          <a:lstStyle/>
          <a:p>
            <a:r>
              <a:rPr lang="en-ZA" sz="1600" dirty="0"/>
              <a:t>The cost of the Bishop [Salary at cost to company, housing, transport, vehicle replacement]</a:t>
            </a:r>
          </a:p>
          <a:p>
            <a:r>
              <a:rPr lang="en-ZA" sz="1600" dirty="0"/>
              <a:t>Savings in Bishops Vehicle replacement provision was budgeted for.</a:t>
            </a:r>
          </a:p>
          <a:p>
            <a:r>
              <a:rPr lang="en-ZA" sz="1600" dirty="0"/>
              <a:t>The Church office [Office Rental, office staff costs, Printing and Stationery Communication, Repairs and Maintenance of Office Equipment, Audit  Fees, Bank Charges, Insurance]</a:t>
            </a:r>
          </a:p>
          <a:p>
            <a:r>
              <a:rPr lang="en-ZA" sz="1600" dirty="0"/>
              <a:t>Traveling and accommodation cost for Bishop and Church Council meetings.</a:t>
            </a:r>
          </a:p>
          <a:p>
            <a:r>
              <a:rPr lang="en-ZA" sz="1600" dirty="0"/>
              <a:t>Cost for the Synod is also provided for over 2 years</a:t>
            </a:r>
          </a:p>
          <a:p>
            <a:r>
              <a:rPr lang="en-ZA" sz="1600" dirty="0"/>
              <a:t>During this 2018 and 2019 year the Office rental increased as we had to start paying more market related rental as ELCSA [N-T] is not a shareholder in the Kempton Park complex any more. Rental and service cost would be around R200 000 per annum and even higher if rented in open market</a:t>
            </a:r>
          </a:p>
          <a:p>
            <a:r>
              <a:rPr lang="en-ZA" sz="1600" dirty="0"/>
              <a:t>The planned office building at the congregation </a:t>
            </a:r>
            <a:r>
              <a:rPr lang="en-ZA" sz="1600" dirty="0" err="1"/>
              <a:t>Johannesgemeinde</a:t>
            </a:r>
            <a:r>
              <a:rPr lang="en-ZA" sz="1600" dirty="0"/>
              <a:t> Pretoria should yield a saving of around R100000 per annum, this will be partly offset by approximately R70 000 loss in Interest yield as the funds used to build the offices will be taken out of investments.</a:t>
            </a:r>
          </a:p>
          <a:p>
            <a:r>
              <a:rPr lang="en-ZA" sz="1600" dirty="0"/>
              <a:t>The Solidarity contributions are reduced to R850 000 and R 900 000 respectively, down from the previous level of R1.3 million.</a:t>
            </a:r>
          </a:p>
          <a:p>
            <a:r>
              <a:rPr lang="en-ZA" sz="1600" dirty="0"/>
              <a:t>EKD Funding is maintained at € 81 000 and we are very thankful for this support. There was a possibility that we could lose this support but the 2018 visit and “inspection” by EKD delegation had a positive outcome</a:t>
            </a:r>
          </a:p>
          <a:p>
            <a:endParaRPr lang="en-ZA" sz="1400" dirty="0"/>
          </a:p>
          <a:p>
            <a:endParaRPr lang="en-ZA" sz="1400" dirty="0"/>
          </a:p>
        </p:txBody>
      </p:sp>
      <p:grpSp>
        <p:nvGrpSpPr>
          <p:cNvPr id="5" name="Group 7"/>
          <p:cNvGrpSpPr>
            <a:grpSpLocks/>
          </p:cNvGrpSpPr>
          <p:nvPr/>
        </p:nvGrpSpPr>
        <p:grpSpPr bwMode="auto">
          <a:xfrm>
            <a:off x="683568" y="5857606"/>
            <a:ext cx="7956550" cy="1034094"/>
            <a:chOff x="0" y="5158680"/>
            <a:chExt cx="7956376" cy="206891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58680"/>
              <a:ext cx="222751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691680" y="6488668"/>
              <a:ext cx="6264696" cy="73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GB" altLang="en-US" dirty="0">
                  <a:solidFill>
                    <a:srgbClr val="00758C"/>
                  </a:solidFill>
                </a:rPr>
                <a:t>Evangelical Lutheran Church in Southern Africa (N-T)</a:t>
              </a:r>
            </a:p>
          </p:txBody>
        </p:sp>
      </p:grpSp>
    </p:spTree>
    <p:extLst>
      <p:ext uri="{BB962C8B-B14F-4D97-AF65-F5344CB8AC3E}">
        <p14:creationId xmlns:p14="http://schemas.microsoft.com/office/powerpoint/2010/main" val="2172060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332656"/>
          </a:xfrm>
        </p:spPr>
        <p:txBody>
          <a:bodyPr>
            <a:normAutofit fontScale="90000"/>
          </a:bodyPr>
          <a:lstStyle/>
          <a:p>
            <a:r>
              <a:rPr lang="en-ZA" sz="3200" dirty="0"/>
              <a:t>Gross Church Running Cost</a:t>
            </a:r>
          </a:p>
        </p:txBody>
      </p:sp>
      <p:graphicFrame>
        <p:nvGraphicFramePr>
          <p:cNvPr id="5" name="Content Placeholder 4"/>
          <p:cNvGraphicFramePr>
            <a:graphicFrameLocks noGrp="1"/>
          </p:cNvGraphicFramePr>
          <p:nvPr>
            <p:ph idx="1"/>
          </p:nvPr>
        </p:nvGraphicFramePr>
        <p:xfrm>
          <a:off x="899591" y="692701"/>
          <a:ext cx="7632849" cy="5061194"/>
        </p:xfrm>
        <a:graphic>
          <a:graphicData uri="http://schemas.openxmlformats.org/drawingml/2006/table">
            <a:tbl>
              <a:tblPr/>
              <a:tblGrid>
                <a:gridCol w="3117028">
                  <a:extLst>
                    <a:ext uri="{9D8B030D-6E8A-4147-A177-3AD203B41FA5}">
                      <a16:colId xmlns:a16="http://schemas.microsoft.com/office/drawing/2014/main" val="20000"/>
                    </a:ext>
                  </a:extLst>
                </a:gridCol>
                <a:gridCol w="1200347">
                  <a:extLst>
                    <a:ext uri="{9D8B030D-6E8A-4147-A177-3AD203B41FA5}">
                      <a16:colId xmlns:a16="http://schemas.microsoft.com/office/drawing/2014/main" val="20001"/>
                    </a:ext>
                  </a:extLst>
                </a:gridCol>
                <a:gridCol w="914780">
                  <a:extLst>
                    <a:ext uri="{9D8B030D-6E8A-4147-A177-3AD203B41FA5}">
                      <a16:colId xmlns:a16="http://schemas.microsoft.com/office/drawing/2014/main" val="20002"/>
                    </a:ext>
                  </a:extLst>
                </a:gridCol>
                <a:gridCol w="1200347">
                  <a:extLst>
                    <a:ext uri="{9D8B030D-6E8A-4147-A177-3AD203B41FA5}">
                      <a16:colId xmlns:a16="http://schemas.microsoft.com/office/drawing/2014/main" val="20003"/>
                    </a:ext>
                  </a:extLst>
                </a:gridCol>
                <a:gridCol w="1200347">
                  <a:extLst>
                    <a:ext uri="{9D8B030D-6E8A-4147-A177-3AD203B41FA5}">
                      <a16:colId xmlns:a16="http://schemas.microsoft.com/office/drawing/2014/main" val="20004"/>
                    </a:ext>
                  </a:extLst>
                </a:gridCol>
              </a:tblGrid>
              <a:tr h="229475">
                <a:tc>
                  <a:txBody>
                    <a:bodyPr/>
                    <a:lstStyle/>
                    <a:p>
                      <a:pPr algn="l" fontAlgn="b"/>
                      <a:r>
                        <a:rPr lang="en-ZA" sz="1400" b="1" i="0" u="none" strike="noStrike" dirty="0">
                          <a:effectLst/>
                          <a:latin typeface="Arial"/>
                        </a:rPr>
                        <a:t>Nett Church Running costs</a:t>
                      </a:r>
                    </a:p>
                  </a:txBody>
                  <a:tcPr marL="0" marR="0" marT="0" marB="0" anchor="b">
                    <a:lnL>
                      <a:noFill/>
                    </a:lnL>
                    <a:lnR>
                      <a:noFill/>
                    </a:lnR>
                    <a:lnT>
                      <a:noFill/>
                    </a:lnT>
                    <a:lnB>
                      <a:noFill/>
                    </a:lnB>
                  </a:tcPr>
                </a:tc>
                <a:tc>
                  <a:txBody>
                    <a:bodyPr/>
                    <a:lstStyle/>
                    <a:p>
                      <a:pPr algn="ctr" fontAlgn="b"/>
                      <a:r>
                        <a:rPr lang="en-ZA" sz="1400" b="1" i="0" u="none" strike="noStrike" dirty="0">
                          <a:effectLst/>
                          <a:latin typeface="Arial"/>
                        </a:rPr>
                        <a:t>2019</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ZA" sz="1400" b="0" i="0" u="none" strike="noStrike" dirty="0">
                          <a:effectLst/>
                          <a:latin typeface="Arial"/>
                        </a:rPr>
                        <a:t>% VS PREV</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Arial"/>
                        </a:rPr>
                        <a:t>2020</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Arial"/>
                        </a:rPr>
                        <a:t>2021</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2224">
                <a:tc>
                  <a:txBody>
                    <a:bodyPr/>
                    <a:lstStyle/>
                    <a:p>
                      <a:pPr algn="l" fontAlgn="b"/>
                      <a:endParaRPr lang="en-ZA" sz="14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1400" b="0" i="0" u="none" strike="noStrike" dirty="0">
                          <a:effectLst/>
                          <a:latin typeface="Arial"/>
                        </a:rPr>
                        <a:t>Budget</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fontAlgn="b"/>
                      <a:r>
                        <a:rPr lang="en-ZA" sz="1400" b="0" i="0" u="none" strike="noStrike" dirty="0">
                          <a:effectLst/>
                          <a:latin typeface="Arial"/>
                        </a:rPr>
                        <a:t>Budget</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effectLst/>
                          <a:latin typeface="Arial"/>
                        </a:rPr>
                        <a:t>Budget</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6726">
                <a:tc>
                  <a:txBody>
                    <a:bodyPr/>
                    <a:lstStyle/>
                    <a:p>
                      <a:pPr algn="l" fontAlgn="b"/>
                      <a:r>
                        <a:rPr lang="en-ZA" sz="1400" b="1" i="0" u="none" strike="noStrike" dirty="0">
                          <a:effectLst/>
                          <a:latin typeface="Arial"/>
                        </a:rPr>
                        <a:t>Bishop [CTC and housing]</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effectLst/>
                          <a:latin typeface="Arial"/>
                        </a:rPr>
                        <a:t>    1,123,540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1" i="0" u="none" strike="noStrike" dirty="0">
                          <a:effectLst/>
                          <a:latin typeface="Arial"/>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1" i="0" u="none" strike="noStrike" dirty="0">
                          <a:effectLst/>
                          <a:latin typeface="Arial"/>
                        </a:rPr>
                        <a:t>    1,063,283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1" i="0" u="none" strike="noStrike" dirty="0">
                          <a:effectLst/>
                          <a:latin typeface="Arial"/>
                        </a:rPr>
                        <a:t>    1,128,647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16726">
                <a:tc>
                  <a:txBody>
                    <a:bodyPr/>
                    <a:lstStyle/>
                    <a:p>
                      <a:pPr algn="l" fontAlgn="b"/>
                      <a:r>
                        <a:rPr lang="en-ZA" sz="1400" b="1" i="0" u="none" strike="noStrike" dirty="0">
                          <a:effectLst/>
                          <a:latin typeface="Arial"/>
                        </a:rPr>
                        <a:t>Traveling and Accommodation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effectLst/>
                          <a:latin typeface="Arial"/>
                        </a:rPr>
                        <a:t>      431,893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effectLst/>
                          <a:latin typeface="Arial"/>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effectLst/>
                          <a:latin typeface="Arial"/>
                        </a:rPr>
                        <a:t>      370,925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effectLst/>
                          <a:latin typeface="Arial"/>
                        </a:rPr>
                        <a:t>      392,461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16726">
                <a:tc>
                  <a:txBody>
                    <a:bodyPr/>
                    <a:lstStyle/>
                    <a:p>
                      <a:pPr algn="l" fontAlgn="b"/>
                      <a:r>
                        <a:rPr lang="en-ZA" sz="1400" b="1" i="0" u="none" strike="noStrike" dirty="0">
                          <a:effectLst/>
                          <a:latin typeface="Arial"/>
                        </a:rPr>
                        <a:t>Office Cost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effectLst/>
                          <a:latin typeface="Arial"/>
                        </a:rPr>
                        <a:t>995,041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effectLst/>
                          <a:latin typeface="Arial"/>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effectLst/>
                          <a:latin typeface="Arial"/>
                        </a:rPr>
                        <a:t>1,098,775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effectLst/>
                          <a:latin typeface="Arial"/>
                        </a:rPr>
                        <a:t>1,161,102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16726">
                <a:tc>
                  <a:txBody>
                    <a:bodyPr/>
                    <a:lstStyle/>
                    <a:p>
                      <a:pPr algn="l" fontAlgn="b"/>
                      <a:r>
                        <a:rPr lang="en-ZA" sz="1400" b="0" i="0" u="none" strike="noStrike" dirty="0">
                          <a:effectLst/>
                          <a:latin typeface="Arial"/>
                        </a:rPr>
                        <a:t>Continued Training General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a:rPr>
                        <a:t>      108,000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16726">
                <a:tc>
                  <a:txBody>
                    <a:bodyPr/>
                    <a:lstStyle/>
                    <a:p>
                      <a:pPr algn="l" fontAlgn="b"/>
                      <a:r>
                        <a:rPr lang="en-ZA" sz="1400" b="0" i="0" u="none" strike="noStrike" dirty="0">
                          <a:effectLst/>
                          <a:latin typeface="Arial"/>
                        </a:rPr>
                        <a:t>Membership Fees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a:rPr>
                        <a:t>      158,051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a:rPr>
                        <a:t>      167,534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a:rPr>
                        <a:t>      177,586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16726">
                <a:tc>
                  <a:txBody>
                    <a:bodyPr/>
                    <a:lstStyle/>
                    <a:p>
                      <a:pPr algn="l" fontAlgn="b"/>
                      <a:r>
                        <a:rPr lang="en-ZA" sz="1400" b="0" i="0" u="none" strike="noStrike" dirty="0">
                          <a:effectLst/>
                          <a:latin typeface="Arial"/>
                        </a:rPr>
                        <a:t>Circuits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a:rPr>
                        <a:t>      238,139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      252,428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      267,573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7721">
                <a:tc>
                  <a:txBody>
                    <a:bodyPr/>
                    <a:lstStyle/>
                    <a:p>
                      <a:pPr algn="l" fontAlgn="b"/>
                      <a:r>
                        <a:rPr lang="en-ZA" sz="1400" b="0" i="0" u="none" strike="noStrike" dirty="0">
                          <a:effectLst/>
                          <a:latin typeface="Arial"/>
                        </a:rPr>
                        <a:t>Total Church running costs</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a:rPr>
                        <a:t>3,054,664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-0.1%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3,052,944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3,227,368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9475">
                <a:tc>
                  <a:txBody>
                    <a:bodyPr/>
                    <a:lstStyle/>
                    <a:p>
                      <a:pPr algn="l" fontAlgn="b"/>
                      <a:r>
                        <a:rPr lang="en-ZA" sz="1400" b="0" i="0" u="none" strike="noStrike" dirty="0">
                          <a:effectLst/>
                          <a:latin typeface="Arial"/>
                        </a:rPr>
                        <a:t>Moved to Pastors in Service</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a:rPr>
                        <a:t>298,752</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4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84447">
                <a:tc>
                  <a:txBody>
                    <a:bodyPr/>
                    <a:lstStyle/>
                    <a:p>
                      <a:pPr algn="l" fontAlgn="b"/>
                      <a:r>
                        <a:rPr lang="en-ZA" sz="1400" b="0" i="0" u="none" strike="noStrike" dirty="0">
                          <a:effectLst/>
                          <a:latin typeface="Arial"/>
                        </a:rPr>
                        <a:t>Total Church running costs before reallocation</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a:rPr>
                        <a:t>3,353,416</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3,052,944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3,227,368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8715">
                <a:tc>
                  <a:txBody>
                    <a:bodyPr/>
                    <a:lstStyle/>
                    <a:p>
                      <a:pPr algn="l" fontAlgn="b"/>
                      <a:r>
                        <a:rPr lang="en-ZA" sz="1400" b="1" i="0" u="none" strike="noStrike" dirty="0">
                          <a:effectLst/>
                          <a:latin typeface="Arial"/>
                        </a:rPr>
                        <a:t>Setoff Income</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a:rPr>
                        <a:t>2,515,000</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-12.3%</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2,205,000</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2,225,000</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6726">
                <a:tc>
                  <a:txBody>
                    <a:bodyPr/>
                    <a:lstStyle/>
                    <a:p>
                      <a:pPr algn="l" fontAlgn="b"/>
                      <a:r>
                        <a:rPr lang="en-ZA" sz="1400" b="0" i="0" u="none" strike="noStrike" dirty="0">
                          <a:effectLst/>
                          <a:latin typeface="Arial"/>
                        </a:rPr>
                        <a:t> Solidarity Contributions </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a:rPr>
                        <a:t>    1,300,000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a:rPr>
                        <a:t>-34.6%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a:rPr>
                        <a:t>      850,000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a:rPr>
                        <a:t>      900,000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r h="216726">
                <a:tc>
                  <a:txBody>
                    <a:bodyPr/>
                    <a:lstStyle/>
                    <a:p>
                      <a:pPr algn="l" fontAlgn="b"/>
                      <a:r>
                        <a:rPr lang="en-ZA" sz="1400" b="0" i="0" u="none" strike="noStrike" dirty="0">
                          <a:effectLst/>
                          <a:latin typeface="Arial"/>
                        </a:rPr>
                        <a:t> Subsidies from E.K.D </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a:rPr>
                        <a:t>    1,215,000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a:rPr>
                        <a:t>    1,215,000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a:rPr>
                        <a:t>    1,215,000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16726">
                <a:tc>
                  <a:txBody>
                    <a:bodyPr/>
                    <a:lstStyle/>
                    <a:p>
                      <a:pPr algn="l" fontAlgn="b"/>
                      <a:r>
                        <a:rPr lang="en-ZA" sz="1400" b="0" i="0" u="none" strike="noStrike" dirty="0">
                          <a:effectLst/>
                          <a:latin typeface="Arial"/>
                        </a:rPr>
                        <a:t> Other Income </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a:rPr>
                        <a:t>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a:rPr>
                        <a:t>        10,000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a:rPr>
                        <a:t>        10,000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16726">
                <a:tc>
                  <a:txBody>
                    <a:bodyPr/>
                    <a:lstStyle/>
                    <a:p>
                      <a:pPr algn="l" fontAlgn="b"/>
                      <a:r>
                        <a:rPr lang="en-ZA" sz="1400" b="0" i="0" u="none" strike="noStrike" dirty="0">
                          <a:effectLst/>
                          <a:latin typeface="Arial"/>
                        </a:rPr>
                        <a:t>Interest allocation</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130,000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446201">
                <a:tc>
                  <a:txBody>
                    <a:bodyPr/>
                    <a:lstStyle/>
                    <a:p>
                      <a:pPr algn="l" fontAlgn="b"/>
                      <a:r>
                        <a:rPr lang="en-ZA" sz="1400" b="1" i="0" u="none" strike="noStrike" dirty="0">
                          <a:effectLst/>
                          <a:latin typeface="Arial"/>
                        </a:rPr>
                        <a:t>Nett Church Running Costs to be recovered</a:t>
                      </a:r>
                    </a:p>
                  </a:txBody>
                  <a:tcPr marL="0" marR="0" marT="0" marB="0" anchor="b">
                    <a:lnL>
                      <a:noFill/>
                    </a:lnL>
                    <a:lnR>
                      <a:noFill/>
                    </a:lnR>
                    <a:lnT>
                      <a:noFill/>
                    </a:lnT>
                    <a:lnB>
                      <a:noFill/>
                    </a:lnB>
                  </a:tcPr>
                </a:tc>
                <a:tc>
                  <a:txBody>
                    <a:bodyPr/>
                    <a:lstStyle/>
                    <a:p>
                      <a:pPr algn="r" fontAlgn="b"/>
                      <a:r>
                        <a:rPr lang="en-ZA" sz="1400" b="1" i="0" u="none" strike="noStrike" dirty="0">
                          <a:effectLst/>
                          <a:latin typeface="Arial"/>
                        </a:rPr>
                        <a:t>539,664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57.1%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1" i="0" u="none" strike="noStrike" dirty="0">
                          <a:effectLst/>
                          <a:latin typeface="Arial"/>
                        </a:rPr>
                        <a:t>847,944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1" i="0" u="none" strike="noStrike" dirty="0">
                          <a:effectLst/>
                          <a:latin typeface="Arial"/>
                        </a:rPr>
                        <a:t>1,002,368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446201">
                <a:tc>
                  <a:txBody>
                    <a:bodyPr/>
                    <a:lstStyle/>
                    <a:p>
                      <a:pPr algn="l" fontAlgn="b"/>
                      <a:r>
                        <a:rPr lang="en-ZA" sz="1400" b="0" i="0" u="none" strike="noStrike" dirty="0">
                          <a:effectLst/>
                          <a:latin typeface="Arial"/>
                        </a:rPr>
                        <a:t>Church running Cost contribution from Congregations</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a:rPr>
                        <a:t>      838,416 </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1.1%</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      847,944 </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    1,002,368 </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29475">
                <a:tc>
                  <a:txBody>
                    <a:bodyPr/>
                    <a:lstStyle/>
                    <a:p>
                      <a:pPr algn="l" fontAlgn="b"/>
                      <a:r>
                        <a:rPr lang="en-ZA" sz="1400" b="1" i="0" u="none" strike="noStrike" dirty="0">
                          <a:effectLst/>
                          <a:latin typeface="Arial"/>
                        </a:rPr>
                        <a:t>Excess/(Under Recovery)</a:t>
                      </a:r>
                    </a:p>
                  </a:txBody>
                  <a:tcPr marL="0" marR="0" marT="0" marB="0" anchor="b">
                    <a:lnL>
                      <a:noFill/>
                    </a:lnL>
                    <a:lnR>
                      <a:noFill/>
                    </a:lnR>
                    <a:lnT>
                      <a:noFill/>
                    </a:lnT>
                    <a:lnB>
                      <a:noFill/>
                    </a:lnB>
                  </a:tcPr>
                </a:tc>
                <a:tc>
                  <a:txBody>
                    <a:bodyPr/>
                    <a:lstStyle/>
                    <a:p>
                      <a:pPr algn="r" fontAlgn="b"/>
                      <a:r>
                        <a:rPr lang="en-ZA" sz="1400" b="1" i="0" u="none" strike="noStrike" dirty="0">
                          <a:effectLst/>
                          <a:latin typeface="Arial"/>
                        </a:rPr>
                        <a:t>298,752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1"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1"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grpSp>
        <p:nvGrpSpPr>
          <p:cNvPr id="7" name="Group 7"/>
          <p:cNvGrpSpPr>
            <a:grpSpLocks/>
          </p:cNvGrpSpPr>
          <p:nvPr/>
        </p:nvGrpSpPr>
        <p:grpSpPr bwMode="auto">
          <a:xfrm>
            <a:off x="683568" y="5857605"/>
            <a:ext cx="7956550" cy="850107"/>
            <a:chOff x="0" y="5158680"/>
            <a:chExt cx="7956376" cy="1700808"/>
          </a:xfrm>
        </p:grpSpPr>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58680"/>
              <a:ext cx="222751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691680" y="6488668"/>
              <a:ext cx="6264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DE" altLang="en-US" dirty="0" err="1">
                  <a:solidFill>
                    <a:srgbClr val="00758C"/>
                  </a:solidFill>
                </a:rPr>
                <a:t>Evangelical</a:t>
              </a:r>
              <a:r>
                <a:rPr lang="de-DE" altLang="en-US" dirty="0">
                  <a:solidFill>
                    <a:srgbClr val="00758C"/>
                  </a:solidFill>
                </a:rPr>
                <a:t> </a:t>
              </a:r>
              <a:r>
                <a:rPr lang="de-DE" altLang="en-US" dirty="0" err="1">
                  <a:solidFill>
                    <a:srgbClr val="00758C"/>
                  </a:solidFill>
                </a:rPr>
                <a:t>Lutheran</a:t>
              </a:r>
              <a:r>
                <a:rPr lang="de-DE" altLang="en-US" dirty="0">
                  <a:solidFill>
                    <a:srgbClr val="00758C"/>
                  </a:solidFill>
                </a:rPr>
                <a:t> Church in Southern </a:t>
              </a:r>
              <a:r>
                <a:rPr lang="de-DE" altLang="en-US" dirty="0" err="1">
                  <a:solidFill>
                    <a:srgbClr val="00758C"/>
                  </a:solidFill>
                </a:rPr>
                <a:t>Africa</a:t>
              </a:r>
              <a:r>
                <a:rPr lang="de-DE" altLang="en-US" dirty="0">
                  <a:solidFill>
                    <a:srgbClr val="00758C"/>
                  </a:solidFill>
                </a:rPr>
                <a:t> (N-T)</a:t>
              </a:r>
              <a:endParaRPr lang="en-GB" altLang="en-US" dirty="0">
                <a:solidFill>
                  <a:srgbClr val="00758C"/>
                </a:solidFill>
              </a:endParaRPr>
            </a:p>
          </p:txBody>
        </p:sp>
      </p:grpSp>
    </p:spTree>
    <p:extLst>
      <p:ext uri="{BB962C8B-B14F-4D97-AF65-F5344CB8AC3E}">
        <p14:creationId xmlns:p14="http://schemas.microsoft.com/office/powerpoint/2010/main" val="3100907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332656"/>
          </a:xfrm>
        </p:spPr>
        <p:txBody>
          <a:bodyPr>
            <a:normAutofit fontScale="90000"/>
          </a:bodyPr>
          <a:lstStyle/>
          <a:p>
            <a:r>
              <a:rPr lang="en-ZA" sz="3200" dirty="0"/>
              <a:t>Gross Church Running Cost</a:t>
            </a:r>
          </a:p>
        </p:txBody>
      </p:sp>
      <p:sp>
        <p:nvSpPr>
          <p:cNvPr id="6" name="TextBox 5"/>
          <p:cNvSpPr txBox="1"/>
          <p:nvPr/>
        </p:nvSpPr>
        <p:spPr>
          <a:xfrm>
            <a:off x="694761" y="6309320"/>
            <a:ext cx="8352928" cy="523220"/>
          </a:xfrm>
          <a:prstGeom prst="rect">
            <a:avLst/>
          </a:prstGeom>
          <a:noFill/>
        </p:spPr>
        <p:txBody>
          <a:bodyPr wrap="square" rtlCol="0">
            <a:spAutoFit/>
          </a:bodyPr>
          <a:lstStyle/>
          <a:p>
            <a:r>
              <a:rPr lang="en-ZA" sz="1400" dirty="0"/>
              <a:t>Pastors Transfer Cost and Continues training now budgeted in Pastor in Service cost</a:t>
            </a:r>
          </a:p>
          <a:p>
            <a:r>
              <a:rPr lang="en-ZA" sz="1400" dirty="0"/>
              <a:t>Office Salaries-Misallocation in 2018 and 2019 budget</a:t>
            </a:r>
          </a:p>
        </p:txBody>
      </p:sp>
      <p:graphicFrame>
        <p:nvGraphicFramePr>
          <p:cNvPr id="8" name="Content Placeholder 7"/>
          <p:cNvGraphicFramePr>
            <a:graphicFrameLocks noGrp="1"/>
          </p:cNvGraphicFramePr>
          <p:nvPr>
            <p:ph idx="1"/>
          </p:nvPr>
        </p:nvGraphicFramePr>
        <p:xfrm>
          <a:off x="611560" y="476666"/>
          <a:ext cx="8064897" cy="5817697"/>
        </p:xfrm>
        <a:graphic>
          <a:graphicData uri="http://schemas.openxmlformats.org/drawingml/2006/table">
            <a:tbl>
              <a:tblPr/>
              <a:tblGrid>
                <a:gridCol w="3293464">
                  <a:extLst>
                    <a:ext uri="{9D8B030D-6E8A-4147-A177-3AD203B41FA5}">
                      <a16:colId xmlns:a16="http://schemas.microsoft.com/office/drawing/2014/main" val="20000"/>
                    </a:ext>
                  </a:extLst>
                </a:gridCol>
                <a:gridCol w="1268291">
                  <a:extLst>
                    <a:ext uri="{9D8B030D-6E8A-4147-A177-3AD203B41FA5}">
                      <a16:colId xmlns:a16="http://schemas.microsoft.com/office/drawing/2014/main" val="20001"/>
                    </a:ext>
                  </a:extLst>
                </a:gridCol>
                <a:gridCol w="966560">
                  <a:extLst>
                    <a:ext uri="{9D8B030D-6E8A-4147-A177-3AD203B41FA5}">
                      <a16:colId xmlns:a16="http://schemas.microsoft.com/office/drawing/2014/main" val="20002"/>
                    </a:ext>
                  </a:extLst>
                </a:gridCol>
                <a:gridCol w="1268291">
                  <a:extLst>
                    <a:ext uri="{9D8B030D-6E8A-4147-A177-3AD203B41FA5}">
                      <a16:colId xmlns:a16="http://schemas.microsoft.com/office/drawing/2014/main" val="20003"/>
                    </a:ext>
                  </a:extLst>
                </a:gridCol>
                <a:gridCol w="1268291">
                  <a:extLst>
                    <a:ext uri="{9D8B030D-6E8A-4147-A177-3AD203B41FA5}">
                      <a16:colId xmlns:a16="http://schemas.microsoft.com/office/drawing/2014/main" val="20004"/>
                    </a:ext>
                  </a:extLst>
                </a:gridCol>
              </a:tblGrid>
              <a:tr h="124314">
                <a:tc>
                  <a:txBody>
                    <a:bodyPr/>
                    <a:lstStyle/>
                    <a:p>
                      <a:pPr algn="l" fontAlgn="b"/>
                      <a:r>
                        <a:rPr lang="en-ZA" sz="800" b="1" i="0" u="none" strike="noStrike" dirty="0">
                          <a:effectLst/>
                          <a:latin typeface="Arial"/>
                        </a:rPr>
                        <a:t>Nett Church Running costs</a:t>
                      </a:r>
                    </a:p>
                  </a:txBody>
                  <a:tcPr marL="0" marR="0" marT="0" marB="0" anchor="b">
                    <a:lnL>
                      <a:noFill/>
                    </a:lnL>
                    <a:lnR>
                      <a:noFill/>
                    </a:lnR>
                    <a:lnT>
                      <a:noFill/>
                    </a:lnT>
                    <a:lnB>
                      <a:noFill/>
                    </a:lnB>
                  </a:tcPr>
                </a:tc>
                <a:tc>
                  <a:txBody>
                    <a:bodyPr/>
                    <a:lstStyle/>
                    <a:p>
                      <a:pPr algn="ctr" fontAlgn="b"/>
                      <a:r>
                        <a:rPr lang="en-ZA" sz="800" b="1" i="0" u="none" strike="noStrike" dirty="0">
                          <a:effectLst/>
                          <a:latin typeface="Arial"/>
                        </a:rPr>
                        <a:t>2019</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ZA" sz="800" b="0" i="0" u="none" strike="noStrike" dirty="0">
                          <a:effectLst/>
                          <a:latin typeface="Arial"/>
                        </a:rPr>
                        <a:t>% VS PREV</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effectLst/>
                          <a:latin typeface="Arial"/>
                        </a:rPr>
                        <a:t>2020</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800" b="1" i="0" u="none" strike="noStrike" dirty="0">
                          <a:effectLst/>
                          <a:latin typeface="Arial"/>
                        </a:rPr>
                        <a:t>2021</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1221">
                <a:tc>
                  <a:txBody>
                    <a:bodyPr/>
                    <a:lstStyle/>
                    <a:p>
                      <a:pPr algn="l" fontAlgn="b"/>
                      <a:endParaRPr lang="en-ZA" sz="8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800" b="0" i="0" u="none" strike="noStrike" dirty="0">
                          <a:effectLst/>
                          <a:latin typeface="Arial"/>
                        </a:rPr>
                        <a:t>Budget</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fontAlgn="b"/>
                      <a:r>
                        <a:rPr lang="en-ZA" sz="800" b="0" i="0" u="none" strike="noStrike" dirty="0">
                          <a:effectLst/>
                          <a:latin typeface="Arial"/>
                        </a:rPr>
                        <a:t>Budget</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800" b="0" i="0" u="none" strike="noStrike" dirty="0">
                          <a:effectLst/>
                          <a:latin typeface="Arial"/>
                        </a:rPr>
                        <a:t>Budget</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7408">
                <a:tc>
                  <a:txBody>
                    <a:bodyPr/>
                    <a:lstStyle/>
                    <a:p>
                      <a:pPr algn="l" fontAlgn="b"/>
                      <a:r>
                        <a:rPr lang="en-ZA" sz="800" b="1" i="0" u="none" strike="noStrike" dirty="0">
                          <a:effectLst/>
                          <a:latin typeface="Arial"/>
                        </a:rPr>
                        <a:t>Bishop [CTC and housing]</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1" i="0" u="none" strike="noStrike" dirty="0">
                          <a:effectLst/>
                          <a:latin typeface="Arial"/>
                        </a:rPr>
                        <a:t>    1,123,540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effectLst/>
                          <a:latin typeface="Arial"/>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effectLst/>
                          <a:latin typeface="Arial"/>
                        </a:rPr>
                        <a:t>    1,063,283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effectLst/>
                          <a:latin typeface="Arial"/>
                        </a:rPr>
                        <a:t>    1,128,647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7408">
                <a:tc>
                  <a:txBody>
                    <a:bodyPr/>
                    <a:lstStyle/>
                    <a:p>
                      <a:pPr algn="l" fontAlgn="b"/>
                      <a:r>
                        <a:rPr lang="en-ZA" sz="800" b="0" i="0" u="none" strike="noStrike" dirty="0">
                          <a:effectLst/>
                          <a:latin typeface="Arial"/>
                        </a:rPr>
                        <a:t>Remuneration-Bishop</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593,474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Arial"/>
                        </a:rPr>
                        <a:t>      652,837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Arial"/>
                        </a:rPr>
                        <a:t>      699,575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17408">
                <a:tc>
                  <a:txBody>
                    <a:bodyPr/>
                    <a:lstStyle/>
                    <a:p>
                      <a:pPr algn="l" fontAlgn="b"/>
                      <a:r>
                        <a:rPr lang="en-ZA" sz="800" b="0" i="0" u="none" strike="noStrike" dirty="0">
                          <a:effectLst/>
                          <a:latin typeface="Arial"/>
                        </a:rPr>
                        <a:t>Vehicle replacement provision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189,375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26321">
                <a:tc>
                  <a:txBody>
                    <a:bodyPr/>
                    <a:lstStyle/>
                    <a:p>
                      <a:pPr algn="l" fontAlgn="b"/>
                      <a:r>
                        <a:rPr lang="en-ZA" sz="800" b="0" i="0" u="none" strike="noStrike" dirty="0">
                          <a:effectLst/>
                          <a:latin typeface="Arial"/>
                        </a:rPr>
                        <a:t>Bishop housing &amp; maintenance cost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340,691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      310,445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      329,072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7408">
                <a:tc>
                  <a:txBody>
                    <a:bodyPr/>
                    <a:lstStyle/>
                    <a:p>
                      <a:pPr algn="l" fontAlgn="b"/>
                      <a:r>
                        <a:rPr lang="en-ZA" sz="800" b="1" i="0" u="none" strike="noStrike" dirty="0">
                          <a:effectLst/>
                          <a:latin typeface="Arial"/>
                        </a:rPr>
                        <a:t>Traveling and Accommodation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1" i="0" u="none" strike="noStrike" dirty="0">
                          <a:effectLst/>
                          <a:latin typeface="Arial"/>
                        </a:rPr>
                        <a:t>      431,893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effectLst/>
                          <a:latin typeface="Arial"/>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effectLst/>
                          <a:latin typeface="Arial"/>
                        </a:rPr>
                        <a:t>      370,925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effectLst/>
                          <a:latin typeface="Arial"/>
                        </a:rPr>
                        <a:t>      392,461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7408">
                <a:tc>
                  <a:txBody>
                    <a:bodyPr/>
                    <a:lstStyle/>
                    <a:p>
                      <a:pPr algn="l" fontAlgn="b"/>
                      <a:r>
                        <a:rPr lang="en-ZA" sz="800" b="0" i="0" u="none" strike="noStrike" dirty="0">
                          <a:effectLst/>
                          <a:latin typeface="Arial"/>
                        </a:rPr>
                        <a:t>General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Arial"/>
                        </a:rPr>
                        <a:t>        15,021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Arial"/>
                        </a:rPr>
                        <a:t>        15,922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117408">
                <a:tc>
                  <a:txBody>
                    <a:bodyPr/>
                    <a:lstStyle/>
                    <a:p>
                      <a:pPr algn="l" fontAlgn="b"/>
                      <a:r>
                        <a:rPr lang="en-ZA" sz="800" b="0" i="0" u="none" strike="noStrike" dirty="0">
                          <a:effectLst/>
                          <a:latin typeface="Arial"/>
                        </a:rPr>
                        <a:t>Overseas Furlough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61,825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-70.4%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18,288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19,386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17408">
                <a:tc>
                  <a:txBody>
                    <a:bodyPr/>
                    <a:lstStyle/>
                    <a:p>
                      <a:pPr algn="l" fontAlgn="b"/>
                      <a:r>
                        <a:rPr lang="en-ZA" sz="800" b="0" i="0" u="none" strike="noStrike" dirty="0">
                          <a:effectLst/>
                          <a:latin typeface="Arial"/>
                        </a:rPr>
                        <a:t>Synods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60,000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62,000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65,000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17408">
                <a:tc>
                  <a:txBody>
                    <a:bodyPr/>
                    <a:lstStyle/>
                    <a:p>
                      <a:pPr algn="l" fontAlgn="b"/>
                      <a:r>
                        <a:rPr lang="en-ZA" sz="800" b="0" i="0" u="none" strike="noStrike" dirty="0">
                          <a:effectLst/>
                          <a:latin typeface="Arial"/>
                        </a:rPr>
                        <a:t>Church Council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170,350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145,576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154,311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17408">
                <a:tc>
                  <a:txBody>
                    <a:bodyPr/>
                    <a:lstStyle/>
                    <a:p>
                      <a:pPr algn="l" fontAlgn="b"/>
                      <a:r>
                        <a:rPr lang="en-ZA" sz="800" b="0" i="0" u="none" strike="noStrike" dirty="0">
                          <a:effectLst/>
                          <a:latin typeface="Arial"/>
                        </a:rPr>
                        <a:t>Motor Vehicles Expenses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65,810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66,956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70,973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17408">
                <a:tc>
                  <a:txBody>
                    <a:bodyPr/>
                    <a:lstStyle/>
                    <a:p>
                      <a:pPr algn="l" fontAlgn="b"/>
                      <a:r>
                        <a:rPr lang="en-ZA" sz="800" b="0" i="0" u="none" strike="noStrike" dirty="0">
                          <a:effectLst/>
                          <a:latin typeface="Arial"/>
                        </a:rPr>
                        <a:t>Meetings and accommodation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50,020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63,083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66,868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17408">
                <a:tc>
                  <a:txBody>
                    <a:bodyPr/>
                    <a:lstStyle/>
                    <a:p>
                      <a:pPr algn="l" fontAlgn="b"/>
                      <a:r>
                        <a:rPr lang="en-ZA" sz="800" b="0" i="0" u="none" strike="noStrike" dirty="0">
                          <a:effectLst/>
                          <a:latin typeface="Arial"/>
                        </a:rPr>
                        <a:t>Transfer cost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17408">
                <a:tc>
                  <a:txBody>
                    <a:bodyPr/>
                    <a:lstStyle/>
                    <a:p>
                      <a:pPr algn="l" fontAlgn="b"/>
                      <a:r>
                        <a:rPr lang="en-ZA" sz="800" b="0" i="0" u="none" strike="noStrike" dirty="0">
                          <a:effectLst/>
                          <a:latin typeface="Arial"/>
                        </a:rPr>
                        <a:t>Work permit costs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23,888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17408">
                <a:tc>
                  <a:txBody>
                    <a:bodyPr/>
                    <a:lstStyle/>
                    <a:p>
                      <a:pPr algn="l" fontAlgn="b"/>
                      <a:r>
                        <a:rPr lang="en-ZA" sz="800" b="1" i="0" u="none" strike="noStrike" dirty="0">
                          <a:effectLst/>
                          <a:latin typeface="Arial"/>
                        </a:rPr>
                        <a:t>Office Cost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1" i="0" u="none" strike="noStrike" dirty="0">
                          <a:effectLst/>
                          <a:latin typeface="Arial"/>
                        </a:rPr>
                        <a:t>995,041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effectLst/>
                          <a:latin typeface="Arial"/>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effectLst/>
                          <a:latin typeface="Arial"/>
                        </a:rPr>
                        <a:t>1,098,775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effectLst/>
                          <a:latin typeface="Arial"/>
                        </a:rPr>
                        <a:t>1,161,102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17408">
                <a:tc>
                  <a:txBody>
                    <a:bodyPr/>
                    <a:lstStyle/>
                    <a:p>
                      <a:pPr algn="l" fontAlgn="b"/>
                      <a:r>
                        <a:rPr lang="en-ZA" sz="800" b="0" i="0" u="none" strike="noStrike" dirty="0">
                          <a:effectLst/>
                          <a:latin typeface="Arial"/>
                        </a:rPr>
                        <a:t>Printing and Stationery</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13,992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Arial"/>
                        </a:rPr>
                        <a:t>-62.3%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Arial"/>
                        </a:rPr>
                        <a:t>          5,279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Arial"/>
                        </a:rPr>
                        <a:t>          5,596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6"/>
                  </a:ext>
                </a:extLst>
              </a:tr>
              <a:tr h="117408">
                <a:tc>
                  <a:txBody>
                    <a:bodyPr/>
                    <a:lstStyle/>
                    <a:p>
                      <a:pPr algn="l" fontAlgn="b"/>
                      <a:r>
                        <a:rPr lang="en-ZA" sz="800" b="0" i="0" u="none" strike="noStrike" dirty="0">
                          <a:effectLst/>
                          <a:latin typeface="Arial"/>
                        </a:rPr>
                        <a:t>Communications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37,749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33,740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35,764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234815">
                <a:tc>
                  <a:txBody>
                    <a:bodyPr/>
                    <a:lstStyle/>
                    <a:p>
                      <a:pPr algn="l" fontAlgn="b"/>
                      <a:r>
                        <a:rPr lang="en-ZA" sz="800" b="0" i="0" u="none" strike="noStrike" dirty="0">
                          <a:effectLst/>
                          <a:latin typeface="Arial"/>
                        </a:rPr>
                        <a:t>Purchases, Repairs and Maintenance of Office Equipment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49,858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32,424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34,370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17408">
                <a:tc>
                  <a:txBody>
                    <a:bodyPr/>
                    <a:lstStyle/>
                    <a:p>
                      <a:pPr algn="l" fontAlgn="b"/>
                      <a:r>
                        <a:rPr lang="en-ZA" sz="800" b="0" i="0" u="none" strike="noStrike" dirty="0">
                          <a:effectLst/>
                          <a:latin typeface="Arial"/>
                        </a:rPr>
                        <a:t>Audit Fees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43,363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44,581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47,256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17408">
                <a:tc>
                  <a:txBody>
                    <a:bodyPr/>
                    <a:lstStyle/>
                    <a:p>
                      <a:pPr algn="l" fontAlgn="b"/>
                      <a:r>
                        <a:rPr lang="en-ZA" sz="800" b="0" i="0" u="none" strike="noStrike" dirty="0">
                          <a:effectLst/>
                          <a:latin typeface="Arial"/>
                        </a:rPr>
                        <a:t>Bank Charges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20,583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17,452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18,499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17408">
                <a:tc>
                  <a:txBody>
                    <a:bodyPr/>
                    <a:lstStyle/>
                    <a:p>
                      <a:pPr algn="l" fontAlgn="b"/>
                      <a:r>
                        <a:rPr lang="en-ZA" sz="800" b="0" i="0" u="none" strike="noStrike" dirty="0">
                          <a:effectLst/>
                          <a:latin typeface="Arial"/>
                        </a:rPr>
                        <a:t>Rental/Rates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125,549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92,400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dirty="0">
                          <a:effectLst/>
                          <a:latin typeface="Arial"/>
                        </a:rPr>
                        <a:t>        94,344 </a:t>
                      </a:r>
                    </a:p>
                  </a:txBody>
                  <a:tcPr marL="0" marR="0" marT="0" marB="0" anchor="b">
                    <a:lnL>
                      <a:noFill/>
                    </a:lnL>
                    <a:lnR>
                      <a:noFill/>
                    </a:lnR>
                    <a:lnT>
                      <a:noFill/>
                    </a:lnT>
                    <a:lnB>
                      <a:noFill/>
                    </a:lnB>
                  </a:tcPr>
                </a:tc>
                <a:extLst>
                  <a:ext uri="{0D108BD9-81ED-4DB2-BD59-A6C34878D82A}">
                    <a16:rowId xmlns:a16="http://schemas.microsoft.com/office/drawing/2014/main" val="10021"/>
                  </a:ext>
                </a:extLst>
              </a:tr>
              <a:tr h="117408">
                <a:tc>
                  <a:txBody>
                    <a:bodyPr/>
                    <a:lstStyle/>
                    <a:p>
                      <a:pPr algn="l" fontAlgn="b"/>
                      <a:r>
                        <a:rPr lang="en-ZA" sz="800" b="0" i="0" u="none" strike="noStrike" dirty="0">
                          <a:effectLst/>
                          <a:latin typeface="Arial"/>
                        </a:rPr>
                        <a:t>Insurance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16,782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16,033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16,995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117408">
                <a:tc>
                  <a:txBody>
                    <a:bodyPr/>
                    <a:lstStyle/>
                    <a:p>
                      <a:pPr algn="l" fontAlgn="b"/>
                      <a:r>
                        <a:rPr lang="en-ZA" sz="800" b="0" i="0" u="none" strike="noStrike" dirty="0">
                          <a:effectLst/>
                          <a:latin typeface="Arial"/>
                        </a:rPr>
                        <a:t>Office Salaries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660,416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832,588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882,543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17408">
                <a:tc>
                  <a:txBody>
                    <a:bodyPr/>
                    <a:lstStyle/>
                    <a:p>
                      <a:pPr algn="l" fontAlgn="b"/>
                      <a:r>
                        <a:rPr lang="en-ZA" sz="800" b="0" i="0" u="none" strike="noStrike" dirty="0">
                          <a:effectLst/>
                          <a:latin typeface="Arial"/>
                        </a:rPr>
                        <a:t>Sundries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26,750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        24,279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        25,735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17408">
                <a:tc>
                  <a:txBody>
                    <a:bodyPr/>
                    <a:lstStyle/>
                    <a:p>
                      <a:pPr algn="l" fontAlgn="b"/>
                      <a:endParaRPr lang="en-ZA" sz="8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5"/>
                  </a:ext>
                </a:extLst>
              </a:tr>
              <a:tr h="117408">
                <a:tc>
                  <a:txBody>
                    <a:bodyPr/>
                    <a:lstStyle/>
                    <a:p>
                      <a:pPr algn="l" fontAlgn="b"/>
                      <a:r>
                        <a:rPr lang="en-ZA" sz="800" b="0" i="0" u="none" strike="noStrike" dirty="0">
                          <a:effectLst/>
                          <a:latin typeface="Arial"/>
                        </a:rPr>
                        <a:t>Continued Training General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108,000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6"/>
                  </a:ext>
                </a:extLst>
              </a:tr>
              <a:tr h="117408">
                <a:tc>
                  <a:txBody>
                    <a:bodyPr/>
                    <a:lstStyle/>
                    <a:p>
                      <a:pPr algn="l" fontAlgn="b"/>
                      <a:r>
                        <a:rPr lang="en-ZA" sz="800" b="0" i="0" u="none" strike="noStrike" dirty="0">
                          <a:effectLst/>
                          <a:latin typeface="Arial"/>
                        </a:rPr>
                        <a:t>Membership Fees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158,051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167,534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177,586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7"/>
                  </a:ext>
                </a:extLst>
              </a:tr>
              <a:tr h="117408">
                <a:tc>
                  <a:txBody>
                    <a:bodyPr/>
                    <a:lstStyle/>
                    <a:p>
                      <a:pPr algn="l" fontAlgn="b"/>
                      <a:r>
                        <a:rPr lang="en-ZA" sz="800" b="0" i="0" u="none" strike="noStrike" dirty="0">
                          <a:effectLst/>
                          <a:latin typeface="Arial"/>
                        </a:rPr>
                        <a:t>Circuits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238,139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      252,428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      267,573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45033">
                <a:tc>
                  <a:txBody>
                    <a:bodyPr/>
                    <a:lstStyle/>
                    <a:p>
                      <a:pPr algn="l" fontAlgn="b"/>
                      <a:r>
                        <a:rPr lang="en-ZA" sz="800" b="0" i="0" u="none" strike="noStrike" dirty="0">
                          <a:effectLst/>
                          <a:latin typeface="Arial"/>
                        </a:rPr>
                        <a:t>Total Church running costs</a:t>
                      </a:r>
                    </a:p>
                  </a:txBody>
                  <a:tcPr marL="0" marR="0" marT="0" marB="0" anchor="b">
                    <a:lnL>
                      <a:noFill/>
                    </a:lnL>
                    <a:lnR>
                      <a:noFill/>
                    </a:lnR>
                    <a:lnT>
                      <a:noFill/>
                    </a:lnT>
                    <a:lnB>
                      <a:noFill/>
                    </a:lnB>
                  </a:tcPr>
                </a:tc>
                <a:tc>
                  <a:txBody>
                    <a:bodyPr/>
                    <a:lstStyle/>
                    <a:p>
                      <a:pPr algn="r" fontAlgn="b"/>
                      <a:r>
                        <a:rPr lang="en-ZA" sz="800" b="0" i="0" u="none" strike="noStrike" dirty="0">
                          <a:effectLst/>
                          <a:latin typeface="Arial"/>
                        </a:rPr>
                        <a:t>3,054,664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-0.1%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3,052,944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3,227,368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24314">
                <a:tc>
                  <a:txBody>
                    <a:bodyPr/>
                    <a:lstStyle/>
                    <a:p>
                      <a:pPr algn="l" fontAlgn="b"/>
                      <a:r>
                        <a:rPr lang="en-ZA" sz="800" b="0" i="0" u="none" strike="noStrike" dirty="0">
                          <a:effectLst/>
                          <a:latin typeface="Arial"/>
                        </a:rPr>
                        <a:t>Moved to Pastors in Service</a:t>
                      </a:r>
                    </a:p>
                  </a:txBody>
                  <a:tcPr marL="0" marR="0" marT="0" marB="0" anchor="b">
                    <a:lnL>
                      <a:noFill/>
                    </a:lnL>
                    <a:lnR>
                      <a:noFill/>
                    </a:lnR>
                    <a:lnT>
                      <a:noFill/>
                    </a:lnT>
                    <a:lnB>
                      <a:noFill/>
                    </a:lnB>
                  </a:tcPr>
                </a:tc>
                <a:tc>
                  <a:txBody>
                    <a:bodyPr/>
                    <a:lstStyle/>
                    <a:p>
                      <a:pPr algn="r" fontAlgn="b"/>
                      <a:r>
                        <a:rPr lang="en-ZA" sz="800" b="0" i="0" u="none" strike="noStrike" dirty="0">
                          <a:effectLst/>
                          <a:latin typeface="Arial"/>
                        </a:rPr>
                        <a:t>298,752</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8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8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8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30"/>
                  </a:ext>
                </a:extLst>
              </a:tr>
              <a:tr h="117408">
                <a:tc>
                  <a:txBody>
                    <a:bodyPr/>
                    <a:lstStyle/>
                    <a:p>
                      <a:pPr algn="l" fontAlgn="b"/>
                      <a:r>
                        <a:rPr lang="en-ZA" sz="800" b="0" i="0" u="none" strike="noStrike" dirty="0">
                          <a:effectLst/>
                          <a:latin typeface="Arial"/>
                        </a:rPr>
                        <a:t>Transfer Costs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190,752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endParaRPr lang="en-ZA" sz="8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ZA" sz="800" b="0" i="0" u="none" strike="noStrike" dirty="0">
                        <a:effectLst/>
                        <a:latin typeface="Arial"/>
                      </a:endParaRPr>
                    </a:p>
                  </a:txBody>
                  <a:tcPr marL="0" marR="0" marT="0" marB="0" anchor="b">
                    <a:lnL>
                      <a:noFill/>
                    </a:lnL>
                    <a:lnR>
                      <a:noFill/>
                    </a:lnR>
                    <a:lnT>
                      <a:noFill/>
                    </a:lnT>
                    <a:lnB>
                      <a:noFill/>
                    </a:lnB>
                  </a:tcPr>
                </a:tc>
                <a:tc>
                  <a:txBody>
                    <a:bodyPr/>
                    <a:lstStyle/>
                    <a:p>
                      <a:pPr algn="r" fontAlgn="b"/>
                      <a:endParaRPr lang="en-ZA" sz="800" b="0" i="0" u="none" strike="noStrike" dirty="0">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31"/>
                  </a:ext>
                </a:extLst>
              </a:tr>
              <a:tr h="131221">
                <a:tc>
                  <a:txBody>
                    <a:bodyPr/>
                    <a:lstStyle/>
                    <a:p>
                      <a:pPr algn="l" fontAlgn="b"/>
                      <a:r>
                        <a:rPr lang="en-ZA" sz="800" b="0" i="0" u="none" strike="noStrike" dirty="0">
                          <a:effectLst/>
                          <a:latin typeface="Arial"/>
                        </a:rPr>
                        <a:t>Continues training</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108,000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endParaRPr lang="en-ZA" sz="8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8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8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r h="262441">
                <a:tc>
                  <a:txBody>
                    <a:bodyPr/>
                    <a:lstStyle/>
                    <a:p>
                      <a:pPr algn="l" fontAlgn="b"/>
                      <a:r>
                        <a:rPr lang="en-ZA" sz="800" b="0" i="0" u="none" strike="noStrike" dirty="0">
                          <a:effectLst/>
                          <a:latin typeface="Arial"/>
                        </a:rPr>
                        <a:t>Total Church running costs before reallocation</a:t>
                      </a:r>
                    </a:p>
                  </a:txBody>
                  <a:tcPr marL="0" marR="0" marT="0" marB="0" anchor="b">
                    <a:lnL>
                      <a:noFill/>
                    </a:lnL>
                    <a:lnR>
                      <a:noFill/>
                    </a:lnR>
                    <a:lnT>
                      <a:noFill/>
                    </a:lnT>
                    <a:lnB>
                      <a:noFill/>
                    </a:lnB>
                  </a:tcPr>
                </a:tc>
                <a:tc>
                  <a:txBody>
                    <a:bodyPr/>
                    <a:lstStyle/>
                    <a:p>
                      <a:pPr algn="r" fontAlgn="b"/>
                      <a:r>
                        <a:rPr lang="en-ZA" sz="800" b="0" i="0" u="none" strike="noStrike" dirty="0">
                          <a:effectLst/>
                          <a:latin typeface="Arial"/>
                        </a:rPr>
                        <a:t>3,353,416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3,052,944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3,227,368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r h="172659">
                <a:tc>
                  <a:txBody>
                    <a:bodyPr/>
                    <a:lstStyle/>
                    <a:p>
                      <a:pPr algn="l" fontAlgn="b"/>
                      <a:r>
                        <a:rPr lang="en-ZA" sz="800" b="1" i="0" u="none" strike="noStrike" dirty="0">
                          <a:effectLst/>
                          <a:latin typeface="Arial"/>
                        </a:rPr>
                        <a:t>Setoff Income</a:t>
                      </a:r>
                    </a:p>
                  </a:txBody>
                  <a:tcPr marL="0" marR="0" marT="0" marB="0" anchor="b">
                    <a:lnL>
                      <a:noFill/>
                    </a:lnL>
                    <a:lnR>
                      <a:noFill/>
                    </a:lnR>
                    <a:lnT>
                      <a:noFill/>
                    </a:lnT>
                    <a:lnB>
                      <a:noFill/>
                    </a:lnB>
                  </a:tcPr>
                </a:tc>
                <a:tc>
                  <a:txBody>
                    <a:bodyPr/>
                    <a:lstStyle/>
                    <a:p>
                      <a:pPr algn="r" fontAlgn="b"/>
                      <a:r>
                        <a:rPr lang="en-ZA" sz="800" b="0" i="0" u="none" strike="noStrike" dirty="0">
                          <a:effectLst/>
                          <a:latin typeface="Arial"/>
                        </a:rPr>
                        <a:t>2,515,000</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-12.3%</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2,205,000</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2,225,000</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117408">
                <a:tc>
                  <a:txBody>
                    <a:bodyPr/>
                    <a:lstStyle/>
                    <a:p>
                      <a:pPr algn="l" fontAlgn="b"/>
                      <a:r>
                        <a:rPr lang="en-ZA" sz="800" b="0" i="0" u="none" strike="noStrike" dirty="0">
                          <a:effectLst/>
                          <a:latin typeface="Arial"/>
                        </a:rPr>
                        <a:t> Solidarity Contributions </a:t>
                      </a:r>
                    </a:p>
                  </a:txBody>
                  <a:tcPr marL="0" marR="0" marT="0" marB="0" anchor="b">
                    <a:lnL>
                      <a:noFill/>
                    </a:lnL>
                    <a:lnR>
                      <a:noFill/>
                    </a:lnR>
                    <a:lnT>
                      <a:noFill/>
                    </a:lnT>
                    <a:lnB>
                      <a:noFill/>
                    </a:lnB>
                  </a:tcPr>
                </a:tc>
                <a:tc>
                  <a:txBody>
                    <a:bodyPr/>
                    <a:lstStyle/>
                    <a:p>
                      <a:pPr algn="r" fontAlgn="b"/>
                      <a:r>
                        <a:rPr lang="en-ZA" sz="800" b="0" i="0" u="none" strike="noStrike" dirty="0">
                          <a:effectLst/>
                          <a:latin typeface="Arial"/>
                        </a:rPr>
                        <a:t>    1,300,000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Arial"/>
                        </a:rPr>
                        <a:t>-34.6%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Arial"/>
                        </a:rPr>
                        <a:t>      850,000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effectLst/>
                          <a:latin typeface="Arial"/>
                        </a:rPr>
                        <a:t>      900,000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35"/>
                  </a:ext>
                </a:extLst>
              </a:tr>
              <a:tr h="117408">
                <a:tc>
                  <a:txBody>
                    <a:bodyPr/>
                    <a:lstStyle/>
                    <a:p>
                      <a:pPr algn="l" fontAlgn="b"/>
                      <a:r>
                        <a:rPr lang="en-ZA" sz="800" b="0" i="0" u="none" strike="noStrike" dirty="0">
                          <a:effectLst/>
                          <a:latin typeface="Arial"/>
                        </a:rPr>
                        <a:t> Subsidies from E.K.D </a:t>
                      </a:r>
                    </a:p>
                  </a:txBody>
                  <a:tcPr marL="0" marR="0" marT="0" marB="0" anchor="b">
                    <a:lnL>
                      <a:noFill/>
                    </a:lnL>
                    <a:lnR>
                      <a:noFill/>
                    </a:lnR>
                    <a:lnT>
                      <a:noFill/>
                    </a:lnT>
                    <a:lnB>
                      <a:noFill/>
                    </a:lnB>
                  </a:tcPr>
                </a:tc>
                <a:tc>
                  <a:txBody>
                    <a:bodyPr/>
                    <a:lstStyle/>
                    <a:p>
                      <a:pPr algn="r" fontAlgn="b"/>
                      <a:r>
                        <a:rPr lang="en-ZA" sz="800" b="0" i="0" u="none" strike="noStrike" dirty="0">
                          <a:effectLst/>
                          <a:latin typeface="Arial"/>
                        </a:rPr>
                        <a:t>    1,215,000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1,215,000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1,215,000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6"/>
                  </a:ext>
                </a:extLst>
              </a:tr>
              <a:tr h="117408">
                <a:tc>
                  <a:txBody>
                    <a:bodyPr/>
                    <a:lstStyle/>
                    <a:p>
                      <a:pPr algn="l" fontAlgn="b"/>
                      <a:r>
                        <a:rPr lang="en-ZA" sz="800" b="0" i="0" u="none" strike="noStrike" dirty="0">
                          <a:effectLst/>
                          <a:latin typeface="Arial"/>
                        </a:rPr>
                        <a:t> Other Income </a:t>
                      </a:r>
                    </a:p>
                  </a:txBody>
                  <a:tcPr marL="0" marR="0" marT="0" marB="0" anchor="b">
                    <a:lnL>
                      <a:noFill/>
                    </a:lnL>
                    <a:lnR>
                      <a:noFill/>
                    </a:lnR>
                    <a:lnT>
                      <a:noFill/>
                    </a:lnT>
                    <a:lnB>
                      <a:noFill/>
                    </a:lnB>
                  </a:tcPr>
                </a:tc>
                <a:tc>
                  <a:txBody>
                    <a:bodyPr/>
                    <a:lstStyle/>
                    <a:p>
                      <a:pPr algn="r" fontAlgn="b"/>
                      <a:r>
                        <a:rPr lang="en-ZA" sz="800" b="0" i="0" u="none" strike="noStrike" dirty="0">
                          <a:effectLst/>
                          <a:latin typeface="Arial"/>
                        </a:rPr>
                        <a:t>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effectLst/>
                          <a:latin typeface="Arial"/>
                        </a:rPr>
                        <a:t>        10,000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7"/>
                  </a:ext>
                </a:extLst>
              </a:tr>
              <a:tr h="117408">
                <a:tc>
                  <a:txBody>
                    <a:bodyPr/>
                    <a:lstStyle/>
                    <a:p>
                      <a:pPr algn="l" fontAlgn="b"/>
                      <a:r>
                        <a:rPr lang="en-ZA" sz="800" b="0" i="0" u="none" strike="noStrike" dirty="0">
                          <a:effectLst/>
                          <a:latin typeface="Arial"/>
                        </a:rPr>
                        <a:t>Interest allocation</a:t>
                      </a:r>
                    </a:p>
                  </a:txBody>
                  <a:tcPr marL="0" marR="0" marT="0" marB="0" anchor="b">
                    <a:lnL>
                      <a:noFill/>
                    </a:lnL>
                    <a:lnR>
                      <a:noFill/>
                    </a:lnR>
                    <a:lnT>
                      <a:noFill/>
                    </a:lnT>
                    <a:lnB>
                      <a:noFill/>
                    </a:lnB>
                  </a:tcPr>
                </a:tc>
                <a:tc>
                  <a:txBody>
                    <a:bodyPr/>
                    <a:lstStyle/>
                    <a:p>
                      <a:pPr algn="r" fontAlgn="b"/>
                      <a:r>
                        <a:rPr lang="en-ZA" sz="800" b="0" i="0" u="none" strike="noStrike" dirty="0">
                          <a:effectLst/>
                          <a:latin typeface="Arial"/>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130,000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8"/>
                  </a:ext>
                </a:extLst>
              </a:tr>
              <a:tr h="241722">
                <a:tc>
                  <a:txBody>
                    <a:bodyPr/>
                    <a:lstStyle/>
                    <a:p>
                      <a:pPr algn="l" fontAlgn="b"/>
                      <a:r>
                        <a:rPr lang="en-ZA" sz="800" b="1" i="0" u="none" strike="noStrike" dirty="0">
                          <a:effectLst/>
                          <a:latin typeface="Arial"/>
                        </a:rPr>
                        <a:t>Nett Church Running Costs to be recovered</a:t>
                      </a:r>
                    </a:p>
                  </a:txBody>
                  <a:tcPr marL="0" marR="0" marT="0" marB="0" anchor="b">
                    <a:lnL>
                      <a:noFill/>
                    </a:lnL>
                    <a:lnR>
                      <a:noFill/>
                    </a:lnR>
                    <a:lnT>
                      <a:noFill/>
                    </a:lnT>
                    <a:lnB>
                      <a:noFill/>
                    </a:lnB>
                  </a:tcPr>
                </a:tc>
                <a:tc>
                  <a:txBody>
                    <a:bodyPr/>
                    <a:lstStyle/>
                    <a:p>
                      <a:pPr algn="r" fontAlgn="b"/>
                      <a:r>
                        <a:rPr lang="en-ZA" sz="800" b="1" i="0" u="none" strike="noStrike" dirty="0">
                          <a:effectLst/>
                          <a:latin typeface="Arial"/>
                        </a:rPr>
                        <a:t>539,664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57.1%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800" b="1" i="0" u="none" strike="noStrike" dirty="0">
                          <a:effectLst/>
                          <a:latin typeface="Arial"/>
                        </a:rPr>
                        <a:t>847,944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800" b="1" i="0" u="none" strike="noStrike" dirty="0">
                          <a:effectLst/>
                          <a:latin typeface="Arial"/>
                        </a:rPr>
                        <a:t>1,002,368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39"/>
                  </a:ext>
                </a:extLst>
              </a:tr>
              <a:tr h="241722">
                <a:tc>
                  <a:txBody>
                    <a:bodyPr/>
                    <a:lstStyle/>
                    <a:p>
                      <a:pPr algn="l" fontAlgn="b"/>
                      <a:r>
                        <a:rPr lang="en-ZA" sz="800" b="0" i="0" u="none" strike="noStrike" dirty="0">
                          <a:effectLst/>
                          <a:latin typeface="Arial"/>
                        </a:rPr>
                        <a:t>Church running Cost contribution from Congregations</a:t>
                      </a:r>
                    </a:p>
                  </a:txBody>
                  <a:tcPr marL="0" marR="0" marT="0" marB="0" anchor="b">
                    <a:lnL>
                      <a:noFill/>
                    </a:lnL>
                    <a:lnR>
                      <a:noFill/>
                    </a:lnR>
                    <a:lnT>
                      <a:noFill/>
                    </a:lnT>
                    <a:lnB>
                      <a:noFill/>
                    </a:lnB>
                  </a:tcPr>
                </a:tc>
                <a:tc>
                  <a:txBody>
                    <a:bodyPr/>
                    <a:lstStyle/>
                    <a:p>
                      <a:pPr algn="r" fontAlgn="b"/>
                      <a:r>
                        <a:rPr lang="en-ZA" sz="800" b="0" i="0" u="none" strike="noStrike" dirty="0">
                          <a:effectLst/>
                          <a:latin typeface="Arial"/>
                        </a:rPr>
                        <a:t>      838,416 </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1.1%</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      847,944 </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    1,002,368 </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0"/>
                  </a:ext>
                </a:extLst>
              </a:tr>
              <a:tr h="124314">
                <a:tc>
                  <a:txBody>
                    <a:bodyPr/>
                    <a:lstStyle/>
                    <a:p>
                      <a:pPr algn="l" fontAlgn="b"/>
                      <a:r>
                        <a:rPr lang="en-ZA" sz="800" b="1" i="0" u="none" strike="noStrike" dirty="0">
                          <a:effectLst/>
                          <a:latin typeface="Arial"/>
                        </a:rPr>
                        <a:t>Excess/(Under Recovery)</a:t>
                      </a:r>
                    </a:p>
                  </a:txBody>
                  <a:tcPr marL="0" marR="0" marT="0" marB="0" anchor="b">
                    <a:lnL>
                      <a:noFill/>
                    </a:lnL>
                    <a:lnR>
                      <a:noFill/>
                    </a:lnR>
                    <a:lnT>
                      <a:noFill/>
                    </a:lnT>
                    <a:lnB>
                      <a:noFill/>
                    </a:lnB>
                  </a:tcPr>
                </a:tc>
                <a:tc>
                  <a:txBody>
                    <a:bodyPr/>
                    <a:lstStyle/>
                    <a:p>
                      <a:pPr algn="r" fontAlgn="b"/>
                      <a:r>
                        <a:rPr lang="en-ZA" sz="800" b="1" i="0" u="none" strike="noStrike" dirty="0">
                          <a:effectLst/>
                          <a:latin typeface="Arial"/>
                        </a:rPr>
                        <a:t>298,752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8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800" b="1"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800" b="1"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41"/>
                  </a:ext>
                </a:extLst>
              </a:tr>
            </a:tbl>
          </a:graphicData>
        </a:graphic>
      </p:graphicFrame>
    </p:spTree>
    <p:extLst>
      <p:ext uri="{BB962C8B-B14F-4D97-AF65-F5344CB8AC3E}">
        <p14:creationId xmlns:p14="http://schemas.microsoft.com/office/powerpoint/2010/main" val="84906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62074"/>
          </a:xfrm>
        </p:spPr>
        <p:txBody>
          <a:bodyPr>
            <a:normAutofit fontScale="90000"/>
          </a:bodyPr>
          <a:lstStyle/>
          <a:p>
            <a:r>
              <a:rPr lang="en-ZA" sz="3600" dirty="0"/>
              <a:t>Cost  new building</a:t>
            </a:r>
          </a:p>
        </p:txBody>
      </p:sp>
      <p:sp>
        <p:nvSpPr>
          <p:cNvPr id="3" name="Right Arrow 2"/>
          <p:cNvSpPr/>
          <p:nvPr/>
        </p:nvSpPr>
        <p:spPr>
          <a:xfrm>
            <a:off x="5364088" y="607336"/>
            <a:ext cx="2160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6" name="Group 7"/>
          <p:cNvGrpSpPr>
            <a:grpSpLocks/>
          </p:cNvGrpSpPr>
          <p:nvPr/>
        </p:nvGrpSpPr>
        <p:grpSpPr bwMode="auto">
          <a:xfrm>
            <a:off x="683568" y="5857605"/>
            <a:ext cx="7956550" cy="850107"/>
            <a:chOff x="0" y="5158680"/>
            <a:chExt cx="7956376" cy="1700808"/>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58680"/>
              <a:ext cx="222751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691680" y="6488668"/>
              <a:ext cx="6264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DE" altLang="en-US" dirty="0" err="1">
                  <a:solidFill>
                    <a:srgbClr val="00758C"/>
                  </a:solidFill>
                </a:rPr>
                <a:t>Evangelical</a:t>
              </a:r>
              <a:r>
                <a:rPr lang="de-DE" altLang="en-US" dirty="0">
                  <a:solidFill>
                    <a:srgbClr val="00758C"/>
                  </a:solidFill>
                </a:rPr>
                <a:t> </a:t>
              </a:r>
              <a:r>
                <a:rPr lang="de-DE" altLang="en-US" dirty="0" err="1">
                  <a:solidFill>
                    <a:srgbClr val="00758C"/>
                  </a:solidFill>
                </a:rPr>
                <a:t>Lutheran</a:t>
              </a:r>
              <a:r>
                <a:rPr lang="de-DE" altLang="en-US" dirty="0">
                  <a:solidFill>
                    <a:srgbClr val="00758C"/>
                  </a:solidFill>
                </a:rPr>
                <a:t> Church in Southern </a:t>
              </a:r>
              <a:r>
                <a:rPr lang="de-DE" altLang="en-US" dirty="0" err="1">
                  <a:solidFill>
                    <a:srgbClr val="00758C"/>
                  </a:solidFill>
                </a:rPr>
                <a:t>Africa</a:t>
              </a:r>
              <a:r>
                <a:rPr lang="de-DE" altLang="en-US" dirty="0">
                  <a:solidFill>
                    <a:srgbClr val="00758C"/>
                  </a:solidFill>
                </a:rPr>
                <a:t> (N-T)</a:t>
              </a:r>
              <a:endParaRPr lang="en-GB" altLang="en-US" dirty="0">
                <a:solidFill>
                  <a:srgbClr val="00758C"/>
                </a:solidFill>
              </a:endParaRPr>
            </a:p>
          </p:txBody>
        </p:sp>
      </p:grpSp>
      <p:graphicFrame>
        <p:nvGraphicFramePr>
          <p:cNvPr id="9" name="Content Placeholder 8">
            <a:extLst>
              <a:ext uri="{FF2B5EF4-FFF2-40B4-BE49-F238E27FC236}">
                <a16:creationId xmlns:a16="http://schemas.microsoft.com/office/drawing/2014/main" id="{9545B426-9458-42F7-BA9E-3D9AD6DAC511}"/>
              </a:ext>
            </a:extLst>
          </p:cNvPr>
          <p:cNvGraphicFramePr>
            <a:graphicFrameLocks noGrp="1"/>
          </p:cNvGraphicFramePr>
          <p:nvPr>
            <p:ph idx="1"/>
            <p:extLst>
              <p:ext uri="{D42A27DB-BD31-4B8C-83A1-F6EECF244321}">
                <p14:modId xmlns:p14="http://schemas.microsoft.com/office/powerpoint/2010/main" val="582737378"/>
              </p:ext>
            </p:extLst>
          </p:nvPr>
        </p:nvGraphicFramePr>
        <p:xfrm>
          <a:off x="251520" y="980728"/>
          <a:ext cx="8784974" cy="4394330"/>
        </p:xfrm>
        <a:graphic>
          <a:graphicData uri="http://schemas.openxmlformats.org/drawingml/2006/table">
            <a:tbl>
              <a:tblPr/>
              <a:tblGrid>
                <a:gridCol w="2096763">
                  <a:extLst>
                    <a:ext uri="{9D8B030D-6E8A-4147-A177-3AD203B41FA5}">
                      <a16:colId xmlns:a16="http://schemas.microsoft.com/office/drawing/2014/main" val="4135799918"/>
                    </a:ext>
                  </a:extLst>
                </a:gridCol>
                <a:gridCol w="1010119">
                  <a:extLst>
                    <a:ext uri="{9D8B030D-6E8A-4147-A177-3AD203B41FA5}">
                      <a16:colId xmlns:a16="http://schemas.microsoft.com/office/drawing/2014/main" val="3489414159"/>
                    </a:ext>
                  </a:extLst>
                </a:gridCol>
                <a:gridCol w="811156">
                  <a:extLst>
                    <a:ext uri="{9D8B030D-6E8A-4147-A177-3AD203B41FA5}">
                      <a16:colId xmlns:a16="http://schemas.microsoft.com/office/drawing/2014/main" val="2247034976"/>
                    </a:ext>
                  </a:extLst>
                </a:gridCol>
                <a:gridCol w="811156">
                  <a:extLst>
                    <a:ext uri="{9D8B030D-6E8A-4147-A177-3AD203B41FA5}">
                      <a16:colId xmlns:a16="http://schemas.microsoft.com/office/drawing/2014/main" val="4267711074"/>
                    </a:ext>
                  </a:extLst>
                </a:gridCol>
                <a:gridCol w="811156">
                  <a:extLst>
                    <a:ext uri="{9D8B030D-6E8A-4147-A177-3AD203B41FA5}">
                      <a16:colId xmlns:a16="http://schemas.microsoft.com/office/drawing/2014/main" val="2953707616"/>
                    </a:ext>
                  </a:extLst>
                </a:gridCol>
                <a:gridCol w="811156">
                  <a:extLst>
                    <a:ext uri="{9D8B030D-6E8A-4147-A177-3AD203B41FA5}">
                      <a16:colId xmlns:a16="http://schemas.microsoft.com/office/drawing/2014/main" val="1524548560"/>
                    </a:ext>
                  </a:extLst>
                </a:gridCol>
                <a:gridCol w="811156">
                  <a:extLst>
                    <a:ext uri="{9D8B030D-6E8A-4147-A177-3AD203B41FA5}">
                      <a16:colId xmlns:a16="http://schemas.microsoft.com/office/drawing/2014/main" val="3289549250"/>
                    </a:ext>
                  </a:extLst>
                </a:gridCol>
                <a:gridCol w="811156">
                  <a:extLst>
                    <a:ext uri="{9D8B030D-6E8A-4147-A177-3AD203B41FA5}">
                      <a16:colId xmlns:a16="http://schemas.microsoft.com/office/drawing/2014/main" val="1337883426"/>
                    </a:ext>
                  </a:extLst>
                </a:gridCol>
                <a:gridCol w="811156">
                  <a:extLst>
                    <a:ext uri="{9D8B030D-6E8A-4147-A177-3AD203B41FA5}">
                      <a16:colId xmlns:a16="http://schemas.microsoft.com/office/drawing/2014/main" val="123177152"/>
                    </a:ext>
                  </a:extLst>
                </a:gridCol>
              </a:tblGrid>
              <a:tr h="504056">
                <a:tc>
                  <a:txBody>
                    <a:bodyPr/>
                    <a:lstStyle/>
                    <a:p>
                      <a:pPr algn="l" fontAlgn="b"/>
                      <a:r>
                        <a:rPr lang="en-ZA" sz="1400" b="1" i="0" u="none" strike="noStrike" dirty="0">
                          <a:solidFill>
                            <a:srgbClr val="000000"/>
                          </a:solidFill>
                          <a:effectLst/>
                          <a:latin typeface="Calibri" panose="020F0502020204030204" pitchFamily="34" charset="0"/>
                        </a:rPr>
                        <a:t>Assumptions</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Y1 </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Y2 </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Y3 </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Y10 </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Y11 </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Y12 </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Y13 </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Y14 </a:t>
                      </a:r>
                    </a:p>
                  </a:txBody>
                  <a:tcPr marL="0" marR="0" marT="0" marB="0" anchor="b">
                    <a:lnL>
                      <a:noFill/>
                    </a:lnL>
                    <a:lnR>
                      <a:noFill/>
                    </a:lnR>
                    <a:lnT>
                      <a:noFill/>
                    </a:lnT>
                    <a:lnB>
                      <a:noFill/>
                    </a:lnB>
                  </a:tcPr>
                </a:tc>
                <a:extLst>
                  <a:ext uri="{0D108BD9-81ED-4DB2-BD59-A6C34878D82A}">
                    <a16:rowId xmlns:a16="http://schemas.microsoft.com/office/drawing/2014/main" val="3122540433"/>
                  </a:ext>
                </a:extLst>
              </a:tr>
              <a:tr h="213774">
                <a:tc>
                  <a:txBody>
                    <a:bodyPr/>
                    <a:lstStyle/>
                    <a:p>
                      <a:pPr algn="l" fontAlgn="b"/>
                      <a:r>
                        <a:rPr lang="en-ZA" sz="1400" b="0" i="0" u="none" strike="noStrike" dirty="0">
                          <a:solidFill>
                            <a:srgbClr val="000000"/>
                          </a:solidFill>
                          <a:effectLst/>
                          <a:latin typeface="Calibri" panose="020F0502020204030204" pitchFamily="34" charset="0"/>
                        </a:rPr>
                        <a:t>Total cost</a:t>
                      </a:r>
                    </a:p>
                  </a:txBody>
                  <a:tcPr marL="0" marR="0" marT="0" marB="0" anchor="b">
                    <a:lnL>
                      <a:noFill/>
                    </a:lnL>
                    <a:lnR>
                      <a:noFill/>
                    </a:lnR>
                    <a:lnT>
                      <a:noFill/>
                    </a:lnT>
                    <a:lnB>
                      <a:noFill/>
                    </a:lnB>
                  </a:tcPr>
                </a:tc>
                <a:tc>
                  <a:txBody>
                    <a:bodyPr/>
                    <a:lstStyle/>
                    <a:p>
                      <a:pPr algn="l" fontAlgn="b"/>
                      <a:r>
                        <a:rPr lang="en-ZA" sz="1100" b="0" i="0" u="none" strike="noStrike" dirty="0">
                          <a:effectLst/>
                          <a:latin typeface="Arial" panose="020B0604020202020204" pitchFamily="34" charset="0"/>
                        </a:rPr>
                        <a:t>     1 500 000 </a:t>
                      </a:r>
                    </a:p>
                  </a:txBody>
                  <a:tcPr marL="0" marR="0" marT="0" marB="0" anchor="b">
                    <a:lnL>
                      <a:noFill/>
                    </a:lnL>
                    <a:lnR>
                      <a:noFill/>
                    </a:lnR>
                    <a:lnT>
                      <a:noFill/>
                    </a:lnT>
                    <a:lnB>
                      <a:noFill/>
                    </a:lnB>
                  </a:tcPr>
                </a:tc>
                <a:tc>
                  <a:txBody>
                    <a:bodyPr/>
                    <a:lstStyle/>
                    <a:p>
                      <a:pPr algn="l" fontAlgn="b"/>
                      <a:r>
                        <a:rPr lang="en-ZA" sz="1400" b="0" i="0" u="none" strike="noStrike" dirty="0">
                          <a:solidFill>
                            <a:srgbClr val="000000"/>
                          </a:solidFill>
                          <a:effectLst/>
                          <a:latin typeface="Calibri" panose="020F0502020204030204" pitchFamily="34" charset="0"/>
                        </a:rPr>
                        <a:t>  1 440 000 </a:t>
                      </a:r>
                    </a:p>
                  </a:txBody>
                  <a:tcPr marL="0" marR="0" marT="0" marB="0" anchor="b">
                    <a:lnL>
                      <a:noFill/>
                    </a:lnL>
                    <a:lnR>
                      <a:noFill/>
                    </a:lnR>
                    <a:lnT>
                      <a:noFill/>
                    </a:lnT>
                    <a:lnB>
                      <a:noFill/>
                    </a:lnB>
                  </a:tcPr>
                </a:tc>
                <a:tc>
                  <a:txBody>
                    <a:bodyPr/>
                    <a:lstStyle/>
                    <a:p>
                      <a:pPr algn="l" fontAlgn="b"/>
                      <a:r>
                        <a:rPr lang="en-ZA" sz="1400" b="0" i="0" u="none" strike="noStrike" dirty="0">
                          <a:solidFill>
                            <a:srgbClr val="000000"/>
                          </a:solidFill>
                          <a:effectLst/>
                          <a:latin typeface="Calibri" panose="020F0502020204030204" pitchFamily="34" charset="0"/>
                        </a:rPr>
                        <a:t>  1 380 000 </a:t>
                      </a:r>
                    </a:p>
                  </a:txBody>
                  <a:tcPr marL="0" marR="0" marT="0" marB="0" anchor="b">
                    <a:lnL>
                      <a:noFill/>
                    </a:lnL>
                    <a:lnR>
                      <a:noFill/>
                    </a:lnR>
                    <a:lnT>
                      <a:noFill/>
                    </a:lnT>
                    <a:lnB>
                      <a:noFill/>
                    </a:lnB>
                  </a:tcPr>
                </a:tc>
                <a:tc>
                  <a:txBody>
                    <a:bodyPr/>
                    <a:lstStyle/>
                    <a:p>
                      <a:pPr algn="l" fontAlgn="b"/>
                      <a:r>
                        <a:rPr lang="en-ZA" sz="1400" b="0" i="0" u="none" strike="noStrike" dirty="0">
                          <a:solidFill>
                            <a:srgbClr val="000000"/>
                          </a:solidFill>
                          <a:effectLst/>
                          <a:latin typeface="Calibri" panose="020F0502020204030204" pitchFamily="34" charset="0"/>
                        </a:rPr>
                        <a:t>     960 000 </a:t>
                      </a:r>
                    </a:p>
                  </a:txBody>
                  <a:tcPr marL="0" marR="0" marT="0" marB="0" anchor="b">
                    <a:lnL>
                      <a:noFill/>
                    </a:lnL>
                    <a:lnR>
                      <a:noFill/>
                    </a:lnR>
                    <a:lnT>
                      <a:noFill/>
                    </a:lnT>
                    <a:lnB>
                      <a:noFill/>
                    </a:lnB>
                  </a:tcPr>
                </a:tc>
                <a:tc>
                  <a:txBody>
                    <a:bodyPr/>
                    <a:lstStyle/>
                    <a:p>
                      <a:pPr algn="l" fontAlgn="b"/>
                      <a:r>
                        <a:rPr lang="en-ZA" sz="1400" b="0" i="0" u="none" strike="noStrike" dirty="0">
                          <a:solidFill>
                            <a:srgbClr val="000000"/>
                          </a:solidFill>
                          <a:effectLst/>
                          <a:latin typeface="Calibri" panose="020F0502020204030204" pitchFamily="34" charset="0"/>
                        </a:rPr>
                        <a:t>     900 000 </a:t>
                      </a:r>
                    </a:p>
                  </a:txBody>
                  <a:tcPr marL="0" marR="0" marT="0" marB="0" anchor="b">
                    <a:lnL>
                      <a:noFill/>
                    </a:lnL>
                    <a:lnR>
                      <a:noFill/>
                    </a:lnR>
                    <a:lnT>
                      <a:noFill/>
                    </a:lnT>
                    <a:lnB>
                      <a:noFill/>
                    </a:lnB>
                  </a:tcPr>
                </a:tc>
                <a:tc>
                  <a:txBody>
                    <a:bodyPr/>
                    <a:lstStyle/>
                    <a:p>
                      <a:pPr algn="l" fontAlgn="b"/>
                      <a:r>
                        <a:rPr lang="en-ZA" sz="1400" b="0" i="0" u="none" strike="noStrike" dirty="0">
                          <a:solidFill>
                            <a:srgbClr val="000000"/>
                          </a:solidFill>
                          <a:effectLst/>
                          <a:latin typeface="Calibri" panose="020F0502020204030204" pitchFamily="34" charset="0"/>
                        </a:rPr>
                        <a:t>     840 000 </a:t>
                      </a:r>
                    </a:p>
                  </a:txBody>
                  <a:tcPr marL="0" marR="0" marT="0" marB="0" anchor="b">
                    <a:lnL>
                      <a:noFill/>
                    </a:lnL>
                    <a:lnR>
                      <a:noFill/>
                    </a:lnR>
                    <a:lnT>
                      <a:noFill/>
                    </a:lnT>
                    <a:lnB>
                      <a:noFill/>
                    </a:lnB>
                  </a:tcPr>
                </a:tc>
                <a:tc>
                  <a:txBody>
                    <a:bodyPr/>
                    <a:lstStyle/>
                    <a:p>
                      <a:pPr algn="l" fontAlgn="b"/>
                      <a:r>
                        <a:rPr lang="en-ZA" sz="1400" b="0" i="0" u="none" strike="noStrike" dirty="0">
                          <a:solidFill>
                            <a:srgbClr val="000000"/>
                          </a:solidFill>
                          <a:effectLst/>
                          <a:latin typeface="Calibri" panose="020F0502020204030204" pitchFamily="34" charset="0"/>
                        </a:rPr>
                        <a:t>     780 000 </a:t>
                      </a:r>
                    </a:p>
                  </a:txBody>
                  <a:tcPr marL="0" marR="0" marT="0" marB="0" anchor="b">
                    <a:lnL>
                      <a:noFill/>
                    </a:lnL>
                    <a:lnR>
                      <a:noFill/>
                    </a:lnR>
                    <a:lnT>
                      <a:noFill/>
                    </a:lnT>
                    <a:lnB>
                      <a:noFill/>
                    </a:lnB>
                  </a:tcPr>
                </a:tc>
                <a:tc>
                  <a:txBody>
                    <a:bodyPr/>
                    <a:lstStyle/>
                    <a:p>
                      <a:pPr algn="l" fontAlgn="b"/>
                      <a:r>
                        <a:rPr lang="en-ZA" sz="1400" b="0" i="0" u="none" strike="noStrike" dirty="0">
                          <a:solidFill>
                            <a:srgbClr val="000000"/>
                          </a:solidFill>
                          <a:effectLst/>
                          <a:latin typeface="Calibri" panose="020F0502020204030204" pitchFamily="34" charset="0"/>
                        </a:rPr>
                        <a:t>     720 000 </a:t>
                      </a:r>
                    </a:p>
                  </a:txBody>
                  <a:tcPr marL="0" marR="0" marT="0" marB="0" anchor="b">
                    <a:lnL>
                      <a:noFill/>
                    </a:lnL>
                    <a:lnR>
                      <a:noFill/>
                    </a:lnR>
                    <a:lnT>
                      <a:noFill/>
                    </a:lnT>
                    <a:lnB>
                      <a:noFill/>
                    </a:lnB>
                  </a:tcPr>
                </a:tc>
                <a:extLst>
                  <a:ext uri="{0D108BD9-81ED-4DB2-BD59-A6C34878D82A}">
                    <a16:rowId xmlns:a16="http://schemas.microsoft.com/office/drawing/2014/main" val="2704728149"/>
                  </a:ext>
                </a:extLst>
              </a:tr>
              <a:tr h="213774">
                <a:tc>
                  <a:txBody>
                    <a:bodyPr/>
                    <a:lstStyle/>
                    <a:p>
                      <a:pPr algn="l" fontAlgn="b"/>
                      <a:r>
                        <a:rPr lang="en-ZA" sz="1400" b="0" i="0" u="none" strike="noStrike" dirty="0">
                          <a:solidFill>
                            <a:srgbClr val="000000"/>
                          </a:solidFill>
                          <a:effectLst/>
                          <a:latin typeface="Calibri" panose="020F0502020204030204" pitchFamily="34" charset="0"/>
                        </a:rPr>
                        <a:t>Capital amortised(years)</a:t>
                      </a:r>
                    </a:p>
                  </a:txBody>
                  <a:tcPr marL="0" marR="0" marT="0" marB="0" anchor="b">
                    <a:lnL>
                      <a:noFill/>
                    </a:lnL>
                    <a:lnR>
                      <a:noFill/>
                    </a:lnR>
                    <a:lnT>
                      <a:noFill/>
                    </a:lnT>
                    <a:lnB>
                      <a:noFill/>
                    </a:lnB>
                  </a:tcPr>
                </a:tc>
                <a:tc>
                  <a:txBody>
                    <a:bodyPr/>
                    <a:lstStyle/>
                    <a:p>
                      <a:pPr algn="l" fontAlgn="b"/>
                      <a:r>
                        <a:rPr lang="en-ZA" sz="1100" b="0" i="0" u="none" strike="noStrike" dirty="0">
                          <a:effectLst/>
                          <a:latin typeface="Arial" panose="020B0604020202020204" pitchFamily="34" charset="0"/>
                        </a:rPr>
                        <a:t>                25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00876212"/>
                  </a:ext>
                </a:extLst>
              </a:tr>
              <a:tr h="224463">
                <a:tc>
                  <a:txBody>
                    <a:bodyPr/>
                    <a:lstStyle/>
                    <a:p>
                      <a:pPr algn="l" fontAlgn="b"/>
                      <a:r>
                        <a:rPr lang="en-ZA" sz="1400" b="0" i="0" u="none" strike="noStrike" dirty="0">
                          <a:solidFill>
                            <a:srgbClr val="000000"/>
                          </a:solidFill>
                          <a:effectLst/>
                          <a:latin typeface="Calibri" panose="020F0502020204030204" pitchFamily="34" charset="0"/>
                        </a:rPr>
                        <a:t>Total cost per month </a:t>
                      </a:r>
                    </a:p>
                  </a:txBody>
                  <a:tcPr marL="0" marR="0" marT="0" marB="0" anchor="b">
                    <a:lnL>
                      <a:noFill/>
                    </a:lnL>
                    <a:lnR>
                      <a:noFill/>
                    </a:lnR>
                    <a:lnT>
                      <a:noFill/>
                    </a:lnT>
                    <a:lnB>
                      <a:noFill/>
                    </a:lnB>
                  </a:tcPr>
                </a:tc>
                <a:tc>
                  <a:txBody>
                    <a:bodyPr/>
                    <a:lstStyle/>
                    <a:p>
                      <a:pPr algn="l" fontAlgn="b"/>
                      <a:r>
                        <a:rPr lang="en-ZA" sz="1100" b="0" i="0" u="none" strike="noStrike" dirty="0">
                          <a:effectLst/>
                          <a:latin typeface="Arial" panose="020B0604020202020204" pitchFamily="34" charset="0"/>
                        </a:rPr>
                        <a:t>           2 700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94004507"/>
                  </a:ext>
                </a:extLst>
              </a:tr>
              <a:tr h="224463">
                <a:tc>
                  <a:txBody>
                    <a:bodyPr/>
                    <a:lstStyle/>
                    <a:p>
                      <a:pPr algn="l" fontAlgn="b"/>
                      <a:r>
                        <a:rPr lang="en-ZA" sz="1400" b="0" i="0" u="none" strike="noStrike" dirty="0">
                          <a:solidFill>
                            <a:srgbClr val="000000"/>
                          </a:solidFill>
                          <a:effectLst/>
                          <a:latin typeface="Calibri" panose="020F0502020204030204" pitchFamily="34" charset="0"/>
                        </a:rPr>
                        <a:t>Current Rent  and utility cost </a:t>
                      </a:r>
                    </a:p>
                  </a:txBody>
                  <a:tcPr marL="0" marR="0" marT="0" marB="0" anchor="b">
                    <a:lnL>
                      <a:noFill/>
                    </a:lnL>
                    <a:lnR>
                      <a:noFill/>
                    </a:lnR>
                    <a:lnT>
                      <a:noFill/>
                    </a:lnT>
                    <a:lnB>
                      <a:noFill/>
                    </a:lnB>
                  </a:tcPr>
                </a:tc>
                <a:tc>
                  <a:txBody>
                    <a:bodyPr/>
                    <a:lstStyle/>
                    <a:p>
                      <a:pPr algn="l" fontAlgn="b"/>
                      <a:r>
                        <a:rPr lang="en-ZA" sz="1100" b="0" i="0" u="none" strike="noStrike" dirty="0">
                          <a:effectLst/>
                          <a:latin typeface="Arial" panose="020B0604020202020204" pitchFamily="34" charset="0"/>
                        </a:rPr>
                        <a:t>        200 000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42547512"/>
                  </a:ext>
                </a:extLst>
              </a:tr>
              <a:tr h="213774">
                <a:tc>
                  <a:txBody>
                    <a:bodyPr/>
                    <a:lstStyle/>
                    <a:p>
                      <a:pPr algn="l" fontAlgn="b"/>
                      <a:r>
                        <a:rPr lang="en-ZA" sz="1400" b="0" i="0" u="none" strike="noStrike" dirty="0">
                          <a:solidFill>
                            <a:srgbClr val="000000"/>
                          </a:solidFill>
                          <a:effectLst/>
                          <a:latin typeface="Calibri" panose="020F0502020204030204" pitchFamily="34" charset="0"/>
                        </a:rPr>
                        <a:t>Interest "opportunity" cost</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5%</a:t>
                      </a: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00674243"/>
                  </a:ext>
                </a:extLst>
              </a:tr>
              <a:tr h="38256">
                <a:tc>
                  <a:txBody>
                    <a:bodyPr/>
                    <a:lstStyle/>
                    <a:p>
                      <a:pPr algn="l" fontAlgn="b"/>
                      <a:r>
                        <a:rPr lang="en-ZA" sz="1400" b="0" i="0" u="none" strike="noStrike" dirty="0">
                          <a:solidFill>
                            <a:srgbClr val="000000"/>
                          </a:solidFill>
                          <a:effectLst/>
                          <a:latin typeface="Calibri" panose="020F0502020204030204" pitchFamily="34" charset="0"/>
                        </a:rPr>
                        <a:t>CPI</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6%</a:t>
                      </a: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06455246"/>
                  </a:ext>
                </a:extLst>
              </a:tr>
              <a:tr h="213774">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Y1 </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Y2 </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Y3 </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Y10 </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Y11 </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Y12 </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Y13 </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Y14 </a:t>
                      </a:r>
                    </a:p>
                  </a:txBody>
                  <a:tcPr marL="0" marR="0" marT="0" marB="0" anchor="b">
                    <a:lnL>
                      <a:noFill/>
                    </a:lnL>
                    <a:lnR>
                      <a:noFill/>
                    </a:lnR>
                    <a:lnT>
                      <a:noFill/>
                    </a:lnT>
                    <a:lnB>
                      <a:noFill/>
                    </a:lnB>
                  </a:tcPr>
                </a:tc>
                <a:extLst>
                  <a:ext uri="{0D108BD9-81ED-4DB2-BD59-A6C34878D82A}">
                    <a16:rowId xmlns:a16="http://schemas.microsoft.com/office/drawing/2014/main" val="1184965863"/>
                  </a:ext>
                </a:extLst>
              </a:tr>
              <a:tr h="213774">
                <a:tc>
                  <a:txBody>
                    <a:bodyPr/>
                    <a:lstStyle/>
                    <a:p>
                      <a:pPr algn="l" fontAlgn="b"/>
                      <a:r>
                        <a:rPr lang="en-ZA" sz="1400" b="0" i="0" u="none" strike="noStrike" dirty="0">
                          <a:solidFill>
                            <a:srgbClr val="000000"/>
                          </a:solidFill>
                          <a:effectLst/>
                          <a:latin typeface="Calibri" panose="020F0502020204030204" pitchFamily="34" charset="0"/>
                        </a:rPr>
                        <a:t>Amortise cost</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60 000 </a:t>
                      </a:r>
                    </a:p>
                  </a:txBody>
                  <a:tcPr marL="0" marR="0" marT="0" marB="0" anchor="b">
                    <a:lnL>
                      <a:noFill/>
                    </a:lnL>
                    <a:lnR>
                      <a:noFill/>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        60 000 </a:t>
                      </a:r>
                    </a:p>
                  </a:txBody>
                  <a:tcPr marL="0" marR="0" marT="0" marB="0" anchor="b">
                    <a:lnL>
                      <a:noFill/>
                    </a:lnL>
                    <a:lnR>
                      <a:noFill/>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        60 000 </a:t>
                      </a:r>
                    </a:p>
                  </a:txBody>
                  <a:tcPr marL="0" marR="0" marT="0" marB="0" anchor="b">
                    <a:lnL>
                      <a:noFill/>
                    </a:lnL>
                    <a:lnR>
                      <a:noFill/>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        60 000 </a:t>
                      </a:r>
                    </a:p>
                  </a:txBody>
                  <a:tcPr marL="0" marR="0" marT="0" marB="0" anchor="b">
                    <a:lnL>
                      <a:noFill/>
                    </a:lnL>
                    <a:lnR>
                      <a:noFill/>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        60 000 </a:t>
                      </a:r>
                    </a:p>
                  </a:txBody>
                  <a:tcPr marL="0" marR="0" marT="0" marB="0" anchor="b">
                    <a:lnL>
                      <a:noFill/>
                    </a:lnL>
                    <a:lnR>
                      <a:noFill/>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        60 000 </a:t>
                      </a:r>
                    </a:p>
                  </a:txBody>
                  <a:tcPr marL="0" marR="0" marT="0" marB="0" anchor="b">
                    <a:lnL>
                      <a:noFill/>
                    </a:lnL>
                    <a:lnR>
                      <a:noFill/>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        60 000 </a:t>
                      </a:r>
                    </a:p>
                  </a:txBody>
                  <a:tcPr marL="0" marR="0" marT="0" marB="0" anchor="b">
                    <a:lnL>
                      <a:noFill/>
                    </a:lnL>
                    <a:lnR>
                      <a:noFill/>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        60 000 </a:t>
                      </a:r>
                    </a:p>
                  </a:txBody>
                  <a:tcPr marL="0" marR="0" marT="0" marB="0" anchor="b">
                    <a:lnL>
                      <a:noFill/>
                    </a:lnL>
                    <a:lnR>
                      <a:noFill/>
                    </a:lnR>
                    <a:lnT>
                      <a:noFill/>
                    </a:lnT>
                    <a:lnB>
                      <a:noFill/>
                    </a:lnB>
                  </a:tcPr>
                </a:tc>
                <a:extLst>
                  <a:ext uri="{0D108BD9-81ED-4DB2-BD59-A6C34878D82A}">
                    <a16:rowId xmlns:a16="http://schemas.microsoft.com/office/drawing/2014/main" val="2834253731"/>
                  </a:ext>
                </a:extLst>
              </a:tr>
              <a:tr h="213774">
                <a:tc>
                  <a:txBody>
                    <a:bodyPr/>
                    <a:lstStyle/>
                    <a:p>
                      <a:pPr algn="l" fontAlgn="b"/>
                      <a:r>
                        <a:rPr lang="en-ZA" sz="1400" b="0" i="0" u="none" strike="noStrike" dirty="0">
                          <a:solidFill>
                            <a:srgbClr val="000000"/>
                          </a:solidFill>
                          <a:effectLst/>
                          <a:latin typeface="Calibri" panose="020F0502020204030204" pitchFamily="34" charset="0"/>
                        </a:rPr>
                        <a:t>Cash Cost</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32 400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34 344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36 405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54 739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58 023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61 505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65 195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69 107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901452"/>
                  </a:ext>
                </a:extLst>
              </a:tr>
              <a:tr h="213774">
                <a:tc>
                  <a:txBody>
                    <a:bodyPr/>
                    <a:lstStyle/>
                    <a:p>
                      <a:pPr algn="l" fontAlgn="b"/>
                      <a:r>
                        <a:rPr lang="en-ZA" sz="1400" b="0" i="0" u="none" strike="noStrike" dirty="0">
                          <a:solidFill>
                            <a:srgbClr val="000000"/>
                          </a:solidFill>
                          <a:effectLst/>
                          <a:latin typeface="Calibri" panose="020F0502020204030204" pitchFamily="34" charset="0"/>
                        </a:rPr>
                        <a:t>Budget Cost</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92 400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100" b="0" i="0" u="none" strike="noStrike" dirty="0">
                          <a:effectLst/>
                          <a:latin typeface="Arial" panose="020B0604020202020204" pitchFamily="34" charset="0"/>
                        </a:rPr>
                        <a:t>     94 344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100" b="0" i="0" u="none" strike="noStrike" dirty="0">
                          <a:effectLst/>
                          <a:latin typeface="Arial" panose="020B0604020202020204" pitchFamily="34" charset="0"/>
                        </a:rPr>
                        <a:t>     96 405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100" b="0" i="0" u="none" strike="noStrike" dirty="0">
                          <a:effectLst/>
                          <a:latin typeface="Arial" panose="020B0604020202020204" pitchFamily="34" charset="0"/>
                        </a:rPr>
                        <a:t>   114 739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100" b="0" i="0" u="none" strike="noStrike" dirty="0">
                          <a:effectLst/>
                          <a:latin typeface="Arial" panose="020B0604020202020204" pitchFamily="34" charset="0"/>
                        </a:rPr>
                        <a:t>   118 023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100" b="0" i="0" u="none" strike="noStrike" dirty="0">
                          <a:effectLst/>
                          <a:latin typeface="Arial" panose="020B0604020202020204" pitchFamily="34" charset="0"/>
                        </a:rPr>
                        <a:t>   121 505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100" b="0" i="0" u="none" strike="noStrike" dirty="0">
                          <a:effectLst/>
                          <a:latin typeface="Arial" panose="020B0604020202020204" pitchFamily="34" charset="0"/>
                        </a:rPr>
                        <a:t>   125 195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100" b="0" i="0" u="none" strike="noStrike" dirty="0">
                          <a:effectLst/>
                          <a:latin typeface="Arial" panose="020B0604020202020204" pitchFamily="34" charset="0"/>
                        </a:rPr>
                        <a:t>   129 107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83223520"/>
                  </a:ext>
                </a:extLst>
              </a:tr>
              <a:tr h="213774">
                <a:tc>
                  <a:txBody>
                    <a:bodyPr/>
                    <a:lstStyle/>
                    <a:p>
                      <a:pPr algn="l" fontAlgn="b"/>
                      <a:r>
                        <a:rPr lang="en-ZA" sz="1400" b="0" i="0" u="none" strike="noStrike" dirty="0">
                          <a:solidFill>
                            <a:srgbClr val="000000"/>
                          </a:solidFill>
                          <a:effectLst/>
                          <a:latin typeface="Calibri" panose="020F0502020204030204" pitchFamily="34" charset="0"/>
                        </a:rPr>
                        <a:t>"Loss" of income on Capital</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75 000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72 000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69 000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48 000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45 000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42 000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39 000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36 000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064038"/>
                  </a:ext>
                </a:extLst>
              </a:tr>
              <a:tr h="224463">
                <a:tc>
                  <a:txBody>
                    <a:bodyPr/>
                    <a:lstStyle/>
                    <a:p>
                      <a:pPr algn="l" fontAlgn="b"/>
                      <a:r>
                        <a:rPr lang="en-ZA" sz="1400" b="0" i="0" u="none" strike="noStrike" dirty="0">
                          <a:solidFill>
                            <a:srgbClr val="000000"/>
                          </a:solidFill>
                          <a:effectLst/>
                          <a:latin typeface="Calibri" panose="020F0502020204030204" pitchFamily="34" charset="0"/>
                        </a:rPr>
                        <a:t>Total Cost</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167 400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166 344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165 405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162 739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163 023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163 505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164 195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100" b="0" i="0" u="none" strike="noStrike" dirty="0">
                          <a:effectLst/>
                          <a:latin typeface="Arial" panose="020B0604020202020204" pitchFamily="34" charset="0"/>
                        </a:rPr>
                        <a:t>   165 107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802569438"/>
                  </a:ext>
                </a:extLst>
              </a:tr>
              <a:tr h="224463">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ZA" sz="11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13415377"/>
                  </a:ext>
                </a:extLst>
              </a:tr>
              <a:tr h="213774">
                <a:tc>
                  <a:txBody>
                    <a:bodyPr/>
                    <a:lstStyle/>
                    <a:p>
                      <a:pPr algn="l" fontAlgn="b"/>
                      <a:r>
                        <a:rPr lang="en-ZA" sz="1400" b="0" i="0" u="none" strike="noStrike" dirty="0">
                          <a:solidFill>
                            <a:srgbClr val="000000"/>
                          </a:solidFill>
                          <a:effectLst/>
                          <a:latin typeface="Calibri" panose="020F0502020204030204" pitchFamily="34" charset="0"/>
                        </a:rPr>
                        <a:t>Rental cost at current Venue</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200 000 </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212 000 </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224 720 </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337 896 </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358 170 </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379 660 </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402 439 </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426 586 </a:t>
                      </a:r>
                    </a:p>
                  </a:txBody>
                  <a:tcPr marL="0" marR="0" marT="0" marB="0" anchor="b">
                    <a:lnL>
                      <a:noFill/>
                    </a:lnL>
                    <a:lnR>
                      <a:noFill/>
                    </a:lnR>
                    <a:lnT>
                      <a:noFill/>
                    </a:lnT>
                    <a:lnB>
                      <a:noFill/>
                    </a:lnB>
                  </a:tcPr>
                </a:tc>
                <a:extLst>
                  <a:ext uri="{0D108BD9-81ED-4DB2-BD59-A6C34878D82A}">
                    <a16:rowId xmlns:a16="http://schemas.microsoft.com/office/drawing/2014/main" val="334889562"/>
                  </a:ext>
                </a:extLst>
              </a:tr>
              <a:tr h="213774">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ZA" sz="11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58819111"/>
                  </a:ext>
                </a:extLst>
              </a:tr>
              <a:tr h="213774">
                <a:tc>
                  <a:txBody>
                    <a:bodyPr/>
                    <a:lstStyle/>
                    <a:p>
                      <a:pPr algn="l" fontAlgn="b"/>
                      <a:r>
                        <a:rPr lang="en-ZA" sz="1400" b="0" i="0" u="none" strike="noStrike" dirty="0">
                          <a:solidFill>
                            <a:srgbClr val="000000"/>
                          </a:solidFill>
                          <a:effectLst/>
                          <a:latin typeface="Calibri" panose="020F0502020204030204" pitchFamily="34" charset="0"/>
                        </a:rPr>
                        <a:t>"Saving"</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32 600 </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45 656 </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59 315 </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175 157 </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195 146 </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216 155 </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238 244 </a:t>
                      </a:r>
                    </a:p>
                  </a:txBody>
                  <a:tcPr marL="0" marR="0" marT="0" marB="0" anchor="b">
                    <a:lnL>
                      <a:noFill/>
                    </a:lnL>
                    <a:lnR>
                      <a:noFill/>
                    </a:lnR>
                    <a:lnT>
                      <a:noFill/>
                    </a:lnT>
                    <a:lnB>
                      <a:noFill/>
                    </a:lnB>
                  </a:tcPr>
                </a:tc>
                <a:tc>
                  <a:txBody>
                    <a:bodyPr/>
                    <a:lstStyle/>
                    <a:p>
                      <a:pPr algn="r" fontAlgn="b"/>
                      <a:r>
                        <a:rPr lang="en-ZA" sz="1100" b="0" i="0" u="none" strike="noStrike" dirty="0">
                          <a:effectLst/>
                          <a:latin typeface="Arial" panose="020B0604020202020204" pitchFamily="34" charset="0"/>
                        </a:rPr>
                        <a:t>   261 479 </a:t>
                      </a:r>
                    </a:p>
                  </a:txBody>
                  <a:tcPr marL="0" marR="0" marT="0" marB="0" anchor="b">
                    <a:lnL>
                      <a:noFill/>
                    </a:lnL>
                    <a:lnR>
                      <a:noFill/>
                    </a:lnR>
                    <a:lnT>
                      <a:noFill/>
                    </a:lnT>
                    <a:lnB>
                      <a:noFill/>
                    </a:lnB>
                  </a:tcPr>
                </a:tc>
                <a:extLst>
                  <a:ext uri="{0D108BD9-81ED-4DB2-BD59-A6C34878D82A}">
                    <a16:rowId xmlns:a16="http://schemas.microsoft.com/office/drawing/2014/main" val="2329926531"/>
                  </a:ext>
                </a:extLst>
              </a:tr>
              <a:tr h="213774">
                <a:tc>
                  <a:txBody>
                    <a:bodyPr/>
                    <a:lstStyle/>
                    <a:p>
                      <a:pPr algn="l" fontAlgn="b"/>
                      <a:r>
                        <a:rPr lang="en-ZA" sz="1400" b="0" i="0" u="none" strike="noStrike" dirty="0">
                          <a:solidFill>
                            <a:srgbClr val="000000"/>
                          </a:solidFill>
                          <a:effectLst/>
                          <a:latin typeface="Calibri" panose="020F0502020204030204" pitchFamily="34" charset="0"/>
                        </a:rPr>
                        <a:t>"Cumulative " Saving</a:t>
                      </a:r>
                    </a:p>
                  </a:txBody>
                  <a:tcPr marL="0" marR="0" marT="0" marB="0" anchor="b">
                    <a:lnL>
                      <a:noFill/>
                    </a:lnL>
                    <a:lnR>
                      <a:noFill/>
                    </a:lnR>
                    <a:lnT>
                      <a:noFill/>
                    </a:lnT>
                    <a:lnB>
                      <a:noFill/>
                    </a:lnB>
                  </a:tcPr>
                </a:tc>
                <a:tc>
                  <a:txBody>
                    <a:bodyPr/>
                    <a:lstStyle/>
                    <a:p>
                      <a:pPr algn="r" fontAlgn="b"/>
                      <a:r>
                        <a:rPr lang="en-ZA" sz="1100" b="0" i="0" u="none" strike="noStrike">
                          <a:effectLst/>
                          <a:latin typeface="Arial" panose="020B0604020202020204" pitchFamily="34" charset="0"/>
                        </a:rPr>
                        <a:t>          32 600 </a:t>
                      </a:r>
                    </a:p>
                  </a:txBody>
                  <a:tcPr marL="0" marR="0" marT="0" marB="0" anchor="b">
                    <a:lnL>
                      <a:noFill/>
                    </a:lnL>
                    <a:lnR>
                      <a:noFill/>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        78 256 </a:t>
                      </a:r>
                    </a:p>
                  </a:txBody>
                  <a:tcPr marL="0" marR="0" marT="0" marB="0" anchor="b">
                    <a:lnL>
                      <a:noFill/>
                    </a:lnL>
                    <a:lnR>
                      <a:noFill/>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     137 571 </a:t>
                      </a:r>
                    </a:p>
                  </a:txBody>
                  <a:tcPr marL="0" marR="0" marT="0" marB="0" anchor="b">
                    <a:lnL>
                      <a:noFill/>
                    </a:lnL>
                    <a:lnR>
                      <a:noFill/>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     994 101 </a:t>
                      </a:r>
                    </a:p>
                  </a:txBody>
                  <a:tcPr marL="0" marR="0" marT="0" marB="0" anchor="b">
                    <a:lnL>
                      <a:noFill/>
                    </a:lnL>
                    <a:lnR>
                      <a:noFill/>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  1 189 247 </a:t>
                      </a:r>
                    </a:p>
                  </a:txBody>
                  <a:tcPr marL="0" marR="0" marT="0" marB="0" anchor="b">
                    <a:lnL>
                      <a:noFill/>
                    </a:lnL>
                    <a:lnR>
                      <a:noFill/>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  1 405 402 </a:t>
                      </a:r>
                    </a:p>
                  </a:txBody>
                  <a:tcPr marL="0" marR="0" marT="0" marB="0" anchor="b">
                    <a:lnL>
                      <a:noFill/>
                    </a:lnL>
                    <a:lnR>
                      <a:noFill/>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  1 643 646 </a:t>
                      </a:r>
                    </a:p>
                  </a:txBody>
                  <a:tcPr marL="0" marR="0" marT="0" marB="0" anchor="b">
                    <a:lnL>
                      <a:noFill/>
                    </a:lnL>
                    <a:lnR>
                      <a:noFill/>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  1 905 125 </a:t>
                      </a:r>
                    </a:p>
                  </a:txBody>
                  <a:tcPr marL="0" marR="0" marT="0" marB="0" anchor="b">
                    <a:lnL>
                      <a:noFill/>
                    </a:lnL>
                    <a:lnR>
                      <a:noFill/>
                    </a:lnR>
                    <a:lnT>
                      <a:noFill/>
                    </a:lnT>
                    <a:lnB>
                      <a:noFill/>
                    </a:lnB>
                  </a:tcPr>
                </a:tc>
                <a:extLst>
                  <a:ext uri="{0D108BD9-81ED-4DB2-BD59-A6C34878D82A}">
                    <a16:rowId xmlns:a16="http://schemas.microsoft.com/office/drawing/2014/main" val="4099055018"/>
                  </a:ext>
                </a:extLst>
              </a:tr>
              <a:tr h="213774">
                <a:tc>
                  <a:txBody>
                    <a:bodyPr/>
                    <a:lstStyle/>
                    <a:p>
                      <a:pPr algn="l" fontAlgn="b"/>
                      <a:r>
                        <a:rPr lang="en-ZA" sz="1400" b="0" i="0" u="none" strike="noStrike">
                          <a:solidFill>
                            <a:srgbClr val="000000"/>
                          </a:solidFill>
                          <a:effectLst/>
                          <a:latin typeface="Calibri" panose="020F0502020204030204" pitchFamily="34" charset="0"/>
                        </a:rPr>
                        <a:t>Payback 8 years</a:t>
                      </a:r>
                    </a:p>
                  </a:txBody>
                  <a:tcPr marL="0" marR="0" marT="0" marB="0" anchor="b">
                    <a:lnL>
                      <a:noFill/>
                    </a:lnL>
                    <a:lnR>
                      <a:noFill/>
                    </a:lnR>
                    <a:lnT>
                      <a:noFill/>
                    </a:lnT>
                    <a:lnB>
                      <a:noFill/>
                    </a:lnB>
                  </a:tcPr>
                </a:tc>
                <a:tc>
                  <a:txBody>
                    <a:bodyPr/>
                    <a:lstStyle/>
                    <a:p>
                      <a:pPr algn="l" fontAlgn="b"/>
                      <a:endParaRPr lang="en-ZA" sz="11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ZA" sz="1400" b="1" i="0" u="none" strike="noStrike" dirty="0">
                          <a:solidFill>
                            <a:srgbClr val="FF0000"/>
                          </a:solidFill>
                          <a:effectLst/>
                          <a:latin typeface="Calibri" panose="020F0502020204030204" pitchFamily="34" charset="0"/>
                        </a:rPr>
                        <a:t>Payback</a:t>
                      </a:r>
                    </a:p>
                  </a:txBody>
                  <a:tcPr marL="0" marR="0" marT="0"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91931002"/>
                  </a:ext>
                </a:extLst>
              </a:tr>
            </a:tbl>
          </a:graphicData>
        </a:graphic>
      </p:graphicFrame>
    </p:spTree>
    <p:extLst>
      <p:ext uri="{BB962C8B-B14F-4D97-AF65-F5344CB8AC3E}">
        <p14:creationId xmlns:p14="http://schemas.microsoft.com/office/powerpoint/2010/main" val="352318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F4014702-D4E2-4B52-A9C9-1E37F632106E}"/>
              </a:ext>
            </a:extLst>
          </p:cNvPr>
          <p:cNvSpPr txBox="1"/>
          <p:nvPr/>
        </p:nvSpPr>
        <p:spPr>
          <a:xfrm>
            <a:off x="0" y="128096"/>
            <a:ext cx="9144000" cy="6309420"/>
          </a:xfrm>
          <a:prstGeom prst="rect">
            <a:avLst/>
          </a:prstGeom>
          <a:noFill/>
        </p:spPr>
        <p:txBody>
          <a:bodyPr wrap="square" rtlCol="0">
            <a:spAutoFit/>
          </a:bodyPr>
          <a:lstStyle/>
          <a:p>
            <a:r>
              <a:rPr lang="en-GB" sz="2400" b="1" dirty="0"/>
              <a:t>Elections at synod: </a:t>
            </a:r>
          </a:p>
          <a:p>
            <a:r>
              <a:rPr lang="en-GB" sz="1900" b="1" dirty="0"/>
              <a:t>	Lay members of Church Council </a:t>
            </a:r>
            <a:r>
              <a:rPr lang="en-GB" sz="1900" dirty="0"/>
              <a:t>(one for each circuit) Active position</a:t>
            </a:r>
          </a:p>
          <a:p>
            <a:r>
              <a:rPr lang="en-GB" sz="1900" dirty="0"/>
              <a:t>	Expectation:	4 Church Council meetings pa (2-3 days at a time)</a:t>
            </a:r>
          </a:p>
          <a:p>
            <a:r>
              <a:rPr lang="en-GB" sz="1900" dirty="0"/>
              <a:t>			Visitations</a:t>
            </a:r>
          </a:p>
          <a:p>
            <a:r>
              <a:rPr lang="en-GB" sz="1900" dirty="0"/>
              <a:t>			Extraordinary meetings when required (interventions)</a:t>
            </a:r>
          </a:p>
          <a:p>
            <a:r>
              <a:rPr lang="en-GB" sz="1900" dirty="0"/>
              <a:t>			Together with Dean communicate with circuit</a:t>
            </a:r>
          </a:p>
          <a:p>
            <a:r>
              <a:rPr lang="en-GB" sz="1900" dirty="0"/>
              <a:t>			Is member of Circuit Council</a:t>
            </a:r>
          </a:p>
          <a:p>
            <a:endParaRPr lang="en-GB" sz="1900" dirty="0"/>
          </a:p>
          <a:p>
            <a:r>
              <a:rPr lang="en-GB" sz="1900" dirty="0"/>
              <a:t>	</a:t>
            </a:r>
            <a:r>
              <a:rPr lang="en-GB" sz="1900" b="1" dirty="0"/>
              <a:t>Lay members of Circuit Council</a:t>
            </a:r>
            <a:r>
              <a:rPr lang="en-GB" sz="1900" dirty="0"/>
              <a:t> (one for each circuit) Active position	Expectation: 	Regular circuit council meetings (Afternoon or evening)</a:t>
            </a:r>
          </a:p>
          <a:p>
            <a:r>
              <a:rPr lang="en-GB" sz="1900" dirty="0"/>
              <a:t>			Visitations in the circuit</a:t>
            </a:r>
          </a:p>
          <a:p>
            <a:r>
              <a:rPr lang="en-GB" sz="1900" dirty="0"/>
              <a:t>			Should Church Council member discontinue, move into 			that position</a:t>
            </a:r>
          </a:p>
          <a:p>
            <a:r>
              <a:rPr lang="en-GB" sz="1900" dirty="0"/>
              <a:t>		</a:t>
            </a:r>
          </a:p>
          <a:p>
            <a:r>
              <a:rPr lang="en-GB" sz="1900" dirty="0"/>
              <a:t>	</a:t>
            </a:r>
            <a:r>
              <a:rPr lang="en-GB" sz="1900" b="1" dirty="0"/>
              <a:t>Alternate to lay member of Circuit Council </a:t>
            </a:r>
            <a:r>
              <a:rPr lang="en-GB" sz="1900" dirty="0"/>
              <a:t>(not an active position)</a:t>
            </a:r>
          </a:p>
          <a:p>
            <a:r>
              <a:rPr lang="en-GB" sz="1900" dirty="0"/>
              <a:t>	Expectation: 	Should lay member of Circuit Council discontinue, you 			take that position. </a:t>
            </a:r>
          </a:p>
          <a:p>
            <a:endParaRPr lang="en-GB" sz="1900" dirty="0"/>
          </a:p>
          <a:p>
            <a:r>
              <a:rPr lang="en-GB" sz="1900" dirty="0"/>
              <a:t>			</a:t>
            </a:r>
            <a:r>
              <a:rPr lang="en-GB" sz="1900" b="1" dirty="0"/>
              <a:t>Deputy Dean Central Circuit</a:t>
            </a:r>
          </a:p>
          <a:p>
            <a:r>
              <a:rPr lang="en-GB" sz="1900" b="1" dirty="0"/>
              <a:t>			</a:t>
            </a:r>
            <a:r>
              <a:rPr lang="en-GB" sz="1900" dirty="0"/>
              <a:t>All these elections are done by the representatives of that 			circuit only. Synod divides into the circuits for this. </a:t>
            </a:r>
          </a:p>
        </p:txBody>
      </p:sp>
      <p:sp>
        <p:nvSpPr>
          <p:cNvPr id="3" name="Slide Number Placeholder 2">
            <a:extLst>
              <a:ext uri="{FF2B5EF4-FFF2-40B4-BE49-F238E27FC236}">
                <a16:creationId xmlns:a16="http://schemas.microsoft.com/office/drawing/2014/main" id="{689288FF-EF6A-4B38-AB59-B885C6CA1BBD}"/>
              </a:ext>
            </a:extLst>
          </p:cNvPr>
          <p:cNvSpPr>
            <a:spLocks noGrp="1"/>
          </p:cNvSpPr>
          <p:nvPr>
            <p:ph type="sldNum" sz="quarter" idx="12"/>
          </p:nvPr>
        </p:nvSpPr>
        <p:spPr/>
        <p:txBody>
          <a:bodyPr/>
          <a:lstStyle/>
          <a:p>
            <a:fld id="{4A8B3780-11E5-4BC4-923C-38DB7334E8EF}" type="slidenum">
              <a:rPr lang="en-US" altLang="en-US" smtClean="0"/>
              <a:pPr/>
              <a:t>5</a:t>
            </a:fld>
            <a:endParaRPr lang="en-US" altLang="en-US" dirty="0"/>
          </a:p>
        </p:txBody>
      </p:sp>
    </p:spTree>
    <p:extLst>
      <p:ext uri="{BB962C8B-B14F-4D97-AF65-F5344CB8AC3E}">
        <p14:creationId xmlns:p14="http://schemas.microsoft.com/office/powerpoint/2010/main" val="58700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par>
                          <p:cTn id="33" fill="hold">
                            <p:stCondLst>
                              <p:cond delay="500"/>
                            </p:stCondLst>
                            <p:childTnLst>
                              <p:par>
                                <p:cTn id="34" presetID="10" presetClass="entr" presetSubtype="0" fill="hold" nodeType="afterEffect">
                                  <p:stCondLst>
                                    <p:cond delay="50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childTnLst>
                          </p:cTn>
                        </p:par>
                        <p:par>
                          <p:cTn id="37" fill="hold">
                            <p:stCondLst>
                              <p:cond delay="1500"/>
                            </p:stCondLst>
                            <p:childTnLst>
                              <p:par>
                                <p:cTn id="38" presetID="10" presetClass="entr" presetSubtype="0" fill="hold" nodeType="afterEffect">
                                  <p:stCondLst>
                                    <p:cond delay="50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fade">
                                      <p:cBhvr>
                                        <p:cTn id="40" dur="500"/>
                                        <p:tgtEl>
                                          <p:spTgt spid="2">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Effect transition="in" filter="fade">
                                      <p:cBhvr>
                                        <p:cTn id="45" dur="500"/>
                                        <p:tgtEl>
                                          <p:spTgt spid="2">
                                            <p:txEl>
                                              <p:pRg st="12" end="12"/>
                                            </p:txEl>
                                          </p:spTgt>
                                        </p:tgtEl>
                                      </p:cBhvr>
                                    </p:animEffect>
                                  </p:childTnLst>
                                </p:cTn>
                              </p:par>
                            </p:childTnLst>
                          </p:cTn>
                        </p:par>
                        <p:par>
                          <p:cTn id="46" fill="hold">
                            <p:stCondLst>
                              <p:cond delay="500"/>
                            </p:stCondLst>
                            <p:childTnLst>
                              <p:par>
                                <p:cTn id="47" presetID="10" presetClass="entr" presetSubtype="0" fill="hold" nodeType="afterEffect">
                                  <p:stCondLst>
                                    <p:cond delay="500"/>
                                  </p:stCondLst>
                                  <p:childTnLst>
                                    <p:set>
                                      <p:cBhvr>
                                        <p:cTn id="48" dur="1" fill="hold">
                                          <p:stCondLst>
                                            <p:cond delay="0"/>
                                          </p:stCondLst>
                                        </p:cTn>
                                        <p:tgtEl>
                                          <p:spTgt spid="2">
                                            <p:txEl>
                                              <p:pRg st="13" end="13"/>
                                            </p:txEl>
                                          </p:spTgt>
                                        </p:tgtEl>
                                        <p:attrNameLst>
                                          <p:attrName>style.visibility</p:attrName>
                                        </p:attrNameLst>
                                      </p:cBhvr>
                                      <p:to>
                                        <p:strVal val="visible"/>
                                      </p:to>
                                    </p:set>
                                    <p:animEffect transition="in" filter="fade">
                                      <p:cBhvr>
                                        <p:cTn id="49" dur="500"/>
                                        <p:tgtEl>
                                          <p:spTgt spid="2">
                                            <p:txEl>
                                              <p:pRg st="13" end="1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15" end="15"/>
                                            </p:txEl>
                                          </p:spTgt>
                                        </p:tgtEl>
                                        <p:attrNameLst>
                                          <p:attrName>style.visibility</p:attrName>
                                        </p:attrNameLst>
                                      </p:cBhvr>
                                      <p:to>
                                        <p:strVal val="visible"/>
                                      </p:to>
                                    </p:set>
                                    <p:animEffect transition="in" filter="fade">
                                      <p:cBhvr>
                                        <p:cTn id="54" dur="500"/>
                                        <p:tgtEl>
                                          <p:spTgt spid="2">
                                            <p:txEl>
                                              <p:pRg st="15" end="1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xEl>
                                              <p:pRg st="16" end="16"/>
                                            </p:txEl>
                                          </p:spTgt>
                                        </p:tgtEl>
                                        <p:attrNameLst>
                                          <p:attrName>style.visibility</p:attrName>
                                        </p:attrNameLst>
                                      </p:cBhvr>
                                      <p:to>
                                        <p:strVal val="visible"/>
                                      </p:to>
                                    </p:set>
                                    <p:animEffect transition="in" filter="fade">
                                      <p:cBhvr>
                                        <p:cTn id="59"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416"/>
            <a:ext cx="8229600" cy="490066"/>
          </a:xfrm>
        </p:spPr>
        <p:txBody>
          <a:bodyPr>
            <a:normAutofit fontScale="90000"/>
          </a:bodyPr>
          <a:lstStyle/>
          <a:p>
            <a:r>
              <a:rPr lang="en-ZA" sz="3200" dirty="0"/>
              <a:t>Nett Church Running Cost</a:t>
            </a:r>
          </a:p>
        </p:txBody>
      </p:sp>
      <p:sp>
        <p:nvSpPr>
          <p:cNvPr id="8" name="Rectangle 7">
            <a:extLst>
              <a:ext uri="{FF2B5EF4-FFF2-40B4-BE49-F238E27FC236}">
                <a16:creationId xmlns:a16="http://schemas.microsoft.com/office/drawing/2014/main" id="{6D15076E-FD10-449F-89FA-9268B92687AC}"/>
              </a:ext>
            </a:extLst>
          </p:cNvPr>
          <p:cNvSpPr/>
          <p:nvPr/>
        </p:nvSpPr>
        <p:spPr>
          <a:xfrm>
            <a:off x="11268744" y="242088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5" name="Content Placeholder 4"/>
          <p:cNvGraphicFramePr>
            <a:graphicFrameLocks noGrp="1"/>
          </p:cNvGraphicFramePr>
          <p:nvPr>
            <p:ph idx="1"/>
          </p:nvPr>
        </p:nvGraphicFramePr>
        <p:xfrm>
          <a:off x="323527" y="908720"/>
          <a:ext cx="8352929" cy="3384378"/>
        </p:xfrm>
        <a:graphic>
          <a:graphicData uri="http://schemas.openxmlformats.org/drawingml/2006/table">
            <a:tbl>
              <a:tblPr/>
              <a:tblGrid>
                <a:gridCol w="2223520">
                  <a:extLst>
                    <a:ext uri="{9D8B030D-6E8A-4147-A177-3AD203B41FA5}">
                      <a16:colId xmlns:a16="http://schemas.microsoft.com/office/drawing/2014/main" val="20000"/>
                    </a:ext>
                  </a:extLst>
                </a:gridCol>
                <a:gridCol w="960826">
                  <a:extLst>
                    <a:ext uri="{9D8B030D-6E8A-4147-A177-3AD203B41FA5}">
                      <a16:colId xmlns:a16="http://schemas.microsoft.com/office/drawing/2014/main" val="20001"/>
                    </a:ext>
                  </a:extLst>
                </a:gridCol>
                <a:gridCol w="706815">
                  <a:extLst>
                    <a:ext uri="{9D8B030D-6E8A-4147-A177-3AD203B41FA5}">
                      <a16:colId xmlns:a16="http://schemas.microsoft.com/office/drawing/2014/main" val="20002"/>
                    </a:ext>
                  </a:extLst>
                </a:gridCol>
                <a:gridCol w="817255">
                  <a:extLst>
                    <a:ext uri="{9D8B030D-6E8A-4147-A177-3AD203B41FA5}">
                      <a16:colId xmlns:a16="http://schemas.microsoft.com/office/drawing/2014/main" val="20003"/>
                    </a:ext>
                  </a:extLst>
                </a:gridCol>
                <a:gridCol w="552198">
                  <a:extLst>
                    <a:ext uri="{9D8B030D-6E8A-4147-A177-3AD203B41FA5}">
                      <a16:colId xmlns:a16="http://schemas.microsoft.com/office/drawing/2014/main" val="20004"/>
                    </a:ext>
                  </a:extLst>
                </a:gridCol>
                <a:gridCol w="817255">
                  <a:extLst>
                    <a:ext uri="{9D8B030D-6E8A-4147-A177-3AD203B41FA5}">
                      <a16:colId xmlns:a16="http://schemas.microsoft.com/office/drawing/2014/main" val="20005"/>
                    </a:ext>
                  </a:extLst>
                </a:gridCol>
                <a:gridCol w="861430">
                  <a:extLst>
                    <a:ext uri="{9D8B030D-6E8A-4147-A177-3AD203B41FA5}">
                      <a16:colId xmlns:a16="http://schemas.microsoft.com/office/drawing/2014/main" val="20006"/>
                    </a:ext>
                  </a:extLst>
                </a:gridCol>
                <a:gridCol w="706815">
                  <a:extLst>
                    <a:ext uri="{9D8B030D-6E8A-4147-A177-3AD203B41FA5}">
                      <a16:colId xmlns:a16="http://schemas.microsoft.com/office/drawing/2014/main" val="20007"/>
                    </a:ext>
                  </a:extLst>
                </a:gridCol>
                <a:gridCol w="706815">
                  <a:extLst>
                    <a:ext uri="{9D8B030D-6E8A-4147-A177-3AD203B41FA5}">
                      <a16:colId xmlns:a16="http://schemas.microsoft.com/office/drawing/2014/main" val="20008"/>
                    </a:ext>
                  </a:extLst>
                </a:gridCol>
              </a:tblGrid>
              <a:tr h="250695">
                <a:tc>
                  <a:txBody>
                    <a:bodyPr/>
                    <a:lstStyle/>
                    <a:p>
                      <a:pPr algn="l" fontAlgn="b"/>
                      <a:r>
                        <a:rPr lang="en-ZA" sz="1200" b="1" i="0" u="none" strike="noStrike" dirty="0">
                          <a:effectLst/>
                          <a:latin typeface="Arial"/>
                        </a:rPr>
                        <a:t>Net Church Running Cost</a:t>
                      </a:r>
                    </a:p>
                  </a:txBody>
                  <a:tcPr marL="0" marR="0" marT="0" marB="0" anchor="b">
                    <a:lnL>
                      <a:noFill/>
                    </a:lnL>
                    <a:lnR>
                      <a:noFill/>
                    </a:lnR>
                    <a:lnT>
                      <a:noFill/>
                    </a:lnT>
                    <a:lnB>
                      <a:noFill/>
                    </a:lnB>
                  </a:tcPr>
                </a:tc>
                <a:tc gridSpan="2">
                  <a:txBody>
                    <a:bodyPr/>
                    <a:lstStyle/>
                    <a:p>
                      <a:pPr algn="ctr" fontAlgn="b"/>
                      <a:r>
                        <a:rPr lang="en-ZA" sz="1200" b="1" i="0" u="none" strike="noStrike" dirty="0">
                          <a:effectLst/>
                          <a:latin typeface="Arial"/>
                        </a:rPr>
                        <a:t>2019 Budget</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3">
                  <a:txBody>
                    <a:bodyPr/>
                    <a:lstStyle/>
                    <a:p>
                      <a:pPr algn="ctr" fontAlgn="b"/>
                      <a:r>
                        <a:rPr lang="en-ZA" sz="1200" b="1" i="0" u="none" strike="noStrike" dirty="0">
                          <a:effectLst/>
                          <a:latin typeface="Arial"/>
                        </a:rPr>
                        <a:t>2020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gridSpan="3">
                  <a:txBody>
                    <a:bodyPr/>
                    <a:lstStyle/>
                    <a:p>
                      <a:pPr algn="ctr" fontAlgn="b"/>
                      <a:r>
                        <a:rPr lang="en-ZA" sz="1200" b="1" i="0" u="none" strike="noStrike" dirty="0">
                          <a:effectLst/>
                          <a:latin typeface="Arial"/>
                        </a:rPr>
                        <a:t>2021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36767">
                <a:tc>
                  <a:txBody>
                    <a:bodyPr/>
                    <a:lstStyle/>
                    <a:p>
                      <a:pPr algn="l" fontAlgn="b"/>
                      <a:r>
                        <a:rPr lang="en-ZA" sz="1200" b="1" i="0" u="none" strike="noStrike" dirty="0">
                          <a:effectLst/>
                          <a:latin typeface="Arial"/>
                        </a:rPr>
                        <a:t>No of posts</a:t>
                      </a:r>
                    </a:p>
                  </a:txBody>
                  <a:tcPr marL="0" marR="0" marT="0" marB="0" anchor="b">
                    <a:lnL>
                      <a:noFill/>
                    </a:lnL>
                    <a:lnR>
                      <a:noFill/>
                    </a:lnR>
                    <a:lnT>
                      <a:noFill/>
                    </a:lnT>
                    <a:lnB>
                      <a:noFill/>
                    </a:lnB>
                  </a:tcPr>
                </a:tc>
                <a:tc>
                  <a:txBody>
                    <a:bodyPr/>
                    <a:lstStyle/>
                    <a:p>
                      <a:pPr algn="l" fontAlgn="b"/>
                      <a:r>
                        <a:rPr lang="en-ZA" sz="1200" b="1" i="0" u="none" strike="noStrike" dirty="0">
                          <a:effectLst/>
                          <a:latin typeface="Arial"/>
                        </a:rPr>
                        <a:t>R</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200" b="1" i="0" u="none" strike="noStrike" dirty="0">
                          <a:effectLst/>
                          <a:latin typeface="Arial"/>
                        </a:rPr>
                        <a:t>29.02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ZA" sz="1200" b="1" i="0" u="none" strike="noStrike" dirty="0">
                          <a:effectLst/>
                          <a:latin typeface="Arial"/>
                        </a:rPr>
                        <a:t>R</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ZA" sz="1200" b="1" i="0" u="none" strike="noStrike" dirty="0">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ZA" sz="1200" b="1" i="0" u="none" strike="noStrike" dirty="0">
                          <a:effectLst/>
                          <a:latin typeface="Arial"/>
                        </a:rPr>
                        <a:t>27.27</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ZA" sz="1200" b="1" i="0" u="none" strike="noStrike" dirty="0">
                          <a:effectLst/>
                          <a:latin typeface="Arial"/>
                        </a:rPr>
                        <a:t>R</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ZA" sz="1200" b="1" i="0" u="none" strike="noStrike" dirty="0">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200" b="1" i="0" u="none" strike="noStrike" dirty="0">
                          <a:effectLst/>
                          <a:latin typeface="Arial"/>
                        </a:rPr>
                        <a:t>27.27</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36767">
                <a:tc>
                  <a:txBody>
                    <a:bodyPr/>
                    <a:lstStyle/>
                    <a:p>
                      <a:pPr algn="l" fontAlgn="b"/>
                      <a:r>
                        <a:rPr lang="en-ZA" sz="1200" b="0" i="0" u="none" strike="noStrike" dirty="0">
                          <a:effectLst/>
                          <a:latin typeface="Arial"/>
                        </a:rPr>
                        <a:t>Total Church running Costs</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3,245,416</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111,847</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3,052,944</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-5.9%</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111,966</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3,227,368</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5.7%</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118,363</a:t>
                      </a:r>
                    </a:p>
                  </a:txBody>
                  <a:tcPr marL="0" marR="0" marT="0" marB="0" anchor="b">
                    <a:lnL>
                      <a:noFill/>
                    </a:lnL>
                    <a:lnR>
                      <a:noFill/>
                    </a:lnR>
                    <a:lnT>
                      <a:noFill/>
                    </a:lnT>
                    <a:lnB>
                      <a:noFill/>
                    </a:lnB>
                  </a:tcPr>
                </a:tc>
                <a:extLst>
                  <a:ext uri="{0D108BD9-81ED-4DB2-BD59-A6C34878D82A}">
                    <a16:rowId xmlns:a16="http://schemas.microsoft.com/office/drawing/2014/main" val="10002"/>
                  </a:ext>
                </a:extLst>
              </a:tr>
              <a:tr h="236767">
                <a:tc>
                  <a:txBody>
                    <a:bodyPr/>
                    <a:lstStyle/>
                    <a:p>
                      <a:pPr algn="l" fontAlgn="b"/>
                      <a:r>
                        <a:rPr lang="en-ZA" sz="1200" b="0" i="0" u="none" strike="noStrike" dirty="0">
                          <a:effectLst/>
                          <a:latin typeface="Arial"/>
                        </a:rPr>
                        <a:t>EKD Grant</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(1,215,000)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(41,872)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(1,215,000)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(44,560)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(1,215,000)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(44,560)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0301">
                <a:tc>
                  <a:txBody>
                    <a:bodyPr/>
                    <a:lstStyle/>
                    <a:p>
                      <a:pPr algn="l" fontAlgn="b"/>
                      <a:r>
                        <a:rPr lang="en-ZA" sz="1200" b="0" i="0" u="none" strike="noStrike" dirty="0">
                          <a:effectLst/>
                          <a:latin typeface="Arial"/>
                        </a:rPr>
                        <a:t>Net Church Running cost "WITHOUT" Solidarity Contributions</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2,030,416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effectLst/>
                          <a:latin typeface="Arial"/>
                        </a:rPr>
                        <a:t>69,974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effectLst/>
                          <a:latin typeface="Arial"/>
                        </a:rPr>
                        <a:t>1,837,944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effectLst/>
                          <a:latin typeface="Arial"/>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effectLst/>
                          <a:latin typeface="Arial"/>
                        </a:rPr>
                        <a:t>67,406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effectLst/>
                          <a:latin typeface="Arial"/>
                        </a:rPr>
                        <a:t>2,012,368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effectLst/>
                          <a:latin typeface="Arial"/>
                        </a:rPr>
                        <a:t>9.5%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effectLst/>
                          <a:latin typeface="Arial"/>
                        </a:rPr>
                        <a:t>73,803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236767">
                <a:tc>
                  <a:txBody>
                    <a:bodyPr/>
                    <a:lstStyle/>
                    <a:p>
                      <a:pPr algn="l" fontAlgn="b"/>
                      <a:r>
                        <a:rPr lang="en-ZA" sz="1200" b="0" i="0" u="none" strike="noStrike" dirty="0">
                          <a:effectLst/>
                          <a:latin typeface="Arial"/>
                        </a:rPr>
                        <a:t>Solidarity Contributions</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(1,300,000)</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(44,802)</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(850,000)</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-34.6%</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(31,174)</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(900,000)</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5.9%</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(33,007)</a:t>
                      </a:r>
                    </a:p>
                  </a:txBody>
                  <a:tcPr marL="0" marR="0" marT="0" marB="0" anchor="b">
                    <a:lnL>
                      <a:noFill/>
                    </a:lnL>
                    <a:lnR>
                      <a:noFill/>
                    </a:lnR>
                    <a:lnT>
                      <a:noFill/>
                    </a:lnT>
                    <a:lnB>
                      <a:noFill/>
                    </a:lnB>
                  </a:tcPr>
                </a:tc>
                <a:extLst>
                  <a:ext uri="{0D108BD9-81ED-4DB2-BD59-A6C34878D82A}">
                    <a16:rowId xmlns:a16="http://schemas.microsoft.com/office/drawing/2014/main" val="10005"/>
                  </a:ext>
                </a:extLst>
              </a:tr>
              <a:tr h="236767">
                <a:tc>
                  <a:txBody>
                    <a:bodyPr/>
                    <a:lstStyle/>
                    <a:p>
                      <a:pPr algn="l" fontAlgn="b"/>
                      <a:r>
                        <a:rPr lang="en-ZA" sz="1200" b="0" i="0" u="none" strike="noStrike" dirty="0">
                          <a:effectLst/>
                          <a:latin typeface="Arial"/>
                        </a:rPr>
                        <a:t>Sundry income</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12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(10,000)</a:t>
                      </a:r>
                    </a:p>
                  </a:txBody>
                  <a:tcPr marL="0" marR="0" marT="0" marB="0" anchor="b">
                    <a:lnL>
                      <a:noFill/>
                    </a:lnL>
                    <a:lnR>
                      <a:noFill/>
                    </a:lnR>
                    <a:lnT>
                      <a:noFill/>
                    </a:lnT>
                    <a:lnB>
                      <a:noFill/>
                    </a:lnB>
                  </a:tcPr>
                </a:tc>
                <a:tc>
                  <a:txBody>
                    <a:bodyPr/>
                    <a:lstStyle/>
                    <a:p>
                      <a:pPr algn="l" fontAlgn="b"/>
                      <a:endParaRPr lang="en-ZA" sz="12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(367)</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(10,000)</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0.0%</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(367)</a:t>
                      </a:r>
                    </a:p>
                  </a:txBody>
                  <a:tcPr marL="0" marR="0" marT="0" marB="0" anchor="b">
                    <a:lnL>
                      <a:noFill/>
                    </a:lnL>
                    <a:lnR>
                      <a:noFill/>
                    </a:lnR>
                    <a:lnT>
                      <a:noFill/>
                    </a:lnT>
                    <a:lnB>
                      <a:noFill/>
                    </a:lnB>
                  </a:tcPr>
                </a:tc>
                <a:extLst>
                  <a:ext uri="{0D108BD9-81ED-4DB2-BD59-A6C34878D82A}">
                    <a16:rowId xmlns:a16="http://schemas.microsoft.com/office/drawing/2014/main" val="10006"/>
                  </a:ext>
                </a:extLst>
              </a:tr>
              <a:tr h="236767">
                <a:tc>
                  <a:txBody>
                    <a:bodyPr/>
                    <a:lstStyle/>
                    <a:p>
                      <a:pPr algn="l" fontAlgn="b"/>
                      <a:r>
                        <a:rPr lang="en-ZA" sz="1200" b="0" i="0" u="none" strike="noStrike" dirty="0">
                          <a:effectLst/>
                          <a:latin typeface="Arial"/>
                        </a:rPr>
                        <a:t>Interest Allocation</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(130,000)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(4,768)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(100,000)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-23.1%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(3,667)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0695">
                <a:tc>
                  <a:txBody>
                    <a:bodyPr/>
                    <a:lstStyle/>
                    <a:p>
                      <a:pPr algn="l" fontAlgn="b"/>
                      <a:r>
                        <a:rPr lang="en-ZA" sz="1200" b="0" i="0" u="none" strike="noStrike" dirty="0">
                          <a:effectLst/>
                          <a:latin typeface="Arial"/>
                        </a:rPr>
                        <a:t>Budget</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730,416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25,172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847,944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2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31,098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1,002,368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2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36,762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0695">
                <a:tc>
                  <a:txBody>
                    <a:bodyPr/>
                    <a:lstStyle/>
                    <a:p>
                      <a:pPr algn="l" fontAlgn="b"/>
                      <a:r>
                        <a:rPr lang="en-ZA" sz="1200" b="0" i="0" u="none" strike="noStrike" dirty="0">
                          <a:effectLst/>
                          <a:latin typeface="Arial"/>
                        </a:rPr>
                        <a:t>To be collected</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838,416</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28,894</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847,944</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1.1%</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31,098</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1,002,368</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18.2%</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36,762</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0695">
                <a:tc>
                  <a:txBody>
                    <a:bodyPr/>
                    <a:lstStyle/>
                    <a:p>
                      <a:pPr algn="l" fontAlgn="b"/>
                      <a:r>
                        <a:rPr lang="en-ZA" sz="1200" b="0" i="0" u="none" strike="noStrike" dirty="0">
                          <a:effectLst/>
                          <a:latin typeface="Arial"/>
                        </a:rPr>
                        <a:t>Net over (under) collected</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108,000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3,722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2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2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0695">
                <a:tc>
                  <a:txBody>
                    <a:bodyPr/>
                    <a:lstStyle/>
                    <a:p>
                      <a:pPr algn="l" fontAlgn="b"/>
                      <a:r>
                        <a:rPr lang="en-ZA" sz="1200" b="0" i="0" u="none" strike="noStrike" dirty="0">
                          <a:effectLst/>
                          <a:latin typeface="Arial"/>
                        </a:rPr>
                        <a:t>% increase</a:t>
                      </a:r>
                    </a:p>
                  </a:txBody>
                  <a:tcPr marL="0" marR="0" marT="0" marB="0" anchor="b">
                    <a:lnL>
                      <a:noFill/>
                    </a:lnL>
                    <a:lnR>
                      <a:noFill/>
                    </a:lnR>
                    <a:lnT>
                      <a:noFill/>
                    </a:lnT>
                    <a:lnB>
                      <a:noFill/>
                    </a:lnB>
                  </a:tcPr>
                </a:tc>
                <a:tc>
                  <a:txBody>
                    <a:bodyPr/>
                    <a:lstStyle/>
                    <a:p>
                      <a:pPr algn="r" fontAlgn="b"/>
                      <a:r>
                        <a:rPr lang="en-ZA" sz="1200" b="0" i="0" u="none" strike="noStrike" dirty="0">
                          <a:effectLst/>
                          <a:latin typeface="Arial"/>
                        </a:rPr>
                        <a:t>13.8%</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effectLst/>
                          <a:latin typeface="Arial"/>
                        </a:rPr>
                        <a:t>12.9%</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effectLst/>
                          <a:latin typeface="Arial"/>
                        </a:rPr>
                        <a:t>1.1%</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2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effectLst/>
                          <a:latin typeface="Arial"/>
                        </a:rPr>
                        <a:t>7.6%</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effectLst/>
                          <a:latin typeface="Arial"/>
                        </a:rPr>
                        <a:t>18.2%</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2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effectLst/>
                          <a:latin typeface="Arial"/>
                        </a:rPr>
                        <a:t>18.2%</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bl>
          </a:graphicData>
        </a:graphic>
      </p:graphicFrame>
      <p:sp>
        <p:nvSpPr>
          <p:cNvPr id="6" name="TextBox 5">
            <a:extLst>
              <a:ext uri="{FF2B5EF4-FFF2-40B4-BE49-F238E27FC236}">
                <a16:creationId xmlns:a16="http://schemas.microsoft.com/office/drawing/2014/main" id="{F87E1D8F-2AA0-4E89-A436-DB8918485EFD}"/>
              </a:ext>
            </a:extLst>
          </p:cNvPr>
          <p:cNvSpPr txBox="1"/>
          <p:nvPr/>
        </p:nvSpPr>
        <p:spPr>
          <a:xfrm>
            <a:off x="488232" y="5025950"/>
            <a:ext cx="8208912" cy="923330"/>
          </a:xfrm>
          <a:prstGeom prst="rect">
            <a:avLst/>
          </a:prstGeom>
          <a:noFill/>
        </p:spPr>
        <p:txBody>
          <a:bodyPr wrap="square" rtlCol="0">
            <a:spAutoFit/>
          </a:bodyPr>
          <a:lstStyle/>
          <a:p>
            <a:r>
              <a:rPr lang="en-ZA" dirty="0"/>
              <a:t>If your congregation contributes below this level in Solidarity Contributions you are being </a:t>
            </a:r>
            <a:r>
              <a:rPr lang="en-ZA" b="1" dirty="0">
                <a:solidFill>
                  <a:srgbClr val="FF0000"/>
                </a:solidFill>
              </a:rPr>
              <a:t>SUBSIDISED</a:t>
            </a:r>
          </a:p>
          <a:p>
            <a:endParaRPr lang="en-ZA" dirty="0"/>
          </a:p>
        </p:txBody>
      </p:sp>
      <p:cxnSp>
        <p:nvCxnSpPr>
          <p:cNvPr id="4" name="Straight Arrow Connector 3"/>
          <p:cNvCxnSpPr>
            <a:cxnSpLocks/>
          </p:cNvCxnSpPr>
          <p:nvPr/>
        </p:nvCxnSpPr>
        <p:spPr>
          <a:xfrm flipV="1">
            <a:off x="3707904" y="2780928"/>
            <a:ext cx="2448272" cy="2264359"/>
          </a:xfrm>
          <a:prstGeom prst="straightConnector1">
            <a:avLst/>
          </a:prstGeom>
          <a:ln w="31750">
            <a:prstDash val="lgDash"/>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3633268" y="2780185"/>
            <a:ext cx="4683148" cy="2335380"/>
          </a:xfrm>
          <a:prstGeom prst="straightConnector1">
            <a:avLst/>
          </a:prstGeom>
          <a:ln w="31750">
            <a:prstDash val="lgDash"/>
            <a:tailEnd type="arrow"/>
          </a:ln>
        </p:spPr>
        <p:style>
          <a:lnRef idx="1">
            <a:schemeClr val="accent1"/>
          </a:lnRef>
          <a:fillRef idx="0">
            <a:schemeClr val="accent1"/>
          </a:fillRef>
          <a:effectRef idx="0">
            <a:schemeClr val="accent1"/>
          </a:effectRef>
          <a:fontRef idx="minor">
            <a:schemeClr val="tx1"/>
          </a:fontRef>
        </p:style>
      </p:cxnSp>
      <p:grpSp>
        <p:nvGrpSpPr>
          <p:cNvPr id="10" name="Group 7"/>
          <p:cNvGrpSpPr>
            <a:grpSpLocks/>
          </p:cNvGrpSpPr>
          <p:nvPr/>
        </p:nvGrpSpPr>
        <p:grpSpPr bwMode="auto">
          <a:xfrm>
            <a:off x="683568" y="5857605"/>
            <a:ext cx="7956550" cy="850107"/>
            <a:chOff x="0" y="5158680"/>
            <a:chExt cx="7956376" cy="1700808"/>
          </a:xfrm>
        </p:grpSpPr>
        <p:pic>
          <p:nvPicPr>
            <p:cNvPr id="11"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58680"/>
              <a:ext cx="222751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1691680" y="6488668"/>
              <a:ext cx="6264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DE" altLang="en-US" dirty="0" err="1">
                  <a:solidFill>
                    <a:srgbClr val="00758C"/>
                  </a:solidFill>
                </a:rPr>
                <a:t>Evangelical</a:t>
              </a:r>
              <a:r>
                <a:rPr lang="de-DE" altLang="en-US" dirty="0">
                  <a:solidFill>
                    <a:srgbClr val="00758C"/>
                  </a:solidFill>
                </a:rPr>
                <a:t> </a:t>
              </a:r>
              <a:r>
                <a:rPr lang="de-DE" altLang="en-US" dirty="0" err="1">
                  <a:solidFill>
                    <a:srgbClr val="00758C"/>
                  </a:solidFill>
                </a:rPr>
                <a:t>Lutheran</a:t>
              </a:r>
              <a:r>
                <a:rPr lang="de-DE" altLang="en-US" dirty="0">
                  <a:solidFill>
                    <a:srgbClr val="00758C"/>
                  </a:solidFill>
                </a:rPr>
                <a:t> Church in Southern </a:t>
              </a:r>
              <a:r>
                <a:rPr lang="de-DE" altLang="en-US" dirty="0" err="1">
                  <a:solidFill>
                    <a:srgbClr val="00758C"/>
                  </a:solidFill>
                </a:rPr>
                <a:t>Africa</a:t>
              </a:r>
              <a:r>
                <a:rPr lang="de-DE" altLang="en-US" dirty="0">
                  <a:solidFill>
                    <a:srgbClr val="00758C"/>
                  </a:solidFill>
                </a:rPr>
                <a:t> (N-T)</a:t>
              </a:r>
              <a:endParaRPr lang="en-GB" altLang="en-US" dirty="0">
                <a:solidFill>
                  <a:srgbClr val="00758C"/>
                </a:solidFill>
              </a:endParaRPr>
            </a:p>
          </p:txBody>
        </p:sp>
      </p:grpSp>
    </p:spTree>
    <p:extLst>
      <p:ext uri="{BB962C8B-B14F-4D97-AF65-F5344CB8AC3E}">
        <p14:creationId xmlns:p14="http://schemas.microsoft.com/office/powerpoint/2010/main" val="3324772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D4BEFD4E-8A3A-4CBF-BA74-457142E5DC66}"/>
              </a:ext>
            </a:extLst>
          </p:cNvPr>
          <p:cNvGraphicFramePr>
            <a:graphicFrameLocks noGrp="1"/>
          </p:cNvGraphicFramePr>
          <p:nvPr/>
        </p:nvGraphicFramePr>
        <p:xfrm>
          <a:off x="1" y="-4775954"/>
          <a:ext cx="1259632" cy="4604548"/>
        </p:xfrm>
        <a:graphic>
          <a:graphicData uri="http://schemas.openxmlformats.org/drawingml/2006/table">
            <a:tbl>
              <a:tblPr>
                <a:tableStyleId>{5C22544A-7EE6-4342-B048-85BDC9FD1C3A}</a:tableStyleId>
              </a:tblPr>
              <a:tblGrid>
                <a:gridCol w="185240">
                  <a:extLst>
                    <a:ext uri="{9D8B030D-6E8A-4147-A177-3AD203B41FA5}">
                      <a16:colId xmlns:a16="http://schemas.microsoft.com/office/drawing/2014/main" val="2123286268"/>
                    </a:ext>
                  </a:extLst>
                </a:gridCol>
                <a:gridCol w="172075">
                  <a:extLst>
                    <a:ext uri="{9D8B030D-6E8A-4147-A177-3AD203B41FA5}">
                      <a16:colId xmlns:a16="http://schemas.microsoft.com/office/drawing/2014/main" val="3352665638"/>
                    </a:ext>
                  </a:extLst>
                </a:gridCol>
                <a:gridCol w="274681">
                  <a:extLst>
                    <a:ext uri="{9D8B030D-6E8A-4147-A177-3AD203B41FA5}">
                      <a16:colId xmlns:a16="http://schemas.microsoft.com/office/drawing/2014/main" val="3167734819"/>
                    </a:ext>
                  </a:extLst>
                </a:gridCol>
                <a:gridCol w="104606">
                  <a:extLst>
                    <a:ext uri="{9D8B030D-6E8A-4147-A177-3AD203B41FA5}">
                      <a16:colId xmlns:a16="http://schemas.microsoft.com/office/drawing/2014/main" val="3323490914"/>
                    </a:ext>
                  </a:extLst>
                </a:gridCol>
                <a:gridCol w="93388">
                  <a:extLst>
                    <a:ext uri="{9D8B030D-6E8A-4147-A177-3AD203B41FA5}">
                      <a16:colId xmlns:a16="http://schemas.microsoft.com/office/drawing/2014/main" val="1425457542"/>
                    </a:ext>
                  </a:extLst>
                </a:gridCol>
                <a:gridCol w="115824">
                  <a:extLst>
                    <a:ext uri="{9D8B030D-6E8A-4147-A177-3AD203B41FA5}">
                      <a16:colId xmlns:a16="http://schemas.microsoft.com/office/drawing/2014/main" val="1552653834"/>
                    </a:ext>
                  </a:extLst>
                </a:gridCol>
                <a:gridCol w="104606">
                  <a:extLst>
                    <a:ext uri="{9D8B030D-6E8A-4147-A177-3AD203B41FA5}">
                      <a16:colId xmlns:a16="http://schemas.microsoft.com/office/drawing/2014/main" val="2074474652"/>
                    </a:ext>
                  </a:extLst>
                </a:gridCol>
                <a:gridCol w="104606">
                  <a:extLst>
                    <a:ext uri="{9D8B030D-6E8A-4147-A177-3AD203B41FA5}">
                      <a16:colId xmlns:a16="http://schemas.microsoft.com/office/drawing/2014/main" val="951710141"/>
                    </a:ext>
                  </a:extLst>
                </a:gridCol>
                <a:gridCol w="104606">
                  <a:extLst>
                    <a:ext uri="{9D8B030D-6E8A-4147-A177-3AD203B41FA5}">
                      <a16:colId xmlns:a16="http://schemas.microsoft.com/office/drawing/2014/main" val="3411686064"/>
                    </a:ext>
                  </a:extLst>
                </a:gridCol>
              </a:tblGrid>
              <a:tr h="164155">
                <a:tc>
                  <a:txBody>
                    <a:bodyPr/>
                    <a:lstStyle/>
                    <a:p>
                      <a:pPr algn="l" fontAlgn="b"/>
                      <a:r>
                        <a:rPr lang="en-ZA" sz="900" u="sng" strike="noStrike" dirty="0">
                          <a:effectLst/>
                        </a:rPr>
                        <a:t> </a:t>
                      </a:r>
                      <a:endParaRPr lang="en-ZA" sz="800" b="0" i="0" u="none" strike="noStrike" dirty="0">
                        <a:effectLst/>
                        <a:latin typeface="Arial" panose="020B060402020202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533629818"/>
                  </a:ext>
                </a:extLst>
              </a:tr>
              <a:tr h="164155">
                <a:tc>
                  <a:txBody>
                    <a:bodyPr/>
                    <a:lstStyle/>
                    <a:p>
                      <a:pPr algn="l" fontAlgn="b"/>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62445769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815825355"/>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523068419"/>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4172977738"/>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439406610"/>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12511197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83832867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87055107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46263776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250859934"/>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27329982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52351150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20609543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522672161"/>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61208490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571706986"/>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404767699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8838785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944734716"/>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08171780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50429591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541121411"/>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658778506"/>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48299465"/>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996923565"/>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425437237"/>
                  </a:ext>
                </a:extLst>
              </a:tr>
              <a:tr h="172363">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388519032"/>
                  </a:ext>
                </a:extLst>
              </a:tr>
            </a:tbl>
          </a:graphicData>
        </a:graphic>
      </p:graphicFrame>
      <p:sp>
        <p:nvSpPr>
          <p:cNvPr id="20" name="TextBox 3">
            <a:extLst>
              <a:ext uri="{FF2B5EF4-FFF2-40B4-BE49-F238E27FC236}">
                <a16:creationId xmlns:a16="http://schemas.microsoft.com/office/drawing/2014/main" id="{00000000-0008-0000-0000-000010000000}"/>
              </a:ext>
            </a:extLst>
          </p:cNvPr>
          <p:cNvSpPr txBox="1"/>
          <p:nvPr/>
        </p:nvSpPr>
        <p:spPr>
          <a:xfrm>
            <a:off x="4934096" y="1362100"/>
            <a:ext cx="2466975" cy="533400"/>
          </a:xfrm>
          <a:prstGeom prst="rect">
            <a:avLst/>
          </a:prstGeom>
          <a:solidFill>
            <a:srgbClr val="FFFF00"/>
          </a:solidFill>
          <a:ln>
            <a:solidFill>
              <a:schemeClr val="tx1"/>
            </a:solid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400" b="1" dirty="0"/>
              <a:t>Total Congregation Contribution</a:t>
            </a:r>
          </a:p>
        </p:txBody>
      </p:sp>
      <p:sp>
        <p:nvSpPr>
          <p:cNvPr id="21" name="TextBox 12">
            <a:extLst>
              <a:ext uri="{FF2B5EF4-FFF2-40B4-BE49-F238E27FC236}">
                <a16:creationId xmlns:a16="http://schemas.microsoft.com/office/drawing/2014/main" id="{00000000-0008-0000-0000-000011000000}"/>
              </a:ext>
            </a:extLst>
          </p:cNvPr>
          <p:cNvSpPr txBox="1"/>
          <p:nvPr/>
        </p:nvSpPr>
        <p:spPr>
          <a:xfrm>
            <a:off x="2069452" y="2105050"/>
            <a:ext cx="2179638" cy="771525"/>
          </a:xfrm>
          <a:prstGeom prst="rect">
            <a:avLst/>
          </a:prstGeom>
          <a:solidFill>
            <a:srgbClr val="FFC000"/>
          </a:solidFill>
          <a:ln w="25400">
            <a:gradFill>
              <a:gsLst>
                <a:gs pos="0">
                  <a:schemeClr val="tx1"/>
                </a:gs>
                <a:gs pos="39999">
                  <a:srgbClr val="0A128C"/>
                </a:gs>
                <a:gs pos="70000">
                  <a:srgbClr val="181CC7"/>
                </a:gs>
                <a:gs pos="88000">
                  <a:srgbClr val="7005D4"/>
                </a:gs>
                <a:gs pos="100000">
                  <a:srgbClr val="8C3D91"/>
                </a:gs>
              </a:gsLst>
              <a:lin ang="5400000" scaled="0"/>
            </a:gradFill>
            <a:prstDash val="lgDashDot"/>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600" b="1" dirty="0"/>
              <a:t>Projects</a:t>
            </a:r>
          </a:p>
          <a:p>
            <a:pPr algn="ctr"/>
            <a:r>
              <a:rPr lang="en-ZA" sz="1600" b="1" dirty="0"/>
              <a:t>Various funds and Projects</a:t>
            </a:r>
          </a:p>
          <a:p>
            <a:pPr algn="ctr"/>
            <a:endParaRPr lang="en-ZA" b="1" dirty="0"/>
          </a:p>
        </p:txBody>
      </p:sp>
      <p:sp>
        <p:nvSpPr>
          <p:cNvPr id="24" name="TextBox 16">
            <a:extLst>
              <a:ext uri="{FF2B5EF4-FFF2-40B4-BE49-F238E27FC236}">
                <a16:creationId xmlns:a16="http://schemas.microsoft.com/office/drawing/2014/main" id="{00000000-0008-0000-0000-00001B000000}"/>
              </a:ext>
            </a:extLst>
          </p:cNvPr>
          <p:cNvSpPr txBox="1"/>
          <p:nvPr/>
        </p:nvSpPr>
        <p:spPr>
          <a:xfrm>
            <a:off x="1800371" y="4419625"/>
            <a:ext cx="2592388" cy="1470025"/>
          </a:xfrm>
          <a:prstGeom prst="rect">
            <a:avLst/>
          </a:prstGeom>
          <a:solidFill>
            <a:srgbClr val="FFC000"/>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600" b="1" dirty="0"/>
              <a:t>Nett Investment Income</a:t>
            </a:r>
          </a:p>
          <a:p>
            <a:pPr algn="ctr"/>
            <a:r>
              <a:rPr lang="en-ZA" sz="1200" dirty="0"/>
              <a:t>Investment yield </a:t>
            </a:r>
          </a:p>
          <a:p>
            <a:pPr algn="ctr"/>
            <a:r>
              <a:rPr lang="en-ZA" sz="1200" dirty="0"/>
              <a:t>Less</a:t>
            </a:r>
          </a:p>
          <a:p>
            <a:pPr algn="ctr"/>
            <a:r>
              <a:rPr lang="en-ZA" sz="1200" b="1" dirty="0"/>
              <a:t>Interest Allocation to</a:t>
            </a:r>
          </a:p>
          <a:p>
            <a:r>
              <a:rPr lang="en-ZA" sz="1200" dirty="0"/>
              <a:t>Funds</a:t>
            </a:r>
          </a:p>
          <a:p>
            <a:r>
              <a:rPr lang="en-ZA" sz="1200" dirty="0">
                <a:solidFill>
                  <a:srgbClr val="FF0000"/>
                </a:solidFill>
              </a:rPr>
              <a:t>Church Running Cost</a:t>
            </a:r>
          </a:p>
          <a:p>
            <a:r>
              <a:rPr lang="en-ZA" sz="1200" dirty="0">
                <a:solidFill>
                  <a:srgbClr val="FF0000"/>
                </a:solidFill>
              </a:rPr>
              <a:t>Medical Prefunding</a:t>
            </a:r>
          </a:p>
        </p:txBody>
      </p:sp>
      <p:cxnSp>
        <p:nvCxnSpPr>
          <p:cNvPr id="28" name="Straight Arrow Connector 27">
            <a:extLst>
              <a:ext uri="{FF2B5EF4-FFF2-40B4-BE49-F238E27FC236}">
                <a16:creationId xmlns:a16="http://schemas.microsoft.com/office/drawing/2014/main" id="{00000000-0008-0000-0000-00001F000000}"/>
              </a:ext>
            </a:extLst>
          </p:cNvPr>
          <p:cNvCxnSpPr>
            <a:cxnSpLocks/>
          </p:cNvCxnSpPr>
          <p:nvPr/>
        </p:nvCxnSpPr>
        <p:spPr>
          <a:xfrm flipV="1">
            <a:off x="2286146" y="2857525"/>
            <a:ext cx="19050" cy="150495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0000000-0008-0000-0000-000020000000}"/>
              </a:ext>
            </a:extLst>
          </p:cNvPr>
          <p:cNvCxnSpPr>
            <a:cxnSpLocks/>
          </p:cNvCxnSpPr>
          <p:nvPr/>
        </p:nvCxnSpPr>
        <p:spPr>
          <a:xfrm flipV="1">
            <a:off x="2514746" y="1628800"/>
            <a:ext cx="2419350" cy="50165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71580FB-4B59-4EAC-9F7B-67680C2016CD}"/>
              </a:ext>
            </a:extLst>
          </p:cNvPr>
          <p:cNvSpPr txBox="1"/>
          <p:nvPr/>
        </p:nvSpPr>
        <p:spPr>
          <a:xfrm>
            <a:off x="4953147" y="2273680"/>
            <a:ext cx="3810176" cy="4401205"/>
          </a:xfrm>
          <a:prstGeom prst="rect">
            <a:avLst/>
          </a:prstGeom>
          <a:noFill/>
        </p:spPr>
        <p:txBody>
          <a:bodyPr wrap="square" rtlCol="0">
            <a:spAutoFit/>
          </a:bodyPr>
          <a:lstStyle/>
          <a:p>
            <a:pPr marL="457200" indent="-457200">
              <a:buFont typeface="Arial" panose="020B0604020202020204" pitchFamily="34" charset="0"/>
              <a:buChar char="•"/>
            </a:pPr>
            <a:r>
              <a:rPr lang="en-ZA" sz="2800" dirty="0"/>
              <a:t>2018 Actual poor investment return</a:t>
            </a:r>
          </a:p>
          <a:p>
            <a:pPr marL="457200" indent="-457200">
              <a:buFont typeface="Arial" panose="020B0604020202020204" pitchFamily="34" charset="0"/>
              <a:buChar char="•"/>
            </a:pPr>
            <a:r>
              <a:rPr lang="en-ZA" sz="2800" dirty="0"/>
              <a:t>Changed Asset Manager and shifted to foreign assets [50%]</a:t>
            </a:r>
          </a:p>
          <a:p>
            <a:pPr marL="457200" indent="-457200">
              <a:buFont typeface="Arial" panose="020B0604020202020204" pitchFamily="34" charset="0"/>
              <a:buChar char="•"/>
            </a:pPr>
            <a:r>
              <a:rPr lang="en-ZA" sz="2800" dirty="0"/>
              <a:t>Allocation of funds to Church Running cost and Medical Prefunding</a:t>
            </a:r>
          </a:p>
        </p:txBody>
      </p:sp>
      <p:graphicFrame>
        <p:nvGraphicFramePr>
          <p:cNvPr id="2" name="Table 1">
            <a:extLst>
              <a:ext uri="{FF2B5EF4-FFF2-40B4-BE49-F238E27FC236}">
                <a16:creationId xmlns:a16="http://schemas.microsoft.com/office/drawing/2014/main" id="{370AAB86-7DEC-4A24-B0D3-227867DA06A9}"/>
              </a:ext>
            </a:extLst>
          </p:cNvPr>
          <p:cNvGraphicFramePr>
            <a:graphicFrameLocks noGrp="1"/>
          </p:cNvGraphicFramePr>
          <p:nvPr/>
        </p:nvGraphicFramePr>
        <p:xfrm>
          <a:off x="571499" y="352450"/>
          <a:ext cx="4072509" cy="1019196"/>
        </p:xfrm>
        <a:graphic>
          <a:graphicData uri="http://schemas.openxmlformats.org/drawingml/2006/table">
            <a:tbl>
              <a:tblPr/>
              <a:tblGrid>
                <a:gridCol w="2311947">
                  <a:extLst>
                    <a:ext uri="{9D8B030D-6E8A-4147-A177-3AD203B41FA5}">
                      <a16:colId xmlns:a16="http://schemas.microsoft.com/office/drawing/2014/main" val="2785768503"/>
                    </a:ext>
                  </a:extLst>
                </a:gridCol>
                <a:gridCol w="996362">
                  <a:extLst>
                    <a:ext uri="{9D8B030D-6E8A-4147-A177-3AD203B41FA5}">
                      <a16:colId xmlns:a16="http://schemas.microsoft.com/office/drawing/2014/main" val="877417117"/>
                    </a:ext>
                  </a:extLst>
                </a:gridCol>
                <a:gridCol w="764200">
                  <a:extLst>
                    <a:ext uri="{9D8B030D-6E8A-4147-A177-3AD203B41FA5}">
                      <a16:colId xmlns:a16="http://schemas.microsoft.com/office/drawing/2014/main" val="1192060047"/>
                    </a:ext>
                  </a:extLst>
                </a:gridCol>
              </a:tblGrid>
              <a:tr h="254799">
                <a:tc>
                  <a:txBody>
                    <a:bodyPr/>
                    <a:lstStyle/>
                    <a:p>
                      <a:pPr algn="l" fontAlgn="b"/>
                      <a:r>
                        <a:rPr lang="en-ZA" sz="1600" b="1" i="0" u="none" strike="noStrike" dirty="0">
                          <a:solidFill>
                            <a:srgbClr val="000000"/>
                          </a:solidFill>
                          <a:effectLst/>
                          <a:latin typeface="Calibri" panose="020F0502020204030204" pitchFamily="34" charset="0"/>
                        </a:rPr>
                        <a:t>Investment assumptions</a:t>
                      </a:r>
                    </a:p>
                  </a:txBody>
                  <a:tcPr marL="0" marR="0" marT="0" marB="0" anchor="b">
                    <a:lnL>
                      <a:noFill/>
                    </a:lnL>
                    <a:lnR>
                      <a:noFill/>
                    </a:lnR>
                    <a:lnT>
                      <a:noFill/>
                    </a:lnT>
                    <a:lnB>
                      <a:noFill/>
                    </a:lnB>
                  </a:tcPr>
                </a:tc>
                <a:tc>
                  <a:txBody>
                    <a:bodyPr/>
                    <a:lstStyle/>
                    <a:p>
                      <a:pPr algn="ctr" fontAlgn="b"/>
                      <a:r>
                        <a:rPr lang="en-ZA" sz="1200" b="1" i="0" u="none" strike="noStrike" dirty="0">
                          <a:effectLst/>
                          <a:latin typeface="Arial" panose="020B0604020202020204" pitchFamily="34" charset="0"/>
                        </a:rPr>
                        <a:t>2020</a:t>
                      </a:r>
                    </a:p>
                  </a:txBody>
                  <a:tcPr marL="0" marR="0" marT="0" marB="0" anchor="b">
                    <a:lnL>
                      <a:noFill/>
                    </a:lnL>
                    <a:lnR>
                      <a:noFill/>
                    </a:lnR>
                    <a:lnT>
                      <a:noFill/>
                    </a:lnT>
                    <a:lnB>
                      <a:noFill/>
                    </a:lnB>
                  </a:tcPr>
                </a:tc>
                <a:tc>
                  <a:txBody>
                    <a:bodyPr/>
                    <a:lstStyle/>
                    <a:p>
                      <a:pPr algn="ctr" fontAlgn="b"/>
                      <a:r>
                        <a:rPr lang="en-ZA" sz="1200" b="1" i="0" u="none" strike="noStrike" dirty="0">
                          <a:effectLst/>
                          <a:latin typeface="Arial" panose="020B0604020202020204" pitchFamily="34" charset="0"/>
                        </a:rPr>
                        <a:t>2021</a:t>
                      </a:r>
                    </a:p>
                  </a:txBody>
                  <a:tcPr marL="0" marR="0" marT="0" marB="0" anchor="b">
                    <a:lnL>
                      <a:noFill/>
                    </a:lnL>
                    <a:lnR>
                      <a:noFill/>
                    </a:lnR>
                    <a:lnT>
                      <a:noFill/>
                    </a:lnT>
                    <a:lnB>
                      <a:noFill/>
                    </a:lnB>
                  </a:tcPr>
                </a:tc>
                <a:extLst>
                  <a:ext uri="{0D108BD9-81ED-4DB2-BD59-A6C34878D82A}">
                    <a16:rowId xmlns:a16="http://schemas.microsoft.com/office/drawing/2014/main" val="3043248841"/>
                  </a:ext>
                </a:extLst>
              </a:tr>
              <a:tr h="254799">
                <a:tc>
                  <a:txBody>
                    <a:bodyPr/>
                    <a:lstStyle/>
                    <a:p>
                      <a:pPr algn="l" fontAlgn="b"/>
                      <a:r>
                        <a:rPr lang="en-ZA" sz="1200" b="0" i="0" u="none" strike="noStrike" dirty="0">
                          <a:effectLst/>
                          <a:latin typeface="Arial" panose="020B0604020202020204" pitchFamily="34" charset="0"/>
                        </a:rPr>
                        <a:t>Interest Yield</a:t>
                      </a:r>
                    </a:p>
                  </a:txBody>
                  <a:tcPr marL="0" marR="0" marT="0" marB="0" anchor="b">
                    <a:lnL>
                      <a:noFill/>
                    </a:lnL>
                    <a:lnR>
                      <a:noFill/>
                    </a:lnR>
                    <a:lnT>
                      <a:noFill/>
                    </a:lnT>
                    <a:lnB>
                      <a:noFill/>
                    </a:lnB>
                  </a:tcPr>
                </a:tc>
                <a:tc>
                  <a:txBody>
                    <a:bodyPr/>
                    <a:lstStyle/>
                    <a:p>
                      <a:pPr algn="r" fontAlgn="b"/>
                      <a:r>
                        <a:rPr lang="en-ZA" sz="1600" b="0" i="0" u="none" strike="noStrike" dirty="0">
                          <a:solidFill>
                            <a:srgbClr val="000000"/>
                          </a:solidFill>
                          <a:effectLst/>
                          <a:latin typeface="Calibri" panose="020F0502020204030204" pitchFamily="34" charset="0"/>
                        </a:rPr>
                        <a:t>6.50%</a:t>
                      </a:r>
                    </a:p>
                  </a:txBody>
                  <a:tcPr marL="0" marR="0" marT="0" marB="0" anchor="b">
                    <a:lnL>
                      <a:noFill/>
                    </a:lnL>
                    <a:lnR>
                      <a:noFill/>
                    </a:lnR>
                    <a:lnT>
                      <a:noFill/>
                    </a:lnT>
                    <a:lnB>
                      <a:noFill/>
                    </a:lnB>
                  </a:tcPr>
                </a:tc>
                <a:tc>
                  <a:txBody>
                    <a:bodyPr/>
                    <a:lstStyle/>
                    <a:p>
                      <a:pPr algn="r" fontAlgn="b"/>
                      <a:r>
                        <a:rPr lang="en-ZA" sz="1600" b="0" i="0" u="none" strike="noStrike" dirty="0">
                          <a:solidFill>
                            <a:srgbClr val="000000"/>
                          </a:solidFill>
                          <a:effectLst/>
                          <a:latin typeface="Calibri" panose="020F0502020204030204" pitchFamily="34" charset="0"/>
                        </a:rPr>
                        <a:t>6.50%</a:t>
                      </a:r>
                    </a:p>
                  </a:txBody>
                  <a:tcPr marL="0" marR="0" marT="0" marB="0" anchor="b">
                    <a:lnL>
                      <a:noFill/>
                    </a:lnL>
                    <a:lnR>
                      <a:noFill/>
                    </a:lnR>
                    <a:lnT>
                      <a:noFill/>
                    </a:lnT>
                    <a:lnB>
                      <a:noFill/>
                    </a:lnB>
                  </a:tcPr>
                </a:tc>
                <a:extLst>
                  <a:ext uri="{0D108BD9-81ED-4DB2-BD59-A6C34878D82A}">
                    <a16:rowId xmlns:a16="http://schemas.microsoft.com/office/drawing/2014/main" val="2926156363"/>
                  </a:ext>
                </a:extLst>
              </a:tr>
              <a:tr h="254799">
                <a:tc>
                  <a:txBody>
                    <a:bodyPr/>
                    <a:lstStyle/>
                    <a:p>
                      <a:pPr algn="l" fontAlgn="b"/>
                      <a:r>
                        <a:rPr lang="en-ZA" sz="1200" b="0" i="0" u="none" strike="noStrike" dirty="0">
                          <a:effectLst/>
                          <a:latin typeface="Arial" panose="020B0604020202020204" pitchFamily="34" charset="0"/>
                        </a:rPr>
                        <a:t>Dividend Yield</a:t>
                      </a:r>
                    </a:p>
                  </a:txBody>
                  <a:tcPr marL="0" marR="0" marT="0" marB="0" anchor="b">
                    <a:lnL>
                      <a:noFill/>
                    </a:lnL>
                    <a:lnR>
                      <a:noFill/>
                    </a:lnR>
                    <a:lnT>
                      <a:noFill/>
                    </a:lnT>
                    <a:lnB>
                      <a:noFill/>
                    </a:lnB>
                  </a:tcPr>
                </a:tc>
                <a:tc>
                  <a:txBody>
                    <a:bodyPr/>
                    <a:lstStyle/>
                    <a:p>
                      <a:pPr algn="r" fontAlgn="b"/>
                      <a:r>
                        <a:rPr lang="en-ZA" sz="1600" b="0" i="0" u="none" strike="noStrike" dirty="0">
                          <a:solidFill>
                            <a:srgbClr val="000000"/>
                          </a:solidFill>
                          <a:effectLst/>
                          <a:latin typeface="Calibri" panose="020F0502020204030204" pitchFamily="34" charset="0"/>
                        </a:rPr>
                        <a:t>2.00%</a:t>
                      </a:r>
                    </a:p>
                  </a:txBody>
                  <a:tcPr marL="0" marR="0" marT="0" marB="0" anchor="b">
                    <a:lnL>
                      <a:noFill/>
                    </a:lnL>
                    <a:lnR>
                      <a:noFill/>
                    </a:lnR>
                    <a:lnT>
                      <a:noFill/>
                    </a:lnT>
                    <a:lnB>
                      <a:noFill/>
                    </a:lnB>
                  </a:tcPr>
                </a:tc>
                <a:tc>
                  <a:txBody>
                    <a:bodyPr/>
                    <a:lstStyle/>
                    <a:p>
                      <a:pPr algn="r" fontAlgn="b"/>
                      <a:r>
                        <a:rPr lang="en-ZA" sz="1600" b="0" i="0" u="none" strike="noStrike" dirty="0">
                          <a:solidFill>
                            <a:srgbClr val="000000"/>
                          </a:solidFill>
                          <a:effectLst/>
                          <a:latin typeface="Calibri" panose="020F0502020204030204" pitchFamily="34" charset="0"/>
                        </a:rPr>
                        <a:t>2.00%</a:t>
                      </a:r>
                    </a:p>
                  </a:txBody>
                  <a:tcPr marL="0" marR="0" marT="0" marB="0" anchor="b">
                    <a:lnL>
                      <a:noFill/>
                    </a:lnL>
                    <a:lnR>
                      <a:noFill/>
                    </a:lnR>
                    <a:lnT>
                      <a:noFill/>
                    </a:lnT>
                    <a:lnB>
                      <a:noFill/>
                    </a:lnB>
                  </a:tcPr>
                </a:tc>
                <a:extLst>
                  <a:ext uri="{0D108BD9-81ED-4DB2-BD59-A6C34878D82A}">
                    <a16:rowId xmlns:a16="http://schemas.microsoft.com/office/drawing/2014/main" val="1214992837"/>
                  </a:ext>
                </a:extLst>
              </a:tr>
              <a:tr h="254799">
                <a:tc>
                  <a:txBody>
                    <a:bodyPr/>
                    <a:lstStyle/>
                    <a:p>
                      <a:pPr algn="l" fontAlgn="b"/>
                      <a:r>
                        <a:rPr lang="en-ZA" sz="1200" b="0" i="0" u="none" strike="noStrike" dirty="0">
                          <a:effectLst/>
                          <a:latin typeface="Arial" panose="020B0604020202020204" pitchFamily="34" charset="0"/>
                        </a:rPr>
                        <a:t>Capital Growth</a:t>
                      </a:r>
                    </a:p>
                  </a:txBody>
                  <a:tcPr marL="0" marR="0" marT="0" marB="0" anchor="b">
                    <a:lnL>
                      <a:noFill/>
                    </a:lnL>
                    <a:lnR>
                      <a:noFill/>
                    </a:lnR>
                    <a:lnT>
                      <a:noFill/>
                    </a:lnT>
                    <a:lnB>
                      <a:noFill/>
                    </a:lnB>
                  </a:tcPr>
                </a:tc>
                <a:tc>
                  <a:txBody>
                    <a:bodyPr/>
                    <a:lstStyle/>
                    <a:p>
                      <a:pPr algn="r" fontAlgn="b"/>
                      <a:r>
                        <a:rPr lang="en-ZA" sz="1600" b="0" i="0" u="none" strike="noStrike" dirty="0">
                          <a:solidFill>
                            <a:srgbClr val="000000"/>
                          </a:solidFill>
                          <a:effectLst/>
                          <a:latin typeface="Calibri" panose="020F0502020204030204" pitchFamily="34" charset="0"/>
                        </a:rPr>
                        <a:t>5.00%</a:t>
                      </a:r>
                    </a:p>
                  </a:txBody>
                  <a:tcPr marL="0" marR="0" marT="0" marB="0" anchor="b">
                    <a:lnL>
                      <a:noFill/>
                    </a:lnL>
                    <a:lnR>
                      <a:noFill/>
                    </a:lnR>
                    <a:lnT>
                      <a:noFill/>
                    </a:lnT>
                    <a:lnB>
                      <a:noFill/>
                    </a:lnB>
                  </a:tcPr>
                </a:tc>
                <a:tc>
                  <a:txBody>
                    <a:bodyPr/>
                    <a:lstStyle/>
                    <a:p>
                      <a:pPr algn="r" fontAlgn="b"/>
                      <a:r>
                        <a:rPr lang="en-ZA" sz="1600" b="0" i="0" u="none" strike="noStrike" dirty="0">
                          <a:solidFill>
                            <a:srgbClr val="000000"/>
                          </a:solidFill>
                          <a:effectLst/>
                          <a:latin typeface="Calibri" panose="020F0502020204030204" pitchFamily="34" charset="0"/>
                        </a:rPr>
                        <a:t>5.00%</a:t>
                      </a:r>
                    </a:p>
                  </a:txBody>
                  <a:tcPr marL="0" marR="0" marT="0" marB="0" anchor="b">
                    <a:lnL>
                      <a:noFill/>
                    </a:lnL>
                    <a:lnR>
                      <a:noFill/>
                    </a:lnR>
                    <a:lnT>
                      <a:noFill/>
                    </a:lnT>
                    <a:lnB>
                      <a:noFill/>
                    </a:lnB>
                  </a:tcPr>
                </a:tc>
                <a:extLst>
                  <a:ext uri="{0D108BD9-81ED-4DB2-BD59-A6C34878D82A}">
                    <a16:rowId xmlns:a16="http://schemas.microsoft.com/office/drawing/2014/main" val="1504633849"/>
                  </a:ext>
                </a:extLst>
              </a:tr>
            </a:tbl>
          </a:graphicData>
        </a:graphic>
      </p:graphicFrame>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16633"/>
            <a:ext cx="2060306"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392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en-ZA" sz="2800" dirty="0"/>
              <a:t>Investment Carry</a:t>
            </a:r>
          </a:p>
        </p:txBody>
      </p:sp>
      <p:graphicFrame>
        <p:nvGraphicFramePr>
          <p:cNvPr id="4" name="Content Placeholder 3">
            <a:extLst>
              <a:ext uri="{FF2B5EF4-FFF2-40B4-BE49-F238E27FC236}">
                <a16:creationId xmlns:a16="http://schemas.microsoft.com/office/drawing/2014/main" id="{5FD19E1C-75D4-44D1-8F3D-98977C8869FD}"/>
              </a:ext>
            </a:extLst>
          </p:cNvPr>
          <p:cNvGraphicFramePr>
            <a:graphicFrameLocks noGrp="1"/>
          </p:cNvGraphicFramePr>
          <p:nvPr>
            <p:ph idx="1"/>
            <p:extLst>
              <p:ext uri="{D42A27DB-BD31-4B8C-83A1-F6EECF244321}">
                <p14:modId xmlns:p14="http://schemas.microsoft.com/office/powerpoint/2010/main" val="2456230111"/>
              </p:ext>
            </p:extLst>
          </p:nvPr>
        </p:nvGraphicFramePr>
        <p:xfrm>
          <a:off x="611560" y="692696"/>
          <a:ext cx="7920880" cy="4267200"/>
        </p:xfrm>
        <a:graphic>
          <a:graphicData uri="http://schemas.openxmlformats.org/drawingml/2006/table">
            <a:tbl>
              <a:tblPr/>
              <a:tblGrid>
                <a:gridCol w="2936698">
                  <a:extLst>
                    <a:ext uri="{9D8B030D-6E8A-4147-A177-3AD203B41FA5}">
                      <a16:colId xmlns:a16="http://schemas.microsoft.com/office/drawing/2014/main" val="835725618"/>
                    </a:ext>
                  </a:extLst>
                </a:gridCol>
                <a:gridCol w="1130903">
                  <a:extLst>
                    <a:ext uri="{9D8B030D-6E8A-4147-A177-3AD203B41FA5}">
                      <a16:colId xmlns:a16="http://schemas.microsoft.com/office/drawing/2014/main" val="60857465"/>
                    </a:ext>
                  </a:extLst>
                </a:gridCol>
                <a:gridCol w="861858">
                  <a:extLst>
                    <a:ext uri="{9D8B030D-6E8A-4147-A177-3AD203B41FA5}">
                      <a16:colId xmlns:a16="http://schemas.microsoft.com/office/drawing/2014/main" val="834446976"/>
                    </a:ext>
                  </a:extLst>
                </a:gridCol>
                <a:gridCol w="1130903">
                  <a:extLst>
                    <a:ext uri="{9D8B030D-6E8A-4147-A177-3AD203B41FA5}">
                      <a16:colId xmlns:a16="http://schemas.microsoft.com/office/drawing/2014/main" val="488866997"/>
                    </a:ext>
                  </a:extLst>
                </a:gridCol>
                <a:gridCol w="729615">
                  <a:extLst>
                    <a:ext uri="{9D8B030D-6E8A-4147-A177-3AD203B41FA5}">
                      <a16:colId xmlns:a16="http://schemas.microsoft.com/office/drawing/2014/main" val="1723160697"/>
                    </a:ext>
                  </a:extLst>
                </a:gridCol>
                <a:gridCol w="1130903">
                  <a:extLst>
                    <a:ext uri="{9D8B030D-6E8A-4147-A177-3AD203B41FA5}">
                      <a16:colId xmlns:a16="http://schemas.microsoft.com/office/drawing/2014/main" val="2158661069"/>
                    </a:ext>
                  </a:extLst>
                </a:gridCol>
              </a:tblGrid>
              <a:tr h="333375">
                <a:tc>
                  <a:txBody>
                    <a:bodyPr/>
                    <a:lstStyle/>
                    <a:p>
                      <a:pPr algn="l" fontAlgn="b"/>
                      <a:r>
                        <a:rPr lang="en-ZA" sz="1400" b="1" i="0" u="none" strike="noStrike" dirty="0">
                          <a:effectLst/>
                          <a:latin typeface="Arial" panose="020B0604020202020204" pitchFamily="34" charset="0"/>
                        </a:rPr>
                        <a:t>Investment Income less allocation-Investment carry</a:t>
                      </a:r>
                    </a:p>
                  </a:txBody>
                  <a:tcPr marL="0" marR="0" marT="0" marB="0" anchor="b">
                    <a:lnL>
                      <a:noFill/>
                    </a:lnL>
                    <a:lnR>
                      <a:noFill/>
                    </a:lnR>
                    <a:lnT>
                      <a:noFill/>
                    </a:lnT>
                    <a:lnB>
                      <a:noFill/>
                    </a:lnB>
                  </a:tcPr>
                </a:tc>
                <a:tc>
                  <a:txBody>
                    <a:bodyPr/>
                    <a:lstStyle/>
                    <a:p>
                      <a:pPr algn="ctr" fontAlgn="b"/>
                      <a:r>
                        <a:rPr lang="en-ZA" sz="1400" b="1" i="0" u="none" strike="noStrike" dirty="0">
                          <a:effectLst/>
                          <a:latin typeface="Arial" panose="020B0604020202020204" pitchFamily="34" charset="0"/>
                        </a:rPr>
                        <a:t>2019</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ZA" sz="1100" b="0" i="0" u="none" strike="noStrike" dirty="0">
                          <a:effectLst/>
                          <a:latin typeface="Arial" panose="020B0604020202020204" pitchFamily="34" charset="0"/>
                        </a:rPr>
                        <a:t>% VS PREV</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Arial" panose="020B0604020202020204" pitchFamily="34" charset="0"/>
                        </a:rPr>
                        <a:t>2020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ZA" sz="1100" b="0" i="0" u="none" strike="noStrike" dirty="0">
                          <a:effectLst/>
                          <a:latin typeface="Arial" panose="020B0604020202020204" pitchFamily="34" charset="0"/>
                        </a:rPr>
                        <a:t>% VS PREV</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Arial" panose="020B0604020202020204" pitchFamily="34" charset="0"/>
                        </a:rPr>
                        <a:t>2021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638376"/>
                  </a:ext>
                </a:extLst>
              </a:tr>
              <a:tr h="180975">
                <a:tc>
                  <a:txBody>
                    <a:bodyPr/>
                    <a:lstStyle/>
                    <a:p>
                      <a:pPr algn="l" fontAlgn="b"/>
                      <a:r>
                        <a:rPr lang="en-ZA" sz="1400" b="1" i="0" u="none" strike="noStrike" dirty="0">
                          <a:effectLst/>
                          <a:latin typeface="Arial" panose="020B0604020202020204" pitchFamily="34" charset="0"/>
                        </a:rPr>
                        <a:t>Investment income </a:t>
                      </a:r>
                    </a:p>
                  </a:txBody>
                  <a:tcPr marL="0" marR="0" marT="0" marB="0" anchor="b">
                    <a:lnL>
                      <a:noFill/>
                    </a:lnL>
                    <a:lnR>
                      <a:noFill/>
                    </a:lnR>
                    <a:lnT>
                      <a:noFill/>
                    </a:lnT>
                    <a:lnB>
                      <a:noFill/>
                    </a:lnB>
                  </a:tcPr>
                </a:tc>
                <a:tc>
                  <a:txBody>
                    <a:bodyPr/>
                    <a:lstStyle/>
                    <a:p>
                      <a:pPr algn="ctr" fontAlgn="b"/>
                      <a:r>
                        <a:rPr lang="en-ZA" sz="1400" b="0" i="0" u="none" strike="noStrike" dirty="0">
                          <a:effectLst/>
                          <a:latin typeface="Arial" panose="020B0604020202020204" pitchFamily="34" charset="0"/>
                        </a:rPr>
                        <a:t>Budget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fontAlgn="b"/>
                      <a:r>
                        <a:rPr lang="en-ZA" sz="1400" b="0" i="0" u="none" strike="noStrike" dirty="0">
                          <a:effectLst/>
                          <a:latin typeface="Arial" panose="020B0604020202020204" pitchFamily="34" charset="0"/>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fontAlgn="b"/>
                      <a:r>
                        <a:rPr lang="en-ZA" sz="1400" b="0" i="0" u="none" strike="noStrike" dirty="0">
                          <a:effectLst/>
                          <a:latin typeface="Arial" panose="020B0604020202020204" pitchFamily="34" charset="0"/>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68246"/>
                  </a:ext>
                </a:extLst>
              </a:tr>
              <a:tr h="161925">
                <a:tc>
                  <a:txBody>
                    <a:bodyPr/>
                    <a:lstStyle/>
                    <a:p>
                      <a:pPr algn="l" fontAlgn="b"/>
                      <a:r>
                        <a:rPr lang="en-ZA" sz="1400" b="0" i="0" u="none" strike="noStrike" dirty="0">
                          <a:effectLst/>
                          <a:latin typeface="Arial" panose="020B0604020202020204" pitchFamily="34" charset="0"/>
                        </a:rPr>
                        <a:t>General funds</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523 955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32.5%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694 175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-1.0%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687 108</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48203234"/>
                  </a:ext>
                </a:extLst>
              </a:tr>
              <a:tr h="161925">
                <a:tc>
                  <a:txBody>
                    <a:bodyPr/>
                    <a:lstStyle/>
                    <a:p>
                      <a:pPr algn="l" fontAlgn="b"/>
                      <a:r>
                        <a:rPr lang="en-ZA" sz="1400" b="0" i="0" u="none" strike="noStrike" dirty="0">
                          <a:effectLst/>
                          <a:latin typeface="Arial" panose="020B0604020202020204" pitchFamily="34" charset="0"/>
                        </a:rPr>
                        <a:t>Medical Funds</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523 955</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25.9%</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659 639</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9.7%</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723 307</a:t>
                      </a:r>
                    </a:p>
                  </a:txBody>
                  <a:tcPr marL="0" marR="0" marT="0" marB="0" anchor="b">
                    <a:lnL>
                      <a:noFill/>
                    </a:lnL>
                    <a:lnR>
                      <a:noFill/>
                    </a:lnR>
                    <a:lnT>
                      <a:noFill/>
                    </a:lnT>
                    <a:lnB>
                      <a:noFill/>
                    </a:lnB>
                  </a:tcPr>
                </a:tc>
                <a:extLst>
                  <a:ext uri="{0D108BD9-81ED-4DB2-BD59-A6C34878D82A}">
                    <a16:rowId xmlns:a16="http://schemas.microsoft.com/office/drawing/2014/main" val="791539490"/>
                  </a:ext>
                </a:extLst>
              </a:tr>
              <a:tr h="161925">
                <a:tc>
                  <a:txBody>
                    <a:bodyPr/>
                    <a:lstStyle/>
                    <a:p>
                      <a:pPr algn="l" fontAlgn="b"/>
                      <a:r>
                        <a:rPr lang="en-ZA" sz="1400" b="0" i="0" u="none" strike="noStrike" dirty="0">
                          <a:effectLst/>
                          <a:latin typeface="Arial" panose="020B0604020202020204" pitchFamily="34" charset="0"/>
                        </a:rPr>
                        <a:t>Hermannsburg Schule fund</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336 130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0.1%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336 354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478214"/>
                  </a:ext>
                </a:extLst>
              </a:tr>
              <a:tr h="161925">
                <a:tc>
                  <a:txBody>
                    <a:bodyPr/>
                    <a:lstStyle/>
                    <a:p>
                      <a:pPr algn="l" fontAlgn="b"/>
                      <a:r>
                        <a:rPr lang="en-ZA" sz="1400" b="0" i="0" u="none" strike="noStrike" dirty="0">
                          <a:effectLst/>
                          <a:latin typeface="Arial" panose="020B0604020202020204" pitchFamily="34" charset="0"/>
                        </a:rPr>
                        <a:t>INVESTMENT INCOME</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1 047 910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61.3%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1 689 944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3.4%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1 746 769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70953267"/>
                  </a:ext>
                </a:extLst>
              </a:tr>
              <a:tr h="161925">
                <a:tc>
                  <a:txBody>
                    <a:bodyPr/>
                    <a:lstStyle/>
                    <a:p>
                      <a:pPr algn="l" fontAlgn="b"/>
                      <a:r>
                        <a:rPr lang="en-ZA" sz="1400" b="0" i="0" u="none" strike="noStrike" dirty="0">
                          <a:effectLst/>
                          <a:latin typeface="Arial" panose="020B0604020202020204" pitchFamily="34" charset="0"/>
                        </a:rPr>
                        <a:t>Interest on Arrears Accounts</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19891550"/>
                  </a:ext>
                </a:extLst>
              </a:tr>
              <a:tr h="161925">
                <a:tc>
                  <a:txBody>
                    <a:bodyPr/>
                    <a:lstStyle/>
                    <a:p>
                      <a:pPr algn="l" fontAlgn="b"/>
                      <a:r>
                        <a:rPr lang="en-ZA" sz="1400" b="0" i="0" u="none" strike="noStrike" dirty="0">
                          <a:effectLst/>
                          <a:latin typeface="Arial" panose="020B0604020202020204" pitchFamily="34" charset="0"/>
                        </a:rPr>
                        <a:t>Interest on Loans</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221 741</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161 990</a:t>
                      </a:r>
                    </a:p>
                  </a:txBody>
                  <a:tcPr marL="0" marR="0" marT="0" marB="0" anchor="b">
                    <a:lnL>
                      <a:noFill/>
                    </a:lnL>
                    <a:lnR>
                      <a:noFill/>
                    </a:lnR>
                    <a:lnT>
                      <a:noFill/>
                    </a:lnT>
                    <a:lnB>
                      <a:noFill/>
                    </a:lnB>
                  </a:tcPr>
                </a:tc>
                <a:extLst>
                  <a:ext uri="{0D108BD9-81ED-4DB2-BD59-A6C34878D82A}">
                    <a16:rowId xmlns:a16="http://schemas.microsoft.com/office/drawing/2014/main" val="1101643275"/>
                  </a:ext>
                </a:extLst>
              </a:tr>
              <a:tr h="161925">
                <a:tc>
                  <a:txBody>
                    <a:bodyPr/>
                    <a:lstStyle/>
                    <a:p>
                      <a:pPr algn="l" fontAlgn="b"/>
                      <a:r>
                        <a:rPr lang="en-ZA" sz="1400" b="1" i="0" u="none" strike="noStrike" dirty="0">
                          <a:effectLst/>
                          <a:latin typeface="Arial" panose="020B0604020202020204" pitchFamily="34" charset="0"/>
                        </a:rPr>
                        <a:t>Interest Allocation</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62049361"/>
                  </a:ext>
                </a:extLst>
              </a:tr>
              <a:tr h="161925">
                <a:tc>
                  <a:txBody>
                    <a:bodyPr/>
                    <a:lstStyle/>
                    <a:p>
                      <a:pPr algn="l" fontAlgn="b"/>
                      <a:r>
                        <a:rPr lang="en-ZA" sz="1400" b="0" i="0" u="none" strike="noStrike" dirty="0">
                          <a:effectLst/>
                          <a:latin typeface="Arial" panose="020B0604020202020204" pitchFamily="34" charset="0"/>
                        </a:rPr>
                        <a:t>General funds</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(516 994)</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-35.6%</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(332 925)</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-16.1%</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(279 288)</a:t>
                      </a:r>
                    </a:p>
                  </a:txBody>
                  <a:tcPr marL="0" marR="0" marT="0" marB="0" anchor="b">
                    <a:lnL>
                      <a:noFill/>
                    </a:lnL>
                    <a:lnR>
                      <a:noFill/>
                    </a:lnR>
                    <a:lnT>
                      <a:noFill/>
                    </a:lnT>
                    <a:lnB>
                      <a:noFill/>
                    </a:lnB>
                  </a:tcPr>
                </a:tc>
                <a:extLst>
                  <a:ext uri="{0D108BD9-81ED-4DB2-BD59-A6C34878D82A}">
                    <a16:rowId xmlns:a16="http://schemas.microsoft.com/office/drawing/2014/main" val="2208183881"/>
                  </a:ext>
                </a:extLst>
              </a:tr>
              <a:tr h="323850">
                <a:tc>
                  <a:txBody>
                    <a:bodyPr/>
                    <a:lstStyle/>
                    <a:p>
                      <a:pPr algn="l" fontAlgn="b"/>
                      <a:r>
                        <a:rPr lang="en-ZA" sz="1400" b="0" i="0" u="none" strike="noStrike" dirty="0">
                          <a:effectLst/>
                          <a:latin typeface="Arial" panose="020B0604020202020204" pitchFamily="34" charset="0"/>
                        </a:rPr>
                        <a:t>Allocation To nett Church Running cost</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(130 000)</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(100 000)</a:t>
                      </a:r>
                    </a:p>
                  </a:txBody>
                  <a:tcPr marL="0" marR="0" marT="0" marB="0" anchor="b">
                    <a:lnL>
                      <a:noFill/>
                    </a:lnL>
                    <a:lnR>
                      <a:noFill/>
                    </a:lnR>
                    <a:lnT>
                      <a:noFill/>
                    </a:lnT>
                    <a:lnB>
                      <a:noFill/>
                    </a:lnB>
                  </a:tcPr>
                </a:tc>
                <a:extLst>
                  <a:ext uri="{0D108BD9-81ED-4DB2-BD59-A6C34878D82A}">
                    <a16:rowId xmlns:a16="http://schemas.microsoft.com/office/drawing/2014/main" val="3990442598"/>
                  </a:ext>
                </a:extLst>
              </a:tr>
              <a:tr h="161925">
                <a:tc>
                  <a:txBody>
                    <a:bodyPr/>
                    <a:lstStyle/>
                    <a:p>
                      <a:pPr algn="l" fontAlgn="b"/>
                      <a:r>
                        <a:rPr lang="en-ZA" sz="1400" b="0" i="0" u="none" strike="noStrike" dirty="0">
                          <a:effectLst/>
                          <a:latin typeface="Arial" panose="020B0604020202020204" pitchFamily="34" charset="0"/>
                        </a:rPr>
                        <a:t>Allocation Medical Prefunding</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(300 000)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(250 000)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881040"/>
                  </a:ext>
                </a:extLst>
              </a:tr>
              <a:tr h="161925">
                <a:tc>
                  <a:txBody>
                    <a:bodyPr/>
                    <a:lstStyle/>
                    <a:p>
                      <a:pPr algn="l" fontAlgn="b"/>
                      <a:r>
                        <a:rPr lang="en-ZA" sz="1400" b="0" i="0" u="none" strike="noStrike" dirty="0">
                          <a:effectLst/>
                          <a:latin typeface="Arial" panose="020B0604020202020204" pitchFamily="34" charset="0"/>
                        </a:rPr>
                        <a:t>Net Interest carry after allocation</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530 916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1 148 759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1 279 471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40209491"/>
                  </a:ext>
                </a:extLst>
              </a:tr>
              <a:tr h="161925">
                <a:tc>
                  <a:txBody>
                    <a:bodyPr/>
                    <a:lstStyle/>
                    <a:p>
                      <a:pPr algn="l" fontAlgn="b"/>
                      <a:r>
                        <a:rPr lang="en-ZA" sz="1400" b="0" i="0" u="none" strike="noStrike" dirty="0">
                          <a:effectLst/>
                          <a:latin typeface="Arial" panose="020B0604020202020204" pitchFamily="34" charset="0"/>
                        </a:rPr>
                        <a:t>Medical Funds</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(516 994)</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27.6%</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(659 639)</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9.7%</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(723 307)</a:t>
                      </a:r>
                    </a:p>
                  </a:txBody>
                  <a:tcPr marL="0" marR="0" marT="0" marB="0" anchor="b">
                    <a:lnL>
                      <a:noFill/>
                    </a:lnL>
                    <a:lnR>
                      <a:noFill/>
                    </a:lnR>
                    <a:lnT>
                      <a:noFill/>
                    </a:lnT>
                    <a:lnB>
                      <a:noFill/>
                    </a:lnB>
                  </a:tcPr>
                </a:tc>
                <a:extLst>
                  <a:ext uri="{0D108BD9-81ED-4DB2-BD59-A6C34878D82A}">
                    <a16:rowId xmlns:a16="http://schemas.microsoft.com/office/drawing/2014/main" val="3523383222"/>
                  </a:ext>
                </a:extLst>
              </a:tr>
              <a:tr h="161925">
                <a:tc>
                  <a:txBody>
                    <a:bodyPr/>
                    <a:lstStyle/>
                    <a:p>
                      <a:pPr algn="l" fontAlgn="b"/>
                      <a:r>
                        <a:rPr lang="en-ZA" sz="1400" b="0" i="0" u="none" strike="noStrike" dirty="0">
                          <a:effectLst/>
                          <a:latin typeface="Arial" panose="020B0604020202020204" pitchFamily="34" charset="0"/>
                        </a:rPr>
                        <a:t>Hermannsburg Schule fund</a:t>
                      </a:r>
                    </a:p>
                  </a:txBody>
                  <a:tcPr marL="0" marR="0" marT="0" marB="0" anchor="b">
                    <a:lnL>
                      <a:noFill/>
                    </a:lnL>
                    <a:lnR>
                      <a:noFill/>
                    </a:lnR>
                    <a:lnT>
                      <a:noFill/>
                    </a:lnT>
                    <a:lnB>
                      <a:noFill/>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(336 130)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14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(336 354)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856388"/>
                  </a:ext>
                </a:extLst>
              </a:tr>
              <a:tr h="171450">
                <a:tc>
                  <a:txBody>
                    <a:bodyPr/>
                    <a:lstStyle/>
                    <a:p>
                      <a:pPr algn="l" fontAlgn="b"/>
                      <a:r>
                        <a:rPr lang="en-ZA" sz="1400" b="0" i="0" u="none" strike="noStrike" dirty="0">
                          <a:effectLst/>
                          <a:latin typeface="Arial" panose="020B0604020202020204" pitchFamily="34" charset="0"/>
                        </a:rPr>
                        <a:t>Net Investment Carry</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13 922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998.9%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152 991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43.7%</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219 810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3206699"/>
                  </a:ext>
                </a:extLst>
              </a:tr>
              <a:tr h="171450">
                <a:tc>
                  <a:txBody>
                    <a:bodyPr/>
                    <a:lstStyle/>
                    <a:p>
                      <a:pPr algn="l" fontAlgn="b"/>
                      <a:r>
                        <a:rPr lang="en-ZA" sz="1400" b="0" i="0" u="none" strike="noStrike" dirty="0">
                          <a:effectLst/>
                          <a:latin typeface="Arial" panose="020B0604020202020204" pitchFamily="34" charset="0"/>
                        </a:rPr>
                        <a:t>Investments per Balance sheet</a:t>
                      </a:r>
                    </a:p>
                  </a:txBody>
                  <a:tcPr marL="0" marR="0" marT="0" marB="0" anchor="b">
                    <a:lnL>
                      <a:noFill/>
                    </a:lnL>
                    <a:lnR>
                      <a:noFill/>
                    </a:lnR>
                    <a:lnT>
                      <a:noFill/>
                    </a:lnT>
                    <a:lnB>
                      <a:noFill/>
                    </a:lnB>
                    <a:solidFill>
                      <a:srgbClr val="FFFF00"/>
                    </a:solidFill>
                  </a:tcPr>
                </a:tc>
                <a:tc>
                  <a:txBody>
                    <a:bodyPr/>
                    <a:lstStyle/>
                    <a:p>
                      <a:pPr algn="r" fontAlgn="b"/>
                      <a:r>
                        <a:rPr lang="en-ZA" sz="1400" b="0" i="0" u="none" strike="noStrike" dirty="0">
                          <a:effectLst/>
                          <a:latin typeface="Arial" panose="020B0604020202020204" pitchFamily="34" charset="0"/>
                        </a:rPr>
                        <a:t>23 712 647</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r" fontAlgn="b"/>
                      <a:r>
                        <a:rPr lang="en-ZA" sz="1400" b="0" i="0" u="none" strike="noStrike" dirty="0">
                          <a:effectLst/>
                          <a:latin typeface="Arial" panose="020B0604020202020204" pitchFamily="34"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r" fontAlgn="b"/>
                      <a:r>
                        <a:rPr lang="en-ZA" sz="1400" b="0" i="0" u="none" strike="noStrike" dirty="0">
                          <a:effectLst/>
                          <a:latin typeface="Arial" panose="020B0604020202020204" pitchFamily="34" charset="0"/>
                        </a:rPr>
                        <a:t>25 023 774</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r" fontAlgn="b"/>
                      <a:r>
                        <a:rPr lang="en-ZA" sz="1400" b="0" i="0" u="none" strike="noStrike" dirty="0">
                          <a:effectLst/>
                          <a:latin typeface="Arial" panose="020B0604020202020204" pitchFamily="34"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r" fontAlgn="b"/>
                      <a:r>
                        <a:rPr lang="en-ZA" sz="1400" b="0" i="0" u="none" strike="noStrike" dirty="0">
                          <a:effectLst/>
                          <a:latin typeface="Arial" panose="020B0604020202020204" pitchFamily="34" charset="0"/>
                        </a:rPr>
                        <a:t>25 694 825</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416617490"/>
                  </a:ext>
                </a:extLst>
              </a:tr>
              <a:tr h="171450">
                <a:tc>
                  <a:txBody>
                    <a:bodyPr/>
                    <a:lstStyle/>
                    <a:p>
                      <a:pPr algn="l" fontAlgn="b"/>
                      <a:r>
                        <a:rPr lang="en-ZA" sz="1400" b="0" i="0" u="none" strike="noStrike" dirty="0">
                          <a:effectLst/>
                          <a:latin typeface="Arial" panose="020B0604020202020204" pitchFamily="34" charset="0"/>
                        </a:rPr>
                        <a:t>%Return on total investment</a:t>
                      </a:r>
                    </a:p>
                  </a:txBody>
                  <a:tcPr marL="0" marR="0" marT="0" marB="0" anchor="b">
                    <a:lnL>
                      <a:noFill/>
                    </a:lnL>
                    <a:lnR>
                      <a:noFill/>
                    </a:lnR>
                    <a:lnT>
                      <a:noFill/>
                    </a:lnT>
                    <a:lnB>
                      <a:noFill/>
                    </a:lnB>
                    <a:solidFill>
                      <a:srgbClr val="FFFF00"/>
                    </a:solidFill>
                  </a:tcPr>
                </a:tc>
                <a:tc>
                  <a:txBody>
                    <a:bodyPr/>
                    <a:lstStyle/>
                    <a:p>
                      <a:pPr algn="r" fontAlgn="b"/>
                      <a:r>
                        <a:rPr lang="en-ZA" sz="1400" b="0" i="0" u="none" strike="noStrike" dirty="0">
                          <a:effectLst/>
                          <a:latin typeface="Arial" panose="020B0604020202020204" pitchFamily="34" charset="0"/>
                        </a:rPr>
                        <a:t>4.42%</a:t>
                      </a:r>
                    </a:p>
                  </a:txBody>
                  <a:tcPr marL="0" marR="0" marT="0" marB="0" anchor="b">
                    <a:lnL>
                      <a:noFill/>
                    </a:lnL>
                    <a:lnR>
                      <a:noFill/>
                    </a:lnR>
                    <a:lnT>
                      <a:noFill/>
                    </a:lnT>
                    <a:lnB>
                      <a:noFill/>
                    </a:lnB>
                    <a:solidFill>
                      <a:srgbClr val="FFFF00"/>
                    </a:solidFill>
                  </a:tcPr>
                </a:tc>
                <a:tc>
                  <a:txBody>
                    <a:bodyPr/>
                    <a:lstStyle/>
                    <a:p>
                      <a:pPr algn="r" fontAlgn="b"/>
                      <a:r>
                        <a:rPr lang="en-ZA" sz="14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00"/>
                    </a:solidFill>
                  </a:tcPr>
                </a:tc>
                <a:tc>
                  <a:txBody>
                    <a:bodyPr/>
                    <a:lstStyle/>
                    <a:p>
                      <a:pPr algn="r" fontAlgn="b"/>
                      <a:r>
                        <a:rPr lang="en-ZA" sz="1400" b="0" i="0" u="none" strike="noStrike" dirty="0">
                          <a:effectLst/>
                          <a:latin typeface="Arial" panose="020B0604020202020204" pitchFamily="34" charset="0"/>
                        </a:rPr>
                        <a:t>6.75%</a:t>
                      </a:r>
                    </a:p>
                  </a:txBody>
                  <a:tcPr marL="0" marR="0" marT="0" marB="0" anchor="b">
                    <a:lnL>
                      <a:noFill/>
                    </a:lnL>
                    <a:lnR>
                      <a:noFill/>
                    </a:lnR>
                    <a:lnT>
                      <a:noFill/>
                    </a:lnT>
                    <a:lnB>
                      <a:noFill/>
                    </a:lnB>
                    <a:solidFill>
                      <a:srgbClr val="FFFF00"/>
                    </a:solidFill>
                  </a:tcPr>
                </a:tc>
                <a:tc>
                  <a:txBody>
                    <a:bodyPr/>
                    <a:lstStyle/>
                    <a:p>
                      <a:pPr algn="r" fontAlgn="b"/>
                      <a:r>
                        <a:rPr lang="en-ZA" sz="14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00"/>
                    </a:solidFill>
                  </a:tcPr>
                </a:tc>
                <a:tc>
                  <a:txBody>
                    <a:bodyPr/>
                    <a:lstStyle/>
                    <a:p>
                      <a:pPr algn="r" fontAlgn="b"/>
                      <a:r>
                        <a:rPr lang="en-ZA" sz="1400" b="0" i="0" u="none" strike="noStrike" dirty="0">
                          <a:effectLst/>
                          <a:latin typeface="Arial" panose="020B0604020202020204" pitchFamily="34" charset="0"/>
                        </a:rPr>
                        <a:t>6.80%</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4230793272"/>
                  </a:ext>
                </a:extLst>
              </a:tr>
            </a:tbl>
          </a:graphicData>
        </a:graphic>
      </p:graphicFrame>
      <p:graphicFrame>
        <p:nvGraphicFramePr>
          <p:cNvPr id="7" name="Table 6">
            <a:extLst>
              <a:ext uri="{FF2B5EF4-FFF2-40B4-BE49-F238E27FC236}">
                <a16:creationId xmlns:a16="http://schemas.microsoft.com/office/drawing/2014/main" id="{F4DB3C8C-DEE9-489D-9FB0-DEA3D5894C05}"/>
              </a:ext>
            </a:extLst>
          </p:cNvPr>
          <p:cNvGraphicFramePr>
            <a:graphicFrameLocks noGrp="1"/>
          </p:cNvGraphicFramePr>
          <p:nvPr>
            <p:extLst>
              <p:ext uri="{D42A27DB-BD31-4B8C-83A1-F6EECF244321}">
                <p14:modId xmlns:p14="http://schemas.microsoft.com/office/powerpoint/2010/main" val="3866382650"/>
              </p:ext>
            </p:extLst>
          </p:nvPr>
        </p:nvGraphicFramePr>
        <p:xfrm>
          <a:off x="611560" y="5187722"/>
          <a:ext cx="8147248" cy="1371600"/>
        </p:xfrm>
        <a:graphic>
          <a:graphicData uri="http://schemas.openxmlformats.org/drawingml/2006/table">
            <a:tbl>
              <a:tblPr/>
              <a:tblGrid>
                <a:gridCol w="3079275">
                  <a:extLst>
                    <a:ext uri="{9D8B030D-6E8A-4147-A177-3AD203B41FA5}">
                      <a16:colId xmlns:a16="http://schemas.microsoft.com/office/drawing/2014/main" val="3602729389"/>
                    </a:ext>
                  </a:extLst>
                </a:gridCol>
                <a:gridCol w="1427372">
                  <a:extLst>
                    <a:ext uri="{9D8B030D-6E8A-4147-A177-3AD203B41FA5}">
                      <a16:colId xmlns:a16="http://schemas.microsoft.com/office/drawing/2014/main" val="3444827793"/>
                    </a:ext>
                  </a:extLst>
                </a:gridCol>
                <a:gridCol w="1186804">
                  <a:extLst>
                    <a:ext uri="{9D8B030D-6E8A-4147-A177-3AD203B41FA5}">
                      <a16:colId xmlns:a16="http://schemas.microsoft.com/office/drawing/2014/main" val="3509669635"/>
                    </a:ext>
                  </a:extLst>
                </a:gridCol>
                <a:gridCol w="1266993">
                  <a:extLst>
                    <a:ext uri="{9D8B030D-6E8A-4147-A177-3AD203B41FA5}">
                      <a16:colId xmlns:a16="http://schemas.microsoft.com/office/drawing/2014/main" val="1730154270"/>
                    </a:ext>
                  </a:extLst>
                </a:gridCol>
                <a:gridCol w="1186804">
                  <a:extLst>
                    <a:ext uri="{9D8B030D-6E8A-4147-A177-3AD203B41FA5}">
                      <a16:colId xmlns:a16="http://schemas.microsoft.com/office/drawing/2014/main" val="2356144471"/>
                    </a:ext>
                  </a:extLst>
                </a:gridCol>
              </a:tblGrid>
              <a:tr h="200025">
                <a:tc>
                  <a:txBody>
                    <a:bodyPr/>
                    <a:lstStyle/>
                    <a:p>
                      <a:pPr algn="l" fontAlgn="b"/>
                      <a:r>
                        <a:rPr lang="en-ZA" sz="1800" b="1" i="0" u="sng" strike="noStrike" dirty="0">
                          <a:effectLst/>
                          <a:latin typeface="Arial" panose="020B0604020202020204" pitchFamily="34" charset="0"/>
                        </a:rPr>
                        <a:t>BALANCE SHEET AT </a:t>
                      </a:r>
                    </a:p>
                  </a:txBody>
                  <a:tcPr marL="0" marR="0" marT="0" marB="0" anchor="b">
                    <a:lnL>
                      <a:noFill/>
                    </a:lnL>
                    <a:lnR>
                      <a:noFill/>
                    </a:lnR>
                    <a:lnT>
                      <a:noFill/>
                    </a:lnT>
                    <a:lnB>
                      <a:noFill/>
                    </a:lnB>
                  </a:tcPr>
                </a:tc>
                <a:tc>
                  <a:txBody>
                    <a:bodyPr/>
                    <a:lstStyle/>
                    <a:p>
                      <a:pPr algn="ctr" fontAlgn="b"/>
                      <a:r>
                        <a:rPr lang="en-ZA" sz="1200" b="1" i="0" u="sng" strike="noStrike" dirty="0">
                          <a:effectLst/>
                          <a:latin typeface="Arial" panose="020B0604020202020204" pitchFamily="34" charset="0"/>
                        </a:rPr>
                        <a:t>2018</a:t>
                      </a:r>
                    </a:p>
                  </a:txBody>
                  <a:tcPr marL="0" marR="0" marT="0" marB="0" anchor="b">
                    <a:lnL>
                      <a:noFill/>
                    </a:lnL>
                    <a:lnR>
                      <a:noFill/>
                    </a:lnR>
                    <a:lnT>
                      <a:noFill/>
                    </a:lnT>
                    <a:lnB>
                      <a:noFill/>
                    </a:lnB>
                  </a:tcPr>
                </a:tc>
                <a:tc>
                  <a:txBody>
                    <a:bodyPr/>
                    <a:lstStyle/>
                    <a:p>
                      <a:pPr algn="ctr" fontAlgn="b"/>
                      <a:r>
                        <a:rPr lang="en-ZA" sz="1200" b="1" i="0" u="sng" strike="noStrike" dirty="0">
                          <a:effectLst/>
                          <a:latin typeface="Arial" panose="020B0604020202020204" pitchFamily="34" charset="0"/>
                        </a:rPr>
                        <a:t>2019</a:t>
                      </a:r>
                    </a:p>
                  </a:txBody>
                  <a:tcPr marL="0" marR="0" marT="0" marB="0" anchor="b">
                    <a:lnL>
                      <a:noFill/>
                    </a:lnL>
                    <a:lnR>
                      <a:noFill/>
                    </a:lnR>
                    <a:lnT>
                      <a:noFill/>
                    </a:lnT>
                    <a:lnB>
                      <a:noFill/>
                    </a:lnB>
                  </a:tcPr>
                </a:tc>
                <a:tc>
                  <a:txBody>
                    <a:bodyPr/>
                    <a:lstStyle/>
                    <a:p>
                      <a:pPr algn="ctr" fontAlgn="b"/>
                      <a:r>
                        <a:rPr lang="en-ZA" sz="1200" b="1" i="0" u="sng" strike="noStrike" dirty="0">
                          <a:effectLst/>
                          <a:latin typeface="Arial" panose="020B0604020202020204" pitchFamily="34" charset="0"/>
                        </a:rPr>
                        <a:t>2020</a:t>
                      </a:r>
                    </a:p>
                  </a:txBody>
                  <a:tcPr marL="0" marR="0" marT="0" marB="0" anchor="b">
                    <a:lnL>
                      <a:noFill/>
                    </a:lnL>
                    <a:lnR>
                      <a:noFill/>
                    </a:lnR>
                    <a:lnT>
                      <a:noFill/>
                    </a:lnT>
                    <a:lnB>
                      <a:noFill/>
                    </a:lnB>
                  </a:tcPr>
                </a:tc>
                <a:tc>
                  <a:txBody>
                    <a:bodyPr/>
                    <a:lstStyle/>
                    <a:p>
                      <a:pPr algn="ctr" fontAlgn="b"/>
                      <a:r>
                        <a:rPr lang="en-ZA" sz="1200" b="1" i="0" u="sng" strike="noStrike" dirty="0">
                          <a:effectLst/>
                          <a:latin typeface="Arial" panose="020B0604020202020204" pitchFamily="34" charset="0"/>
                        </a:rPr>
                        <a:t>2021</a:t>
                      </a:r>
                    </a:p>
                  </a:txBody>
                  <a:tcPr marL="0" marR="0" marT="0" marB="0" anchor="b">
                    <a:lnL>
                      <a:noFill/>
                    </a:lnL>
                    <a:lnR>
                      <a:noFill/>
                    </a:lnR>
                    <a:lnT>
                      <a:noFill/>
                    </a:lnT>
                    <a:lnB>
                      <a:noFill/>
                    </a:lnB>
                  </a:tcPr>
                </a:tc>
                <a:extLst>
                  <a:ext uri="{0D108BD9-81ED-4DB2-BD59-A6C34878D82A}">
                    <a16:rowId xmlns:a16="http://schemas.microsoft.com/office/drawing/2014/main" val="3795292570"/>
                  </a:ext>
                </a:extLst>
              </a:tr>
              <a:tr h="161925">
                <a:tc>
                  <a:txBody>
                    <a:bodyPr/>
                    <a:lstStyle/>
                    <a:p>
                      <a:pPr algn="l" fontAlgn="b"/>
                      <a:endParaRPr lang="en-ZA" sz="12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200" b="1" i="0" u="none" strike="noStrike" dirty="0">
                          <a:effectLst/>
                          <a:latin typeface="Arial" panose="020B0604020202020204" pitchFamily="34" charset="0"/>
                        </a:rPr>
                        <a:t>Actual</a:t>
                      </a:r>
                    </a:p>
                  </a:txBody>
                  <a:tcPr marL="0" marR="0" marT="0" marB="0" anchor="b">
                    <a:lnL>
                      <a:noFill/>
                    </a:lnL>
                    <a:lnR>
                      <a:noFill/>
                    </a:lnR>
                    <a:lnT>
                      <a:noFill/>
                    </a:lnT>
                    <a:lnB>
                      <a:noFill/>
                    </a:lnB>
                  </a:tcPr>
                </a:tc>
                <a:tc>
                  <a:txBody>
                    <a:bodyPr/>
                    <a:lstStyle/>
                    <a:p>
                      <a:pPr algn="ctr" fontAlgn="b"/>
                      <a:r>
                        <a:rPr lang="en-ZA" sz="1200" b="1" i="0" u="none" strike="noStrike" dirty="0">
                          <a:effectLst/>
                          <a:latin typeface="Arial" panose="020B0604020202020204" pitchFamily="34" charset="0"/>
                        </a:rPr>
                        <a:t>Budget</a:t>
                      </a:r>
                    </a:p>
                  </a:txBody>
                  <a:tcPr marL="0" marR="0" marT="0" marB="0" anchor="b">
                    <a:lnL>
                      <a:noFill/>
                    </a:lnL>
                    <a:lnR>
                      <a:noFill/>
                    </a:lnR>
                    <a:lnT>
                      <a:noFill/>
                    </a:lnT>
                    <a:lnB>
                      <a:noFill/>
                    </a:lnB>
                  </a:tcPr>
                </a:tc>
                <a:tc>
                  <a:txBody>
                    <a:bodyPr/>
                    <a:lstStyle/>
                    <a:p>
                      <a:pPr algn="ctr" fontAlgn="b"/>
                      <a:r>
                        <a:rPr lang="en-ZA" sz="1200" b="1" i="0" u="none" strike="noStrike" dirty="0">
                          <a:effectLst/>
                          <a:latin typeface="Arial" panose="020B0604020202020204" pitchFamily="34" charset="0"/>
                        </a:rPr>
                        <a:t>Budget</a:t>
                      </a:r>
                    </a:p>
                  </a:txBody>
                  <a:tcPr marL="0" marR="0" marT="0" marB="0" anchor="b">
                    <a:lnL>
                      <a:noFill/>
                    </a:lnL>
                    <a:lnR>
                      <a:noFill/>
                    </a:lnR>
                    <a:lnT>
                      <a:noFill/>
                    </a:lnT>
                    <a:lnB>
                      <a:noFill/>
                    </a:lnB>
                  </a:tcPr>
                </a:tc>
                <a:tc>
                  <a:txBody>
                    <a:bodyPr/>
                    <a:lstStyle/>
                    <a:p>
                      <a:pPr algn="ctr" fontAlgn="b"/>
                      <a:r>
                        <a:rPr lang="en-ZA" sz="1200" b="1" i="0" u="none" strike="noStrike" dirty="0">
                          <a:effectLst/>
                          <a:latin typeface="Arial" panose="020B0604020202020204" pitchFamily="34" charset="0"/>
                        </a:rPr>
                        <a:t>Budget</a:t>
                      </a:r>
                    </a:p>
                  </a:txBody>
                  <a:tcPr marL="0" marR="0" marT="0" marB="0" anchor="b">
                    <a:lnL>
                      <a:noFill/>
                    </a:lnL>
                    <a:lnR>
                      <a:noFill/>
                    </a:lnR>
                    <a:lnT>
                      <a:noFill/>
                    </a:lnT>
                    <a:lnB>
                      <a:noFill/>
                    </a:lnB>
                  </a:tcPr>
                </a:tc>
                <a:extLst>
                  <a:ext uri="{0D108BD9-81ED-4DB2-BD59-A6C34878D82A}">
                    <a16:rowId xmlns:a16="http://schemas.microsoft.com/office/drawing/2014/main" val="865792902"/>
                  </a:ext>
                </a:extLst>
              </a:tr>
              <a:tr h="161925">
                <a:tc>
                  <a:txBody>
                    <a:bodyPr/>
                    <a:lstStyle/>
                    <a:p>
                      <a:pPr algn="l" fontAlgn="b"/>
                      <a:r>
                        <a:rPr lang="en-ZA" sz="1200" b="1" i="0" u="none" strike="noStrike" dirty="0">
                          <a:effectLst/>
                          <a:latin typeface="Arial" panose="020B0604020202020204" pitchFamily="34" charset="0"/>
                        </a:rPr>
                        <a:t>INVESTMENTS</a:t>
                      </a:r>
                    </a:p>
                  </a:txBody>
                  <a:tcPr marL="0" marR="0" marT="0" marB="0" anchor="b">
                    <a:lnL>
                      <a:noFill/>
                    </a:lnL>
                    <a:lnR>
                      <a:noFill/>
                    </a:lnR>
                    <a:lnT>
                      <a:noFill/>
                    </a:lnT>
                    <a:lnB>
                      <a:noFill/>
                    </a:lnB>
                  </a:tcPr>
                </a:tc>
                <a:tc>
                  <a:txBody>
                    <a:bodyPr/>
                    <a:lstStyle/>
                    <a:p>
                      <a:pPr algn="r" fontAlgn="b"/>
                      <a:r>
                        <a:rPr lang="en-ZA" sz="1200" b="1" i="0" u="none" strike="noStrike" dirty="0">
                          <a:effectLst/>
                          <a:latin typeface="Arial" panose="020B0604020202020204" pitchFamily="34" charset="0"/>
                        </a:rPr>
                        <a:t>25 143 448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Arial" panose="020B0604020202020204" pitchFamily="34" charset="0"/>
                        </a:rPr>
                        <a:t>23 712 647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Arial" panose="020B0604020202020204" pitchFamily="34" charset="0"/>
                        </a:rPr>
                        <a:t>25 023 774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effectLst/>
                          <a:latin typeface="Arial" panose="020B0604020202020204" pitchFamily="34" charset="0"/>
                        </a:rPr>
                        <a:t>25 694 825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4934555"/>
                  </a:ext>
                </a:extLst>
              </a:tr>
              <a:tr h="161925">
                <a:tc>
                  <a:txBody>
                    <a:bodyPr/>
                    <a:lstStyle/>
                    <a:p>
                      <a:pPr algn="l" fontAlgn="b"/>
                      <a:r>
                        <a:rPr lang="en-ZA" sz="1200" b="0" i="0" u="none" strike="noStrike" dirty="0">
                          <a:effectLst/>
                          <a:latin typeface="Arial" panose="020B0604020202020204" pitchFamily="34" charset="0"/>
                        </a:rPr>
                        <a:t>Investments  General Funds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effectLst/>
                          <a:latin typeface="Arial" panose="020B0604020202020204" pitchFamily="34" charset="0"/>
                        </a:rPr>
                        <a:t>6 091 878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effectLst/>
                          <a:latin typeface="Arial" panose="020B0604020202020204" pitchFamily="34" charset="0"/>
                        </a:rPr>
                        <a:t>6 261 005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effectLst/>
                          <a:latin typeface="Arial" panose="020B0604020202020204" pitchFamily="34" charset="0"/>
                        </a:rPr>
                        <a:t>7 024 351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1200" b="0" i="0" u="none" strike="noStrike" dirty="0">
                          <a:effectLst/>
                          <a:latin typeface="Arial" panose="020B0604020202020204" pitchFamily="34" charset="0"/>
                        </a:rPr>
                        <a:t>7 542 944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46450554"/>
                  </a:ext>
                </a:extLst>
              </a:tr>
              <a:tr h="161925">
                <a:tc>
                  <a:txBody>
                    <a:bodyPr/>
                    <a:lstStyle/>
                    <a:p>
                      <a:pPr algn="l" fontAlgn="b"/>
                      <a:r>
                        <a:rPr lang="en-ZA" sz="1200" b="0" i="0" u="none" strike="noStrike" dirty="0">
                          <a:effectLst/>
                          <a:latin typeface="Arial" panose="020B0604020202020204" pitchFamily="34" charset="0"/>
                        </a:rPr>
                        <a:t>Investments Medical Funds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effectLst/>
                          <a:latin typeface="Arial" panose="020B0604020202020204" pitchFamily="34" charset="0"/>
                        </a:rPr>
                        <a:t>8 698 416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effectLst/>
                          <a:latin typeface="Arial" panose="020B0604020202020204" pitchFamily="34" charset="0"/>
                        </a:rPr>
                        <a:t>9 423 416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effectLst/>
                          <a:latin typeface="Arial" panose="020B0604020202020204" pitchFamily="34" charset="0"/>
                        </a:rPr>
                        <a:t>10 332 958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effectLst/>
                          <a:latin typeface="Arial" panose="020B0604020202020204" pitchFamily="34" charset="0"/>
                        </a:rPr>
                        <a:t>11 265 791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72745053"/>
                  </a:ext>
                </a:extLst>
              </a:tr>
              <a:tr h="161925">
                <a:tc>
                  <a:txBody>
                    <a:bodyPr/>
                    <a:lstStyle/>
                    <a:p>
                      <a:pPr algn="l" fontAlgn="b"/>
                      <a:r>
                        <a:rPr lang="en-ZA" sz="1200" b="0" i="0" u="none" strike="noStrike" dirty="0">
                          <a:effectLst/>
                          <a:latin typeface="Arial" panose="020B0604020202020204" pitchFamily="34" charset="0"/>
                        </a:rPr>
                        <a:t>Investment Hermannsburg Schule Reserve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effectLst/>
                          <a:latin typeface="Arial" panose="020B0604020202020204" pitchFamily="34" charset="0"/>
                        </a:rPr>
                        <a:t>4 683 740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effectLst/>
                          <a:latin typeface="Arial" panose="020B0604020202020204" pitchFamily="34" charset="0"/>
                        </a:rPr>
                        <a:t>4 778 450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effectLst/>
                          <a:latin typeface="Arial" panose="020B0604020202020204" pitchFamily="34" charset="0"/>
                        </a:rPr>
                        <a:t>4 683 740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effectLst/>
                          <a:latin typeface="Arial" panose="020B0604020202020204" pitchFamily="34" charset="0"/>
                        </a:rPr>
                        <a:t>4 683 740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96054939"/>
                  </a:ext>
                </a:extLst>
              </a:tr>
              <a:tr h="161925">
                <a:tc>
                  <a:txBody>
                    <a:bodyPr/>
                    <a:lstStyle/>
                    <a:p>
                      <a:pPr algn="l" fontAlgn="b"/>
                      <a:r>
                        <a:rPr lang="en-ZA" sz="1200" b="0" i="0" u="none" strike="noStrike" dirty="0">
                          <a:effectLst/>
                          <a:latin typeface="Arial" panose="020B0604020202020204" pitchFamily="34" charset="0"/>
                        </a:rPr>
                        <a:t>Standard Bank Money market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200" b="0" i="0" u="none" strike="noStrike" dirty="0">
                          <a:effectLst/>
                          <a:latin typeface="Arial" panose="020B0604020202020204" pitchFamily="34" charset="0"/>
                        </a:rPr>
                        <a:t>5 669 414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panose="020B0604020202020204" pitchFamily="34" charset="0"/>
                        </a:rPr>
                        <a:t>3 249 777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panose="020B0604020202020204" pitchFamily="34" charset="0"/>
                        </a:rPr>
                        <a:t>2 982 726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effectLst/>
                          <a:latin typeface="Arial" panose="020B0604020202020204" pitchFamily="34" charset="0"/>
                        </a:rPr>
                        <a:t>2 202 350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132996"/>
                  </a:ext>
                </a:extLst>
              </a:tr>
            </a:tbl>
          </a:graphicData>
        </a:graphic>
      </p:graphicFrame>
    </p:spTree>
    <p:extLst>
      <p:ext uri="{BB962C8B-B14F-4D97-AF65-F5344CB8AC3E}">
        <p14:creationId xmlns:p14="http://schemas.microsoft.com/office/powerpoint/2010/main" val="711105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277"/>
            <a:ext cx="8229600" cy="418058"/>
          </a:xfrm>
        </p:spPr>
        <p:txBody>
          <a:bodyPr>
            <a:noAutofit/>
          </a:bodyPr>
          <a:lstStyle/>
          <a:p>
            <a:r>
              <a:rPr lang="en-ZA" sz="2400" dirty="0"/>
              <a:t>Summary Income Statement</a:t>
            </a:r>
          </a:p>
        </p:txBody>
      </p:sp>
      <p:sp>
        <p:nvSpPr>
          <p:cNvPr id="6" name="TextBox 5"/>
          <p:cNvSpPr txBox="1"/>
          <p:nvPr/>
        </p:nvSpPr>
        <p:spPr>
          <a:xfrm>
            <a:off x="735410" y="3501008"/>
            <a:ext cx="7848872" cy="2246769"/>
          </a:xfrm>
          <a:prstGeom prst="rect">
            <a:avLst/>
          </a:prstGeom>
          <a:noFill/>
        </p:spPr>
        <p:txBody>
          <a:bodyPr wrap="square" rtlCol="0">
            <a:spAutoFit/>
          </a:bodyPr>
          <a:lstStyle/>
          <a:p>
            <a:pPr marL="457200" indent="-457200">
              <a:buFont typeface="Arial" panose="020B0604020202020204" pitchFamily="34" charset="0"/>
              <a:buChar char="•"/>
            </a:pPr>
            <a:r>
              <a:rPr lang="en-ZA" sz="2800" dirty="0"/>
              <a:t>Pastors in Service and Nett Church Running cost – </a:t>
            </a:r>
            <a:r>
              <a:rPr lang="en-ZA" sz="2800" b="1" dirty="0">
                <a:solidFill>
                  <a:srgbClr val="FF0000"/>
                </a:solidFill>
              </a:rPr>
              <a:t>fully recovered</a:t>
            </a:r>
          </a:p>
          <a:p>
            <a:pPr marL="457200" indent="-457200">
              <a:buFont typeface="Arial" panose="020B0604020202020204" pitchFamily="34" charset="0"/>
              <a:buChar char="•"/>
            </a:pPr>
            <a:r>
              <a:rPr lang="en-ZA" sz="2800" dirty="0"/>
              <a:t>Investment Carry-Allocated some to subsidise Pastors in Service  and Church running cost</a:t>
            </a:r>
          </a:p>
        </p:txBody>
      </p:sp>
      <p:graphicFrame>
        <p:nvGraphicFramePr>
          <p:cNvPr id="4" name="Content Placeholder 3">
            <a:extLst>
              <a:ext uri="{FF2B5EF4-FFF2-40B4-BE49-F238E27FC236}">
                <a16:creationId xmlns:a16="http://schemas.microsoft.com/office/drawing/2014/main" id="{06250D17-0B63-42C0-9481-AEF4365D91AF}"/>
              </a:ext>
            </a:extLst>
          </p:cNvPr>
          <p:cNvGraphicFramePr>
            <a:graphicFrameLocks noGrp="1"/>
          </p:cNvGraphicFramePr>
          <p:nvPr>
            <p:ph idx="1"/>
          </p:nvPr>
        </p:nvGraphicFramePr>
        <p:xfrm>
          <a:off x="755576" y="836712"/>
          <a:ext cx="7416824" cy="2468880"/>
        </p:xfrm>
        <a:graphic>
          <a:graphicData uri="http://schemas.openxmlformats.org/drawingml/2006/table">
            <a:tbl>
              <a:tblPr/>
              <a:tblGrid>
                <a:gridCol w="2749818">
                  <a:extLst>
                    <a:ext uri="{9D8B030D-6E8A-4147-A177-3AD203B41FA5}">
                      <a16:colId xmlns:a16="http://schemas.microsoft.com/office/drawing/2014/main" val="16067194"/>
                    </a:ext>
                  </a:extLst>
                </a:gridCol>
                <a:gridCol w="1058936">
                  <a:extLst>
                    <a:ext uri="{9D8B030D-6E8A-4147-A177-3AD203B41FA5}">
                      <a16:colId xmlns:a16="http://schemas.microsoft.com/office/drawing/2014/main" val="905592956"/>
                    </a:ext>
                  </a:extLst>
                </a:gridCol>
                <a:gridCol w="807013">
                  <a:extLst>
                    <a:ext uri="{9D8B030D-6E8A-4147-A177-3AD203B41FA5}">
                      <a16:colId xmlns:a16="http://schemas.microsoft.com/office/drawing/2014/main" val="4000840163"/>
                    </a:ext>
                  </a:extLst>
                </a:gridCol>
                <a:gridCol w="1058936">
                  <a:extLst>
                    <a:ext uri="{9D8B030D-6E8A-4147-A177-3AD203B41FA5}">
                      <a16:colId xmlns:a16="http://schemas.microsoft.com/office/drawing/2014/main" val="1026253099"/>
                    </a:ext>
                  </a:extLst>
                </a:gridCol>
                <a:gridCol w="683185">
                  <a:extLst>
                    <a:ext uri="{9D8B030D-6E8A-4147-A177-3AD203B41FA5}">
                      <a16:colId xmlns:a16="http://schemas.microsoft.com/office/drawing/2014/main" val="1899930150"/>
                    </a:ext>
                  </a:extLst>
                </a:gridCol>
                <a:gridCol w="1058936">
                  <a:extLst>
                    <a:ext uri="{9D8B030D-6E8A-4147-A177-3AD203B41FA5}">
                      <a16:colId xmlns:a16="http://schemas.microsoft.com/office/drawing/2014/main" val="1017253985"/>
                    </a:ext>
                  </a:extLst>
                </a:gridCol>
              </a:tblGrid>
              <a:tr h="171450">
                <a:tc>
                  <a:txBody>
                    <a:bodyPr/>
                    <a:lstStyle/>
                    <a:p>
                      <a:pPr algn="l" fontAlgn="b"/>
                      <a:endParaRPr lang="en-ZA" sz="1800" b="0" i="0" u="none" strike="noStrike" dirty="0">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ZA" sz="1800" b="1" i="0" u="none" strike="noStrike" dirty="0">
                          <a:effectLst/>
                          <a:latin typeface="Arial" panose="020B0604020202020204" pitchFamily="34" charset="0"/>
                        </a:rPr>
                        <a:t>2019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1" i="0" u="none" strike="noStrike" dirty="0">
                          <a:effectLst/>
                          <a:latin typeface="Arial" panose="020B0604020202020204" pitchFamily="34" charset="0"/>
                        </a:rPr>
                        <a:t>2020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1" i="0" u="none" strike="noStrike" dirty="0">
                          <a:effectLst/>
                          <a:latin typeface="Arial" panose="020B0604020202020204" pitchFamily="34" charset="0"/>
                        </a:rPr>
                        <a:t>2021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497188"/>
                  </a:ext>
                </a:extLst>
              </a:tr>
              <a:tr h="333375">
                <a:tc>
                  <a:txBody>
                    <a:bodyPr/>
                    <a:lstStyle/>
                    <a:p>
                      <a:pPr algn="l" fontAlgn="b"/>
                      <a:r>
                        <a:rPr lang="en-ZA" sz="1800" b="1" i="0" u="none" strike="noStrike" dirty="0">
                          <a:effectLst/>
                          <a:latin typeface="Arial" panose="020B0604020202020204" pitchFamily="34" charset="0"/>
                        </a:rPr>
                        <a:t>Summary of Income Statement elements</a:t>
                      </a:r>
                    </a:p>
                  </a:txBody>
                  <a:tcPr marL="0" marR="0" marT="0" marB="0" anchor="b">
                    <a:lnL>
                      <a:noFill/>
                    </a:lnL>
                    <a:lnR>
                      <a:noFill/>
                    </a:lnR>
                    <a:lnT>
                      <a:noFill/>
                    </a:lnT>
                    <a:lnB>
                      <a:noFill/>
                    </a:lnB>
                  </a:tcPr>
                </a:tc>
                <a:tc>
                  <a:txBody>
                    <a:bodyPr/>
                    <a:lstStyle/>
                    <a:p>
                      <a:pPr algn="ctr" fontAlgn="b"/>
                      <a:r>
                        <a:rPr lang="en-ZA" sz="1800" b="0" i="0" u="none" strike="noStrike" dirty="0">
                          <a:effectLst/>
                          <a:latin typeface="Arial" panose="020B0604020202020204" pitchFamily="34" charset="0"/>
                        </a:rPr>
                        <a:t>Budget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effectLst/>
                          <a:latin typeface="Arial" panose="020B0604020202020204" pitchFamily="34" charset="0"/>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effectLst/>
                          <a:latin typeface="Arial" panose="020B0604020202020204" pitchFamily="34" charset="0"/>
                        </a:rPr>
                        <a:t>Budget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876747"/>
                  </a:ext>
                </a:extLst>
              </a:tr>
              <a:tr h="161925">
                <a:tc>
                  <a:txBody>
                    <a:bodyPr/>
                    <a:lstStyle/>
                    <a:p>
                      <a:pPr algn="l" fontAlgn="b"/>
                      <a:r>
                        <a:rPr lang="en-ZA" sz="1800" b="0" i="0" u="none" strike="noStrike" dirty="0">
                          <a:effectLst/>
                          <a:latin typeface="Arial" panose="020B0604020202020204" pitchFamily="34" charset="0"/>
                        </a:rPr>
                        <a:t>Pastors in Service</a:t>
                      </a:r>
                    </a:p>
                  </a:txBody>
                  <a:tcPr marL="0" marR="0" marT="0" marB="0" anchor="b">
                    <a:lnL>
                      <a:noFill/>
                    </a:lnL>
                    <a:lnR>
                      <a:noFill/>
                    </a:lnR>
                    <a:lnT>
                      <a:noFill/>
                    </a:lnT>
                    <a:lnB>
                      <a:noFill/>
                    </a:lnB>
                  </a:tcPr>
                </a:tc>
                <a:tc>
                  <a:txBody>
                    <a:bodyPr/>
                    <a:lstStyle/>
                    <a:p>
                      <a:pPr algn="r" fontAlgn="b"/>
                      <a:r>
                        <a:rPr lang="en-ZA" sz="1800" b="0" i="0" u="none" strike="noStrike" dirty="0">
                          <a:effectLst/>
                          <a:latin typeface="Arial" panose="020B0604020202020204" pitchFamily="34" charset="0"/>
                        </a:rPr>
                        <a:t>(298 752)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ZA" sz="1800" b="0" i="0" u="none" strike="noStrike" dirty="0">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800" b="0" i="0" u="none" strike="noStrike" dirty="0">
                          <a:effectLst/>
                          <a:latin typeface="Arial" panose="020B0604020202020204" pitchFamily="34" charset="0"/>
                        </a:rPr>
                        <a:t>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ZA" sz="1800" b="0" i="0" u="none" strike="noStrike" dirty="0">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800" b="0" i="0" u="none" strike="noStrike" dirty="0">
                          <a:effectLst/>
                          <a:latin typeface="Arial" panose="020B0604020202020204" pitchFamily="34" charset="0"/>
                        </a:rPr>
                        <a:t>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83067683"/>
                  </a:ext>
                </a:extLst>
              </a:tr>
              <a:tr h="323850">
                <a:tc>
                  <a:txBody>
                    <a:bodyPr/>
                    <a:lstStyle/>
                    <a:p>
                      <a:pPr algn="l" fontAlgn="b"/>
                      <a:r>
                        <a:rPr lang="en-ZA" sz="1800" b="0" i="0" u="none" strike="noStrike" dirty="0">
                          <a:effectLst/>
                          <a:latin typeface="Arial" panose="020B0604020202020204" pitchFamily="34" charset="0"/>
                        </a:rPr>
                        <a:t>Nett Church Running Costs to be recovered</a:t>
                      </a:r>
                    </a:p>
                  </a:txBody>
                  <a:tcPr marL="0" marR="0" marT="0" marB="0" anchor="b">
                    <a:lnL>
                      <a:noFill/>
                    </a:lnL>
                    <a:lnR>
                      <a:noFill/>
                    </a:lnR>
                    <a:lnT>
                      <a:noFill/>
                    </a:lnT>
                    <a:lnB>
                      <a:noFill/>
                    </a:lnB>
                  </a:tcPr>
                </a:tc>
                <a:tc>
                  <a:txBody>
                    <a:bodyPr/>
                    <a:lstStyle/>
                    <a:p>
                      <a:pPr algn="r" fontAlgn="b"/>
                      <a:r>
                        <a:rPr lang="en-ZA" sz="1800" b="0" i="0" u="none" strike="noStrike" dirty="0">
                          <a:effectLst/>
                          <a:latin typeface="Arial" panose="020B0604020202020204" pitchFamily="34" charset="0"/>
                        </a:rPr>
                        <a:t>298 752</a:t>
                      </a:r>
                    </a:p>
                  </a:txBody>
                  <a:tcPr marL="0" marR="0" marT="0" marB="0" anchor="b">
                    <a:lnL>
                      <a:noFill/>
                    </a:lnL>
                    <a:lnR>
                      <a:noFill/>
                    </a:lnR>
                    <a:lnT>
                      <a:noFill/>
                    </a:lnT>
                    <a:lnB>
                      <a:noFill/>
                    </a:lnB>
                  </a:tcPr>
                </a:tc>
                <a:tc>
                  <a:txBody>
                    <a:bodyPr/>
                    <a:lstStyle/>
                    <a:p>
                      <a:pPr algn="r" fontAlgn="b"/>
                      <a:endParaRPr lang="en-ZA" sz="1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8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r" fontAlgn="b"/>
                      <a:endParaRPr lang="en-ZA" sz="1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800" b="0" i="0" u="none" strike="noStrike" dirty="0">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2200317769"/>
                  </a:ext>
                </a:extLst>
              </a:tr>
              <a:tr h="323850">
                <a:tc>
                  <a:txBody>
                    <a:bodyPr/>
                    <a:lstStyle/>
                    <a:p>
                      <a:pPr algn="l" fontAlgn="b"/>
                      <a:r>
                        <a:rPr lang="en-ZA" sz="1800" b="0" i="0" u="none" strike="noStrike" dirty="0">
                          <a:effectLst/>
                          <a:latin typeface="Arial" panose="020B0604020202020204" pitchFamily="34" charset="0"/>
                        </a:rPr>
                        <a:t>Investment Income less allocation-Investment carry</a:t>
                      </a:r>
                    </a:p>
                  </a:txBody>
                  <a:tcPr marL="0" marR="0" marT="0" marB="0" anchor="b">
                    <a:lnL>
                      <a:noFill/>
                    </a:lnL>
                    <a:lnR>
                      <a:noFill/>
                    </a:lnR>
                    <a:lnT>
                      <a:noFill/>
                    </a:lnT>
                    <a:lnB>
                      <a:noFill/>
                    </a:lnB>
                  </a:tcPr>
                </a:tc>
                <a:tc>
                  <a:txBody>
                    <a:bodyPr/>
                    <a:lstStyle/>
                    <a:p>
                      <a:pPr algn="r" fontAlgn="b"/>
                      <a:r>
                        <a:rPr lang="en-ZA" sz="1800" b="0" i="0" u="none" strike="noStrike" dirty="0">
                          <a:effectLst/>
                          <a:latin typeface="Arial" panose="020B0604020202020204" pitchFamily="34" charset="0"/>
                        </a:rPr>
                        <a:t>13 922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1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dirty="0">
                          <a:effectLst/>
                          <a:latin typeface="Arial" panose="020B0604020202020204" pitchFamily="34" charset="0"/>
                        </a:rPr>
                        <a:t>152 991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ZA" sz="1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800" b="0" i="0" u="none" strike="noStrike" dirty="0">
                          <a:effectLst/>
                          <a:latin typeface="Arial" panose="020B0604020202020204" pitchFamily="34" charset="0"/>
                        </a:rPr>
                        <a:t>219 810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184401"/>
                  </a:ext>
                </a:extLst>
              </a:tr>
              <a:tr h="171450">
                <a:tc>
                  <a:txBody>
                    <a:bodyPr/>
                    <a:lstStyle/>
                    <a:p>
                      <a:pPr algn="l" fontAlgn="b"/>
                      <a:r>
                        <a:rPr lang="en-ZA" sz="1800" b="0" i="0" u="none" strike="noStrike" dirty="0">
                          <a:effectLst/>
                          <a:latin typeface="Arial" panose="020B0604020202020204" pitchFamily="34" charset="0"/>
                        </a:rPr>
                        <a:t>Total</a:t>
                      </a:r>
                    </a:p>
                  </a:txBody>
                  <a:tcPr marL="0" marR="0" marT="0" marB="0" anchor="b">
                    <a:lnL>
                      <a:noFill/>
                    </a:lnL>
                    <a:lnR>
                      <a:noFill/>
                    </a:lnR>
                    <a:lnT>
                      <a:noFill/>
                    </a:lnT>
                    <a:lnB>
                      <a:noFill/>
                    </a:lnB>
                  </a:tcPr>
                </a:tc>
                <a:tc>
                  <a:txBody>
                    <a:bodyPr/>
                    <a:lstStyle/>
                    <a:p>
                      <a:pPr algn="r" fontAlgn="b"/>
                      <a:r>
                        <a:rPr lang="en-ZA" sz="1800" b="0" i="0" u="none" strike="noStrike" dirty="0">
                          <a:effectLst/>
                          <a:latin typeface="Arial" panose="020B0604020202020204" pitchFamily="34" charset="0"/>
                        </a:rPr>
                        <a:t>13 922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8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800" b="0" i="0" u="none" strike="noStrike" dirty="0">
                          <a:effectLst/>
                          <a:latin typeface="Arial" panose="020B0604020202020204" pitchFamily="34" charset="0"/>
                        </a:rPr>
                        <a:t>152 991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8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800" b="0" i="0" u="none" strike="noStrike" dirty="0">
                          <a:effectLst/>
                          <a:latin typeface="Arial" panose="020B0604020202020204" pitchFamily="34" charset="0"/>
                        </a:rPr>
                        <a:t>219 810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17545292"/>
                  </a:ext>
                </a:extLst>
              </a:tr>
            </a:tbl>
          </a:graphicData>
        </a:graphic>
      </p:graphicFrame>
      <p:grpSp>
        <p:nvGrpSpPr>
          <p:cNvPr id="5" name="Group 7"/>
          <p:cNvGrpSpPr>
            <a:grpSpLocks/>
          </p:cNvGrpSpPr>
          <p:nvPr/>
        </p:nvGrpSpPr>
        <p:grpSpPr bwMode="auto">
          <a:xfrm>
            <a:off x="683568" y="5857605"/>
            <a:ext cx="7956550" cy="850107"/>
            <a:chOff x="0" y="5158680"/>
            <a:chExt cx="7956376" cy="1700808"/>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58680"/>
              <a:ext cx="2227510"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691680" y="6488668"/>
              <a:ext cx="6264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de-DE" altLang="en-US" dirty="0" err="1">
                  <a:solidFill>
                    <a:srgbClr val="00758C"/>
                  </a:solidFill>
                </a:rPr>
                <a:t>Evangelical</a:t>
              </a:r>
              <a:r>
                <a:rPr lang="de-DE" altLang="en-US" dirty="0">
                  <a:solidFill>
                    <a:srgbClr val="00758C"/>
                  </a:solidFill>
                </a:rPr>
                <a:t> </a:t>
              </a:r>
              <a:r>
                <a:rPr lang="de-DE" altLang="en-US" dirty="0" err="1">
                  <a:solidFill>
                    <a:srgbClr val="00758C"/>
                  </a:solidFill>
                </a:rPr>
                <a:t>Lutheran</a:t>
              </a:r>
              <a:r>
                <a:rPr lang="de-DE" altLang="en-US" dirty="0">
                  <a:solidFill>
                    <a:srgbClr val="00758C"/>
                  </a:solidFill>
                </a:rPr>
                <a:t> Church in Southern </a:t>
              </a:r>
              <a:r>
                <a:rPr lang="de-DE" altLang="en-US" dirty="0" err="1">
                  <a:solidFill>
                    <a:srgbClr val="00758C"/>
                  </a:solidFill>
                </a:rPr>
                <a:t>Africa</a:t>
              </a:r>
              <a:r>
                <a:rPr lang="de-DE" altLang="en-US" dirty="0">
                  <a:solidFill>
                    <a:srgbClr val="00758C"/>
                  </a:solidFill>
                </a:rPr>
                <a:t> (N-T)</a:t>
              </a:r>
              <a:endParaRPr lang="en-GB" altLang="en-US" dirty="0">
                <a:solidFill>
                  <a:srgbClr val="00758C"/>
                </a:solidFill>
              </a:endParaRPr>
            </a:p>
          </p:txBody>
        </p:sp>
      </p:grpSp>
    </p:spTree>
    <p:extLst>
      <p:ext uri="{BB962C8B-B14F-4D97-AF65-F5344CB8AC3E}">
        <p14:creationId xmlns:p14="http://schemas.microsoft.com/office/powerpoint/2010/main" val="2271321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99" y="9702"/>
            <a:ext cx="8229600" cy="346050"/>
          </a:xfrm>
        </p:spPr>
        <p:txBody>
          <a:bodyPr>
            <a:noAutofit/>
          </a:bodyPr>
          <a:lstStyle/>
          <a:p>
            <a:r>
              <a:rPr lang="en-ZA" sz="2000" dirty="0"/>
              <a:t>Summary of impact to Congregation Contribution</a:t>
            </a:r>
          </a:p>
        </p:txBody>
      </p:sp>
      <p:sp>
        <p:nvSpPr>
          <p:cNvPr id="5" name="TextBox 4"/>
          <p:cNvSpPr txBox="1"/>
          <p:nvPr/>
        </p:nvSpPr>
        <p:spPr>
          <a:xfrm>
            <a:off x="683568" y="2970313"/>
            <a:ext cx="7632848" cy="2862322"/>
          </a:xfrm>
          <a:prstGeom prst="rect">
            <a:avLst/>
          </a:prstGeom>
          <a:noFill/>
        </p:spPr>
        <p:txBody>
          <a:bodyPr wrap="square" rtlCol="0">
            <a:spAutoFit/>
          </a:bodyPr>
          <a:lstStyle/>
          <a:p>
            <a:endParaRPr lang="en-ZA" dirty="0"/>
          </a:p>
          <a:p>
            <a:pPr marL="285750" indent="-285750">
              <a:buFont typeface="Arial" panose="020B0604020202020204" pitchFamily="34" charset="0"/>
              <a:buChar char="•"/>
            </a:pPr>
            <a:r>
              <a:rPr lang="en-ZA" dirty="0"/>
              <a:t>Increase in 2020 is higher due to the reduced Voluntary Offerings foreseen. The increase would have been 10.2% if funds had not been allocated from Interest carry to Church running cost and medical prefunding. </a:t>
            </a:r>
          </a:p>
          <a:p>
            <a:pPr marL="285750" indent="-285750">
              <a:buFont typeface="Arial" panose="020B0604020202020204" pitchFamily="34" charset="0"/>
              <a:buChar char="•"/>
            </a:pPr>
            <a:r>
              <a:rPr lang="en-ZA" dirty="0"/>
              <a:t>The total increase in 2020 for a congregation WITH a pastor in service is a reasonable 7% to R665 854.</a:t>
            </a:r>
          </a:p>
          <a:p>
            <a:pPr marL="285750" indent="-285750">
              <a:buFont typeface="Arial" panose="020B0604020202020204" pitchFamily="34" charset="0"/>
              <a:buChar char="•"/>
            </a:pPr>
            <a:r>
              <a:rPr lang="en-ZA" dirty="0"/>
              <a:t>The increase in 2021 will be  [7%] to R712 663.</a:t>
            </a:r>
          </a:p>
          <a:p>
            <a:pPr marL="285750" indent="-285750">
              <a:buFont typeface="Arial" panose="020B0604020202020204" pitchFamily="34" charset="0"/>
              <a:buChar char="•"/>
            </a:pPr>
            <a:r>
              <a:rPr lang="en-ZA" dirty="0"/>
              <a:t>For congregations WITHOUT a pastor in service the increases are 7.6% and 18.2% respectively</a:t>
            </a:r>
          </a:p>
        </p:txBody>
      </p:sp>
      <p:graphicFrame>
        <p:nvGraphicFramePr>
          <p:cNvPr id="6" name="Content Placeholder 5">
            <a:extLst>
              <a:ext uri="{FF2B5EF4-FFF2-40B4-BE49-F238E27FC236}">
                <a16:creationId xmlns:a16="http://schemas.microsoft.com/office/drawing/2014/main" id="{CCBE91CB-F9C3-4096-83D6-CD1FB005B925}"/>
              </a:ext>
            </a:extLst>
          </p:cNvPr>
          <p:cNvGraphicFramePr>
            <a:graphicFrameLocks noGrp="1"/>
          </p:cNvGraphicFramePr>
          <p:nvPr>
            <p:ph idx="1"/>
          </p:nvPr>
        </p:nvGraphicFramePr>
        <p:xfrm>
          <a:off x="683568" y="996282"/>
          <a:ext cx="7848873" cy="1828800"/>
        </p:xfrm>
        <a:graphic>
          <a:graphicData uri="http://schemas.openxmlformats.org/drawingml/2006/table">
            <a:tbl>
              <a:tblPr/>
              <a:tblGrid>
                <a:gridCol w="2704347">
                  <a:extLst>
                    <a:ext uri="{9D8B030D-6E8A-4147-A177-3AD203B41FA5}">
                      <a16:colId xmlns:a16="http://schemas.microsoft.com/office/drawing/2014/main" val="1251227845"/>
                    </a:ext>
                  </a:extLst>
                </a:gridCol>
                <a:gridCol w="1168600">
                  <a:extLst>
                    <a:ext uri="{9D8B030D-6E8A-4147-A177-3AD203B41FA5}">
                      <a16:colId xmlns:a16="http://schemas.microsoft.com/office/drawing/2014/main" val="2668805978"/>
                    </a:ext>
                  </a:extLst>
                </a:gridCol>
                <a:gridCol w="859660">
                  <a:extLst>
                    <a:ext uri="{9D8B030D-6E8A-4147-A177-3AD203B41FA5}">
                      <a16:colId xmlns:a16="http://schemas.microsoft.com/office/drawing/2014/main" val="2516664016"/>
                    </a:ext>
                  </a:extLst>
                </a:gridCol>
                <a:gridCol w="1002936">
                  <a:extLst>
                    <a:ext uri="{9D8B030D-6E8A-4147-A177-3AD203B41FA5}">
                      <a16:colId xmlns:a16="http://schemas.microsoft.com/office/drawing/2014/main" val="4236269514"/>
                    </a:ext>
                  </a:extLst>
                </a:gridCol>
                <a:gridCol w="1110394">
                  <a:extLst>
                    <a:ext uri="{9D8B030D-6E8A-4147-A177-3AD203B41FA5}">
                      <a16:colId xmlns:a16="http://schemas.microsoft.com/office/drawing/2014/main" val="2613098061"/>
                    </a:ext>
                  </a:extLst>
                </a:gridCol>
                <a:gridCol w="1002936">
                  <a:extLst>
                    <a:ext uri="{9D8B030D-6E8A-4147-A177-3AD203B41FA5}">
                      <a16:colId xmlns:a16="http://schemas.microsoft.com/office/drawing/2014/main" val="561324869"/>
                    </a:ext>
                  </a:extLst>
                </a:gridCol>
              </a:tblGrid>
              <a:tr h="161925">
                <a:tc>
                  <a:txBody>
                    <a:bodyPr/>
                    <a:lstStyle/>
                    <a:p>
                      <a:pPr algn="l" fontAlgn="b"/>
                      <a:r>
                        <a:rPr lang="en-ZA" sz="2000" b="1" i="0" u="none" strike="noStrike" dirty="0">
                          <a:effectLst/>
                          <a:latin typeface="Arial" panose="020B0604020202020204" pitchFamily="34" charset="0"/>
                        </a:rPr>
                        <a:t>Summary of Increases</a:t>
                      </a:r>
                    </a:p>
                  </a:txBody>
                  <a:tcPr marL="0" marR="0" marT="0" marB="0" anchor="b">
                    <a:lnL>
                      <a:noFill/>
                    </a:lnL>
                    <a:lnR>
                      <a:noFill/>
                    </a:lnR>
                    <a:lnT>
                      <a:noFill/>
                    </a:lnT>
                    <a:lnB>
                      <a:noFill/>
                    </a:lnB>
                  </a:tcPr>
                </a:tc>
                <a:tc>
                  <a:txBody>
                    <a:bodyPr/>
                    <a:lstStyle/>
                    <a:p>
                      <a:pPr algn="ctr" fontAlgn="b"/>
                      <a:r>
                        <a:rPr lang="en-ZA" sz="2000" b="1" i="0" u="none" strike="noStrike" dirty="0">
                          <a:effectLst/>
                          <a:latin typeface="Arial" panose="020B0604020202020204" pitchFamily="34" charset="0"/>
                        </a:rPr>
                        <a:t>2019</a:t>
                      </a:r>
                    </a:p>
                  </a:txBody>
                  <a:tcPr marL="0" marR="0" marT="0" marB="0" anchor="b">
                    <a:lnL>
                      <a:noFill/>
                    </a:lnL>
                    <a:lnR>
                      <a:noFill/>
                    </a:lnR>
                    <a:lnT>
                      <a:noFill/>
                    </a:lnT>
                    <a:lnB>
                      <a:noFill/>
                    </a:lnB>
                  </a:tcPr>
                </a:tc>
                <a:tc>
                  <a:txBody>
                    <a:bodyPr/>
                    <a:lstStyle/>
                    <a:p>
                      <a:pPr algn="ctr" fontAlgn="b"/>
                      <a:r>
                        <a:rPr lang="en-ZA" sz="1600" b="1" i="0" u="none" strike="noStrike" dirty="0">
                          <a:effectLst/>
                          <a:latin typeface="Arial" panose="020B0604020202020204" pitchFamily="34" charset="0"/>
                        </a:rPr>
                        <a:t>% increase</a:t>
                      </a:r>
                    </a:p>
                  </a:txBody>
                  <a:tcPr marL="0" marR="0" marT="0" marB="0" anchor="b">
                    <a:lnL>
                      <a:noFill/>
                    </a:lnL>
                    <a:lnR>
                      <a:noFill/>
                    </a:lnR>
                    <a:lnT>
                      <a:noFill/>
                    </a:lnT>
                    <a:lnB>
                      <a:noFill/>
                    </a:lnB>
                  </a:tcPr>
                </a:tc>
                <a:tc>
                  <a:txBody>
                    <a:bodyPr/>
                    <a:lstStyle/>
                    <a:p>
                      <a:pPr algn="ctr" fontAlgn="b"/>
                      <a:r>
                        <a:rPr lang="en-ZA" sz="2000" b="1" i="0" u="none" strike="noStrike" dirty="0">
                          <a:effectLst/>
                          <a:latin typeface="Arial" panose="020B0604020202020204" pitchFamily="34" charset="0"/>
                        </a:rPr>
                        <a:t>2020</a:t>
                      </a:r>
                    </a:p>
                  </a:txBody>
                  <a:tcPr marL="0" marR="0" marT="0" marB="0" anchor="b">
                    <a:lnL>
                      <a:noFill/>
                    </a:lnL>
                    <a:lnR>
                      <a:noFill/>
                    </a:lnR>
                    <a:lnT>
                      <a:noFill/>
                    </a:lnT>
                    <a:lnB>
                      <a:noFill/>
                    </a:lnB>
                  </a:tcPr>
                </a:tc>
                <a:tc>
                  <a:txBody>
                    <a:bodyPr/>
                    <a:lstStyle/>
                    <a:p>
                      <a:pPr algn="ctr" fontAlgn="b"/>
                      <a:r>
                        <a:rPr lang="en-ZA" sz="1600" b="1" i="0" u="none" strike="noStrike" dirty="0">
                          <a:effectLst/>
                          <a:latin typeface="Arial" panose="020B0604020202020204" pitchFamily="34" charset="0"/>
                        </a:rPr>
                        <a:t>% increase</a:t>
                      </a:r>
                    </a:p>
                  </a:txBody>
                  <a:tcPr marL="0" marR="0" marT="0" marB="0" anchor="b">
                    <a:lnL>
                      <a:noFill/>
                    </a:lnL>
                    <a:lnR>
                      <a:noFill/>
                    </a:lnR>
                    <a:lnT>
                      <a:noFill/>
                    </a:lnT>
                    <a:lnB>
                      <a:noFill/>
                    </a:lnB>
                  </a:tcPr>
                </a:tc>
                <a:tc>
                  <a:txBody>
                    <a:bodyPr/>
                    <a:lstStyle/>
                    <a:p>
                      <a:pPr algn="ctr" fontAlgn="b"/>
                      <a:r>
                        <a:rPr lang="en-ZA" sz="2000" b="1" i="0" u="none" strike="noStrike" dirty="0">
                          <a:effectLst/>
                          <a:latin typeface="Arial" panose="020B0604020202020204" pitchFamily="34" charset="0"/>
                        </a:rPr>
                        <a:t>2021</a:t>
                      </a:r>
                    </a:p>
                  </a:txBody>
                  <a:tcPr marL="0" marR="0" marT="0" marB="0" anchor="b">
                    <a:lnL>
                      <a:noFill/>
                    </a:lnL>
                    <a:lnR>
                      <a:noFill/>
                    </a:lnR>
                    <a:lnT>
                      <a:noFill/>
                    </a:lnT>
                    <a:lnB>
                      <a:noFill/>
                    </a:lnB>
                  </a:tcPr>
                </a:tc>
                <a:extLst>
                  <a:ext uri="{0D108BD9-81ED-4DB2-BD59-A6C34878D82A}">
                    <a16:rowId xmlns:a16="http://schemas.microsoft.com/office/drawing/2014/main" val="1596950889"/>
                  </a:ext>
                </a:extLst>
              </a:tr>
              <a:tr h="161925">
                <a:tc>
                  <a:txBody>
                    <a:bodyPr/>
                    <a:lstStyle/>
                    <a:p>
                      <a:pPr algn="l" fontAlgn="b"/>
                      <a:r>
                        <a:rPr lang="en-ZA" sz="2000" b="0" i="0" u="none" strike="noStrike" dirty="0">
                          <a:effectLst/>
                          <a:latin typeface="Arial" panose="020B0604020202020204" pitchFamily="34" charset="0"/>
                        </a:rPr>
                        <a:t>Pastors in Service Cost</a:t>
                      </a:r>
                    </a:p>
                  </a:txBody>
                  <a:tcPr marL="0" marR="0" marT="0" marB="0" anchor="b">
                    <a:lnL>
                      <a:noFill/>
                    </a:lnL>
                    <a:lnR>
                      <a:noFill/>
                    </a:lnR>
                    <a:lnT>
                      <a:noFill/>
                    </a:lnT>
                    <a:lnB>
                      <a:noFill/>
                    </a:lnB>
                  </a:tcPr>
                </a:tc>
                <a:tc>
                  <a:txBody>
                    <a:bodyPr/>
                    <a:lstStyle/>
                    <a:p>
                      <a:pPr algn="r" fontAlgn="b"/>
                      <a:r>
                        <a:rPr lang="en-ZA" sz="2000" b="0" i="0" u="none" strike="noStrike" dirty="0">
                          <a:effectLst/>
                          <a:latin typeface="Arial" panose="020B0604020202020204" pitchFamily="34" charset="0"/>
                        </a:rPr>
                        <a:t>593 289</a:t>
                      </a:r>
                    </a:p>
                  </a:txBody>
                  <a:tcPr marL="0" marR="0" marT="0" marB="0" anchor="b">
                    <a:lnL>
                      <a:noFill/>
                    </a:lnL>
                    <a:lnR>
                      <a:noFill/>
                    </a:lnR>
                    <a:lnT>
                      <a:noFill/>
                    </a:lnT>
                    <a:lnB>
                      <a:noFill/>
                    </a:lnB>
                  </a:tcPr>
                </a:tc>
                <a:tc>
                  <a:txBody>
                    <a:bodyPr/>
                    <a:lstStyle/>
                    <a:p>
                      <a:pPr algn="r" fontAlgn="b"/>
                      <a:r>
                        <a:rPr lang="en-ZA" sz="2000" b="0" i="0" u="none" strike="noStrike" dirty="0">
                          <a:effectLst/>
                          <a:latin typeface="Arial" panose="020B0604020202020204" pitchFamily="34" charset="0"/>
                        </a:rPr>
                        <a:t>7.0%</a:t>
                      </a:r>
                    </a:p>
                  </a:txBody>
                  <a:tcPr marL="0" marR="0" marT="0" marB="0" anchor="b">
                    <a:lnL>
                      <a:noFill/>
                    </a:lnL>
                    <a:lnR>
                      <a:noFill/>
                    </a:lnR>
                    <a:lnT>
                      <a:noFill/>
                    </a:lnT>
                    <a:lnB>
                      <a:noFill/>
                    </a:lnB>
                  </a:tcPr>
                </a:tc>
                <a:tc>
                  <a:txBody>
                    <a:bodyPr/>
                    <a:lstStyle/>
                    <a:p>
                      <a:pPr algn="r" fontAlgn="b"/>
                      <a:r>
                        <a:rPr lang="en-ZA" sz="2000" b="0" i="0" u="none" strike="noStrike" dirty="0">
                          <a:effectLst/>
                          <a:latin typeface="Arial" panose="020B0604020202020204" pitchFamily="34" charset="0"/>
                        </a:rPr>
                        <a:t>634 756</a:t>
                      </a:r>
                    </a:p>
                  </a:txBody>
                  <a:tcPr marL="0" marR="0" marT="0" marB="0" anchor="b">
                    <a:lnL>
                      <a:noFill/>
                    </a:lnL>
                    <a:lnR>
                      <a:noFill/>
                    </a:lnR>
                    <a:lnT>
                      <a:noFill/>
                    </a:lnT>
                    <a:lnB>
                      <a:noFill/>
                    </a:lnB>
                  </a:tcPr>
                </a:tc>
                <a:tc>
                  <a:txBody>
                    <a:bodyPr/>
                    <a:lstStyle/>
                    <a:p>
                      <a:pPr algn="r" fontAlgn="b"/>
                      <a:r>
                        <a:rPr lang="en-ZA" sz="2000" b="0" i="0" u="none" strike="noStrike" dirty="0">
                          <a:effectLst/>
                          <a:latin typeface="Arial" panose="020B0604020202020204" pitchFamily="34" charset="0"/>
                        </a:rPr>
                        <a:t>6.5%</a:t>
                      </a:r>
                    </a:p>
                  </a:txBody>
                  <a:tcPr marL="0" marR="0" marT="0" marB="0" anchor="b">
                    <a:lnL>
                      <a:noFill/>
                    </a:lnL>
                    <a:lnR>
                      <a:noFill/>
                    </a:lnR>
                    <a:lnT>
                      <a:noFill/>
                    </a:lnT>
                    <a:lnB>
                      <a:noFill/>
                    </a:lnB>
                  </a:tcPr>
                </a:tc>
                <a:tc>
                  <a:txBody>
                    <a:bodyPr/>
                    <a:lstStyle/>
                    <a:p>
                      <a:pPr algn="r" fontAlgn="b"/>
                      <a:r>
                        <a:rPr lang="en-ZA" sz="2000" b="0" i="0" u="none" strike="noStrike" dirty="0">
                          <a:effectLst/>
                          <a:latin typeface="Arial" panose="020B0604020202020204" pitchFamily="34" charset="0"/>
                        </a:rPr>
                        <a:t>675 901</a:t>
                      </a:r>
                    </a:p>
                  </a:txBody>
                  <a:tcPr marL="0" marR="0" marT="0" marB="0" anchor="b">
                    <a:lnL>
                      <a:noFill/>
                    </a:lnL>
                    <a:lnR>
                      <a:noFill/>
                    </a:lnR>
                    <a:lnT>
                      <a:noFill/>
                    </a:lnT>
                    <a:lnB>
                      <a:noFill/>
                    </a:lnB>
                  </a:tcPr>
                </a:tc>
                <a:extLst>
                  <a:ext uri="{0D108BD9-81ED-4DB2-BD59-A6C34878D82A}">
                    <a16:rowId xmlns:a16="http://schemas.microsoft.com/office/drawing/2014/main" val="3340670561"/>
                  </a:ext>
                </a:extLst>
              </a:tr>
              <a:tr h="171450">
                <a:tc>
                  <a:txBody>
                    <a:bodyPr/>
                    <a:lstStyle/>
                    <a:p>
                      <a:pPr algn="l" fontAlgn="b"/>
                      <a:r>
                        <a:rPr lang="en-ZA" sz="2000" b="0" i="0" u="none" strike="noStrike" dirty="0">
                          <a:effectLst/>
                          <a:latin typeface="Arial" panose="020B0604020202020204" pitchFamily="34" charset="0"/>
                        </a:rPr>
                        <a:t>Net Church Running Cost</a:t>
                      </a:r>
                    </a:p>
                  </a:txBody>
                  <a:tcPr marL="0" marR="0" marT="0" marB="0" anchor="b">
                    <a:lnL>
                      <a:noFill/>
                    </a:lnL>
                    <a:lnR>
                      <a:noFill/>
                    </a:lnR>
                    <a:lnT>
                      <a:noFill/>
                    </a:lnT>
                    <a:lnB>
                      <a:noFill/>
                    </a:lnB>
                  </a:tcPr>
                </a:tc>
                <a:tc>
                  <a:txBody>
                    <a:bodyPr/>
                    <a:lstStyle/>
                    <a:p>
                      <a:pPr algn="r" fontAlgn="b"/>
                      <a:r>
                        <a:rPr lang="en-ZA" sz="2000" b="0" i="0" u="none" strike="noStrike" dirty="0">
                          <a:effectLst/>
                          <a:latin typeface="Arial" panose="020B0604020202020204" pitchFamily="34" charset="0"/>
                        </a:rPr>
                        <a:t>28 894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a:effectLst/>
                          <a:latin typeface="Arial" panose="020B0604020202020204" pitchFamily="34" charset="0"/>
                        </a:rPr>
                        <a:t>7.6%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a:effectLst/>
                          <a:latin typeface="Arial" panose="020B0604020202020204" pitchFamily="34" charset="0"/>
                        </a:rPr>
                        <a:t>31 098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a:effectLst/>
                          <a:latin typeface="Arial" panose="020B0604020202020204" pitchFamily="34" charset="0"/>
                        </a:rPr>
                        <a:t>18.2%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a:effectLst/>
                          <a:latin typeface="Arial" panose="020B0604020202020204" pitchFamily="34" charset="0"/>
                        </a:rPr>
                        <a:t>36 762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77657"/>
                  </a:ext>
                </a:extLst>
              </a:tr>
              <a:tr h="171450">
                <a:tc>
                  <a:txBody>
                    <a:bodyPr/>
                    <a:lstStyle/>
                    <a:p>
                      <a:pPr algn="l" fontAlgn="b"/>
                      <a:r>
                        <a:rPr lang="en-ZA" sz="2000" b="0" i="0" u="none" strike="noStrike" dirty="0">
                          <a:effectLst/>
                          <a:latin typeface="Arial" panose="020B0604020202020204" pitchFamily="34" charset="0"/>
                        </a:rPr>
                        <a:t>Total</a:t>
                      </a:r>
                    </a:p>
                  </a:txBody>
                  <a:tcPr marL="0" marR="0" marT="0" marB="0" anchor="b">
                    <a:lnL>
                      <a:noFill/>
                    </a:lnL>
                    <a:lnR>
                      <a:noFill/>
                    </a:lnR>
                    <a:lnT>
                      <a:noFill/>
                    </a:lnT>
                    <a:lnB>
                      <a:noFill/>
                    </a:lnB>
                  </a:tcPr>
                </a:tc>
                <a:tc>
                  <a:txBody>
                    <a:bodyPr/>
                    <a:lstStyle/>
                    <a:p>
                      <a:pPr algn="r" fontAlgn="b"/>
                      <a:r>
                        <a:rPr lang="en-ZA" sz="2000" b="0" i="0" u="none" strike="noStrike" dirty="0">
                          <a:effectLst/>
                          <a:latin typeface="Arial" panose="020B0604020202020204" pitchFamily="34" charset="0"/>
                        </a:rPr>
                        <a:t>622 183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2000" b="0" i="0" u="none" strike="noStrike" dirty="0">
                          <a:effectLst/>
                          <a:latin typeface="Arial" panose="020B0604020202020204" pitchFamily="34" charset="0"/>
                        </a:rPr>
                        <a:t>7.0%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2000" b="0" i="0" u="none" strike="noStrike" dirty="0">
                          <a:effectLst/>
                          <a:latin typeface="Arial" panose="020B0604020202020204" pitchFamily="34" charset="0"/>
                        </a:rPr>
                        <a:t>665 854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2000" b="0" i="0" u="none" strike="noStrike" dirty="0">
                          <a:effectLst/>
                          <a:latin typeface="Arial" panose="020B0604020202020204" pitchFamily="34" charset="0"/>
                        </a:rPr>
                        <a:t>7.0%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2000" b="0" i="0" u="none" strike="noStrike" dirty="0">
                          <a:effectLst/>
                          <a:latin typeface="Arial" panose="020B0604020202020204" pitchFamily="34" charset="0"/>
                        </a:rPr>
                        <a:t>712 663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522029217"/>
                  </a:ext>
                </a:extLst>
              </a:tr>
            </a:tbl>
          </a:graphicData>
        </a:graphic>
      </p:graphicFrame>
    </p:spTree>
    <p:extLst>
      <p:ext uri="{BB962C8B-B14F-4D97-AF65-F5344CB8AC3E}">
        <p14:creationId xmlns:p14="http://schemas.microsoft.com/office/powerpoint/2010/main" val="3806011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1728192"/>
          </a:xfrm>
        </p:spPr>
        <p:txBody>
          <a:bodyPr>
            <a:noAutofit/>
          </a:bodyPr>
          <a:lstStyle/>
          <a:p>
            <a:r>
              <a:rPr lang="en-ZA" sz="2000" dirty="0"/>
              <a:t>Summary of impact to Congregation Contribution</a:t>
            </a:r>
            <a:br>
              <a:rPr lang="en-ZA" sz="2000" dirty="0"/>
            </a:br>
            <a:r>
              <a:rPr lang="en-ZA" sz="2000" b="1" dirty="0">
                <a:solidFill>
                  <a:srgbClr val="FF0000"/>
                </a:solidFill>
              </a:rPr>
              <a:t>IF</a:t>
            </a:r>
            <a:r>
              <a:rPr lang="en-ZA" sz="2000" dirty="0"/>
              <a:t> </a:t>
            </a:r>
            <a:br>
              <a:rPr lang="en-ZA" sz="2000" dirty="0"/>
            </a:br>
            <a:r>
              <a:rPr lang="en-ZA" sz="2000" dirty="0"/>
              <a:t>NO Interest Allocation to Medical Prefunding and Church running cost</a:t>
            </a:r>
            <a:br>
              <a:rPr lang="en-ZA" sz="2000" dirty="0"/>
            </a:br>
            <a:r>
              <a:rPr lang="en-ZA" sz="2000" dirty="0">
                <a:solidFill>
                  <a:srgbClr val="FF0000"/>
                </a:solidFill>
              </a:rPr>
              <a:t>NO</a:t>
            </a:r>
            <a:r>
              <a:rPr lang="en-ZA" sz="2000" dirty="0"/>
              <a:t> new Building</a:t>
            </a:r>
            <a:br>
              <a:rPr lang="en-ZA" sz="2000" dirty="0"/>
            </a:br>
            <a:endParaRPr lang="en-ZA" sz="2000" dirty="0"/>
          </a:p>
        </p:txBody>
      </p:sp>
      <p:graphicFrame>
        <p:nvGraphicFramePr>
          <p:cNvPr id="4" name="Content Placeholder 3">
            <a:extLst>
              <a:ext uri="{FF2B5EF4-FFF2-40B4-BE49-F238E27FC236}">
                <a16:creationId xmlns:a16="http://schemas.microsoft.com/office/drawing/2014/main" id="{FA35B1EC-FFEB-4F36-B4A6-3C00257934F9}"/>
              </a:ext>
            </a:extLst>
          </p:cNvPr>
          <p:cNvGraphicFramePr>
            <a:graphicFrameLocks noGrp="1"/>
          </p:cNvGraphicFramePr>
          <p:nvPr>
            <p:ph idx="1"/>
          </p:nvPr>
        </p:nvGraphicFramePr>
        <p:xfrm>
          <a:off x="755576" y="2276872"/>
          <a:ext cx="7272807" cy="853440"/>
        </p:xfrm>
        <a:graphic>
          <a:graphicData uri="http://schemas.openxmlformats.org/drawingml/2006/table">
            <a:tbl>
              <a:tblPr/>
              <a:tblGrid>
                <a:gridCol w="2505862">
                  <a:extLst>
                    <a:ext uri="{9D8B030D-6E8A-4147-A177-3AD203B41FA5}">
                      <a16:colId xmlns:a16="http://schemas.microsoft.com/office/drawing/2014/main" val="1652642807"/>
                    </a:ext>
                  </a:extLst>
                </a:gridCol>
                <a:gridCol w="1082831">
                  <a:extLst>
                    <a:ext uri="{9D8B030D-6E8A-4147-A177-3AD203B41FA5}">
                      <a16:colId xmlns:a16="http://schemas.microsoft.com/office/drawing/2014/main" val="1982133229"/>
                    </a:ext>
                  </a:extLst>
                </a:gridCol>
                <a:gridCol w="796565">
                  <a:extLst>
                    <a:ext uri="{9D8B030D-6E8A-4147-A177-3AD203B41FA5}">
                      <a16:colId xmlns:a16="http://schemas.microsoft.com/office/drawing/2014/main" val="2317750946"/>
                    </a:ext>
                  </a:extLst>
                </a:gridCol>
                <a:gridCol w="929326">
                  <a:extLst>
                    <a:ext uri="{9D8B030D-6E8A-4147-A177-3AD203B41FA5}">
                      <a16:colId xmlns:a16="http://schemas.microsoft.com/office/drawing/2014/main" val="768865444"/>
                    </a:ext>
                  </a:extLst>
                </a:gridCol>
                <a:gridCol w="1028897">
                  <a:extLst>
                    <a:ext uri="{9D8B030D-6E8A-4147-A177-3AD203B41FA5}">
                      <a16:colId xmlns:a16="http://schemas.microsoft.com/office/drawing/2014/main" val="3405393023"/>
                    </a:ext>
                  </a:extLst>
                </a:gridCol>
                <a:gridCol w="929326">
                  <a:extLst>
                    <a:ext uri="{9D8B030D-6E8A-4147-A177-3AD203B41FA5}">
                      <a16:colId xmlns:a16="http://schemas.microsoft.com/office/drawing/2014/main" val="3516346068"/>
                    </a:ext>
                  </a:extLst>
                </a:gridCol>
              </a:tblGrid>
              <a:tr h="161925">
                <a:tc>
                  <a:txBody>
                    <a:bodyPr/>
                    <a:lstStyle/>
                    <a:p>
                      <a:pPr algn="l" fontAlgn="b"/>
                      <a:r>
                        <a:rPr lang="en-ZA" sz="1400" b="1" i="0" u="none" strike="noStrike" dirty="0">
                          <a:effectLst/>
                          <a:latin typeface="Arial" panose="020B0604020202020204" pitchFamily="34" charset="0"/>
                        </a:rPr>
                        <a:t>Summary of Increases</a:t>
                      </a:r>
                    </a:p>
                  </a:txBody>
                  <a:tcPr marL="0" marR="0" marT="0" marB="0" anchor="b">
                    <a:lnL>
                      <a:noFill/>
                    </a:lnL>
                    <a:lnR>
                      <a:noFill/>
                    </a:lnR>
                    <a:lnT>
                      <a:noFill/>
                    </a:lnT>
                    <a:lnB>
                      <a:noFill/>
                    </a:lnB>
                  </a:tcPr>
                </a:tc>
                <a:tc>
                  <a:txBody>
                    <a:bodyPr/>
                    <a:lstStyle/>
                    <a:p>
                      <a:pPr algn="ctr" fontAlgn="b"/>
                      <a:r>
                        <a:rPr lang="en-ZA" sz="1400" b="1" i="0" u="none" strike="noStrike" dirty="0">
                          <a:effectLst/>
                          <a:latin typeface="Arial" panose="020B0604020202020204" pitchFamily="34" charset="0"/>
                        </a:rPr>
                        <a:t>2019</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increase</a:t>
                      </a:r>
                    </a:p>
                  </a:txBody>
                  <a:tcPr marL="0" marR="0" marT="0" marB="0" anchor="b">
                    <a:lnL>
                      <a:noFill/>
                    </a:lnL>
                    <a:lnR>
                      <a:noFill/>
                    </a:lnR>
                    <a:lnT>
                      <a:noFill/>
                    </a:lnT>
                    <a:lnB>
                      <a:noFill/>
                    </a:lnB>
                  </a:tcPr>
                </a:tc>
                <a:tc>
                  <a:txBody>
                    <a:bodyPr/>
                    <a:lstStyle/>
                    <a:p>
                      <a:pPr algn="ctr" fontAlgn="b"/>
                      <a:r>
                        <a:rPr lang="en-ZA" sz="1400" b="1" i="0" u="none" strike="noStrike" dirty="0">
                          <a:effectLst/>
                          <a:latin typeface="Arial" panose="020B0604020202020204" pitchFamily="34" charset="0"/>
                        </a:rPr>
                        <a:t>2020</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increase</a:t>
                      </a:r>
                    </a:p>
                  </a:txBody>
                  <a:tcPr marL="0" marR="0" marT="0" marB="0" anchor="b">
                    <a:lnL>
                      <a:noFill/>
                    </a:lnL>
                    <a:lnR>
                      <a:noFill/>
                    </a:lnR>
                    <a:lnT>
                      <a:noFill/>
                    </a:lnT>
                    <a:lnB>
                      <a:noFill/>
                    </a:lnB>
                  </a:tcPr>
                </a:tc>
                <a:tc>
                  <a:txBody>
                    <a:bodyPr/>
                    <a:lstStyle/>
                    <a:p>
                      <a:pPr algn="ctr" fontAlgn="b"/>
                      <a:r>
                        <a:rPr lang="en-ZA" sz="1400" b="1" i="0" u="none" strike="noStrike" dirty="0">
                          <a:effectLst/>
                          <a:latin typeface="Arial" panose="020B0604020202020204" pitchFamily="34" charset="0"/>
                        </a:rPr>
                        <a:t>2021</a:t>
                      </a:r>
                    </a:p>
                  </a:txBody>
                  <a:tcPr marL="0" marR="0" marT="0" marB="0" anchor="b">
                    <a:lnL>
                      <a:noFill/>
                    </a:lnL>
                    <a:lnR>
                      <a:noFill/>
                    </a:lnR>
                    <a:lnT>
                      <a:noFill/>
                    </a:lnT>
                    <a:lnB>
                      <a:noFill/>
                    </a:lnB>
                  </a:tcPr>
                </a:tc>
                <a:extLst>
                  <a:ext uri="{0D108BD9-81ED-4DB2-BD59-A6C34878D82A}">
                    <a16:rowId xmlns:a16="http://schemas.microsoft.com/office/drawing/2014/main" val="3462698994"/>
                  </a:ext>
                </a:extLst>
              </a:tr>
              <a:tr h="161925">
                <a:tc>
                  <a:txBody>
                    <a:bodyPr/>
                    <a:lstStyle/>
                    <a:p>
                      <a:pPr algn="l" fontAlgn="b"/>
                      <a:r>
                        <a:rPr lang="en-ZA" sz="1400" b="0" i="0" u="none" strike="noStrike" dirty="0">
                          <a:effectLst/>
                          <a:latin typeface="Arial" panose="020B0604020202020204" pitchFamily="34" charset="0"/>
                        </a:rPr>
                        <a:t>Pastors in Service Cost</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593 289</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8.9%</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645 971</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6.1%</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685 247</a:t>
                      </a:r>
                    </a:p>
                  </a:txBody>
                  <a:tcPr marL="0" marR="0" marT="0" marB="0" anchor="b">
                    <a:lnL>
                      <a:noFill/>
                    </a:lnL>
                    <a:lnR>
                      <a:noFill/>
                    </a:lnR>
                    <a:lnT>
                      <a:noFill/>
                    </a:lnT>
                    <a:lnB>
                      <a:noFill/>
                    </a:lnB>
                  </a:tcPr>
                </a:tc>
                <a:extLst>
                  <a:ext uri="{0D108BD9-81ED-4DB2-BD59-A6C34878D82A}">
                    <a16:rowId xmlns:a16="http://schemas.microsoft.com/office/drawing/2014/main" val="2133198296"/>
                  </a:ext>
                </a:extLst>
              </a:tr>
              <a:tr h="171450">
                <a:tc>
                  <a:txBody>
                    <a:bodyPr/>
                    <a:lstStyle/>
                    <a:p>
                      <a:pPr algn="l" fontAlgn="b"/>
                      <a:r>
                        <a:rPr lang="en-ZA" sz="1400" b="0" i="0" u="none" strike="noStrike" dirty="0">
                          <a:effectLst/>
                          <a:latin typeface="Arial" panose="020B0604020202020204" pitchFamily="34" charset="0"/>
                        </a:rPr>
                        <a:t>Net Church Running Cost</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28 894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36.6%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39 480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12.2%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44 299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149887"/>
                  </a:ext>
                </a:extLst>
              </a:tr>
              <a:tr h="171450">
                <a:tc>
                  <a:txBody>
                    <a:bodyPr/>
                    <a:lstStyle/>
                    <a:p>
                      <a:pPr algn="l" fontAlgn="b"/>
                      <a:r>
                        <a:rPr lang="en-ZA" sz="1400" b="0" i="0" u="none" strike="noStrike" dirty="0">
                          <a:effectLst/>
                          <a:latin typeface="Arial" panose="020B0604020202020204" pitchFamily="34" charset="0"/>
                        </a:rPr>
                        <a:t>Total</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622 183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10.2%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685 451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6.4%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729 546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00448319"/>
                  </a:ext>
                </a:extLst>
              </a:tr>
            </a:tbl>
          </a:graphicData>
        </a:graphic>
      </p:graphicFrame>
      <p:sp>
        <p:nvSpPr>
          <p:cNvPr id="7" name="Title 1">
            <a:extLst>
              <a:ext uri="{FF2B5EF4-FFF2-40B4-BE49-F238E27FC236}">
                <a16:creationId xmlns:a16="http://schemas.microsoft.com/office/drawing/2014/main" id="{81D5119C-9FA5-46B9-B193-A634FEBD3388}"/>
              </a:ext>
            </a:extLst>
          </p:cNvPr>
          <p:cNvSpPr txBox="1">
            <a:spLocks/>
          </p:cNvSpPr>
          <p:nvPr/>
        </p:nvSpPr>
        <p:spPr>
          <a:xfrm>
            <a:off x="561474" y="3284984"/>
            <a:ext cx="82296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dirty="0"/>
              <a:t>Summary of impact to Congregation Contribution</a:t>
            </a:r>
            <a:br>
              <a:rPr lang="en-ZA" sz="2000" dirty="0"/>
            </a:br>
            <a:r>
              <a:rPr lang="en-ZA" sz="2000" b="1" dirty="0">
                <a:solidFill>
                  <a:srgbClr val="FF0000"/>
                </a:solidFill>
              </a:rPr>
              <a:t>IF</a:t>
            </a:r>
            <a:r>
              <a:rPr lang="en-ZA" sz="2000" dirty="0"/>
              <a:t> </a:t>
            </a:r>
            <a:br>
              <a:rPr lang="en-ZA" sz="2000" dirty="0"/>
            </a:br>
            <a:r>
              <a:rPr lang="en-ZA" sz="2000" dirty="0">
                <a:solidFill>
                  <a:srgbClr val="FF0000"/>
                </a:solidFill>
              </a:rPr>
              <a:t>NO</a:t>
            </a:r>
            <a:r>
              <a:rPr lang="en-ZA" sz="2000" dirty="0"/>
              <a:t> new Building</a:t>
            </a:r>
            <a:br>
              <a:rPr lang="en-ZA" sz="2000" dirty="0"/>
            </a:br>
            <a:endParaRPr lang="en-ZA" sz="2000" dirty="0"/>
          </a:p>
        </p:txBody>
      </p:sp>
      <p:graphicFrame>
        <p:nvGraphicFramePr>
          <p:cNvPr id="5" name="Table 4">
            <a:extLst>
              <a:ext uri="{FF2B5EF4-FFF2-40B4-BE49-F238E27FC236}">
                <a16:creationId xmlns:a16="http://schemas.microsoft.com/office/drawing/2014/main" id="{E91BCFE5-70E1-46E8-B2B2-477D9DCB2043}"/>
              </a:ext>
            </a:extLst>
          </p:cNvPr>
          <p:cNvGraphicFramePr>
            <a:graphicFrameLocks noGrp="1"/>
          </p:cNvGraphicFramePr>
          <p:nvPr/>
        </p:nvGraphicFramePr>
        <p:xfrm>
          <a:off x="755577" y="4792364"/>
          <a:ext cx="7704856" cy="853440"/>
        </p:xfrm>
        <a:graphic>
          <a:graphicData uri="http://schemas.openxmlformats.org/drawingml/2006/table">
            <a:tbl>
              <a:tblPr/>
              <a:tblGrid>
                <a:gridCol w="2654726">
                  <a:extLst>
                    <a:ext uri="{9D8B030D-6E8A-4147-A177-3AD203B41FA5}">
                      <a16:colId xmlns:a16="http://schemas.microsoft.com/office/drawing/2014/main" val="3020514211"/>
                    </a:ext>
                  </a:extLst>
                </a:gridCol>
                <a:gridCol w="1147157">
                  <a:extLst>
                    <a:ext uri="{9D8B030D-6E8A-4147-A177-3AD203B41FA5}">
                      <a16:colId xmlns:a16="http://schemas.microsoft.com/office/drawing/2014/main" val="215488559"/>
                    </a:ext>
                  </a:extLst>
                </a:gridCol>
                <a:gridCol w="843885">
                  <a:extLst>
                    <a:ext uri="{9D8B030D-6E8A-4147-A177-3AD203B41FA5}">
                      <a16:colId xmlns:a16="http://schemas.microsoft.com/office/drawing/2014/main" val="559858637"/>
                    </a:ext>
                  </a:extLst>
                </a:gridCol>
                <a:gridCol w="984534">
                  <a:extLst>
                    <a:ext uri="{9D8B030D-6E8A-4147-A177-3AD203B41FA5}">
                      <a16:colId xmlns:a16="http://schemas.microsoft.com/office/drawing/2014/main" val="1073586248"/>
                    </a:ext>
                  </a:extLst>
                </a:gridCol>
                <a:gridCol w="1090020">
                  <a:extLst>
                    <a:ext uri="{9D8B030D-6E8A-4147-A177-3AD203B41FA5}">
                      <a16:colId xmlns:a16="http://schemas.microsoft.com/office/drawing/2014/main" val="1806606517"/>
                    </a:ext>
                  </a:extLst>
                </a:gridCol>
                <a:gridCol w="984534">
                  <a:extLst>
                    <a:ext uri="{9D8B030D-6E8A-4147-A177-3AD203B41FA5}">
                      <a16:colId xmlns:a16="http://schemas.microsoft.com/office/drawing/2014/main" val="218754264"/>
                    </a:ext>
                  </a:extLst>
                </a:gridCol>
              </a:tblGrid>
              <a:tr h="161925">
                <a:tc>
                  <a:txBody>
                    <a:bodyPr/>
                    <a:lstStyle/>
                    <a:p>
                      <a:pPr algn="l" fontAlgn="b"/>
                      <a:r>
                        <a:rPr lang="en-ZA" sz="1400" b="1" i="0" u="none" strike="noStrike" dirty="0">
                          <a:effectLst/>
                          <a:latin typeface="Arial" panose="020B0604020202020204" pitchFamily="34" charset="0"/>
                        </a:rPr>
                        <a:t>Summary of Increases</a:t>
                      </a:r>
                    </a:p>
                  </a:txBody>
                  <a:tcPr marL="0" marR="0" marT="0" marB="0" anchor="b">
                    <a:lnL>
                      <a:noFill/>
                    </a:lnL>
                    <a:lnR>
                      <a:noFill/>
                    </a:lnR>
                    <a:lnT>
                      <a:noFill/>
                    </a:lnT>
                    <a:lnB>
                      <a:noFill/>
                    </a:lnB>
                  </a:tcPr>
                </a:tc>
                <a:tc>
                  <a:txBody>
                    <a:bodyPr/>
                    <a:lstStyle/>
                    <a:p>
                      <a:pPr algn="ctr" fontAlgn="b"/>
                      <a:r>
                        <a:rPr lang="en-ZA" sz="1400" b="1" i="0" u="none" strike="noStrike" dirty="0">
                          <a:effectLst/>
                          <a:latin typeface="Arial" panose="020B0604020202020204" pitchFamily="34" charset="0"/>
                        </a:rPr>
                        <a:t>2019</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increase</a:t>
                      </a:r>
                    </a:p>
                  </a:txBody>
                  <a:tcPr marL="0" marR="0" marT="0" marB="0" anchor="b">
                    <a:lnL>
                      <a:noFill/>
                    </a:lnL>
                    <a:lnR>
                      <a:noFill/>
                    </a:lnR>
                    <a:lnT>
                      <a:noFill/>
                    </a:lnT>
                    <a:lnB>
                      <a:noFill/>
                    </a:lnB>
                  </a:tcPr>
                </a:tc>
                <a:tc>
                  <a:txBody>
                    <a:bodyPr/>
                    <a:lstStyle/>
                    <a:p>
                      <a:pPr algn="ctr" fontAlgn="b"/>
                      <a:r>
                        <a:rPr lang="en-ZA" sz="1400" b="1" i="0" u="none" strike="noStrike" dirty="0">
                          <a:effectLst/>
                          <a:latin typeface="Arial" panose="020B0604020202020204" pitchFamily="34" charset="0"/>
                        </a:rPr>
                        <a:t>2020</a:t>
                      </a:r>
                    </a:p>
                  </a:txBody>
                  <a:tcPr marL="0" marR="0" marT="0" marB="0" anchor="b">
                    <a:lnL>
                      <a:noFill/>
                    </a:lnL>
                    <a:lnR>
                      <a:noFill/>
                    </a:lnR>
                    <a:lnT>
                      <a:noFill/>
                    </a:lnT>
                    <a:lnB>
                      <a:noFill/>
                    </a:lnB>
                  </a:tcPr>
                </a:tc>
                <a:tc>
                  <a:txBody>
                    <a:bodyPr/>
                    <a:lstStyle/>
                    <a:p>
                      <a:pPr algn="ctr" fontAlgn="b"/>
                      <a:r>
                        <a:rPr lang="en-ZA" sz="1100" b="1" i="0" u="none" strike="noStrike" dirty="0">
                          <a:effectLst/>
                          <a:latin typeface="Arial" panose="020B0604020202020204" pitchFamily="34" charset="0"/>
                        </a:rPr>
                        <a:t>% increase</a:t>
                      </a:r>
                    </a:p>
                  </a:txBody>
                  <a:tcPr marL="0" marR="0" marT="0" marB="0" anchor="b">
                    <a:lnL>
                      <a:noFill/>
                    </a:lnL>
                    <a:lnR>
                      <a:noFill/>
                    </a:lnR>
                    <a:lnT>
                      <a:noFill/>
                    </a:lnT>
                    <a:lnB>
                      <a:noFill/>
                    </a:lnB>
                  </a:tcPr>
                </a:tc>
                <a:tc>
                  <a:txBody>
                    <a:bodyPr/>
                    <a:lstStyle/>
                    <a:p>
                      <a:pPr algn="ctr" fontAlgn="b"/>
                      <a:r>
                        <a:rPr lang="en-ZA" sz="1400" b="1" i="0" u="none" strike="noStrike" dirty="0">
                          <a:effectLst/>
                          <a:latin typeface="Arial" panose="020B0604020202020204" pitchFamily="34" charset="0"/>
                        </a:rPr>
                        <a:t>2021</a:t>
                      </a:r>
                    </a:p>
                  </a:txBody>
                  <a:tcPr marL="0" marR="0" marT="0" marB="0" anchor="b">
                    <a:lnL>
                      <a:noFill/>
                    </a:lnL>
                    <a:lnR>
                      <a:noFill/>
                    </a:lnR>
                    <a:lnT>
                      <a:noFill/>
                    </a:lnT>
                    <a:lnB>
                      <a:noFill/>
                    </a:lnB>
                  </a:tcPr>
                </a:tc>
                <a:extLst>
                  <a:ext uri="{0D108BD9-81ED-4DB2-BD59-A6C34878D82A}">
                    <a16:rowId xmlns:a16="http://schemas.microsoft.com/office/drawing/2014/main" val="881674083"/>
                  </a:ext>
                </a:extLst>
              </a:tr>
              <a:tr h="161925">
                <a:tc>
                  <a:txBody>
                    <a:bodyPr/>
                    <a:lstStyle/>
                    <a:p>
                      <a:pPr algn="l" fontAlgn="b"/>
                      <a:r>
                        <a:rPr lang="en-ZA" sz="1400" b="0" i="0" u="none" strike="noStrike" dirty="0">
                          <a:effectLst/>
                          <a:latin typeface="Arial" panose="020B0604020202020204" pitchFamily="34" charset="0"/>
                        </a:rPr>
                        <a:t>Pastors in Service Cost</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593 289</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7.0%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634 756</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6.5%</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675 901</a:t>
                      </a:r>
                    </a:p>
                  </a:txBody>
                  <a:tcPr marL="0" marR="0" marT="0" marB="0" anchor="b">
                    <a:lnL>
                      <a:noFill/>
                    </a:lnL>
                    <a:lnR>
                      <a:noFill/>
                    </a:lnR>
                    <a:lnT>
                      <a:noFill/>
                    </a:lnT>
                    <a:lnB>
                      <a:noFill/>
                    </a:lnB>
                  </a:tcPr>
                </a:tc>
                <a:extLst>
                  <a:ext uri="{0D108BD9-81ED-4DB2-BD59-A6C34878D82A}">
                    <a16:rowId xmlns:a16="http://schemas.microsoft.com/office/drawing/2014/main" val="2742515447"/>
                  </a:ext>
                </a:extLst>
              </a:tr>
              <a:tr h="171450">
                <a:tc>
                  <a:txBody>
                    <a:bodyPr/>
                    <a:lstStyle/>
                    <a:p>
                      <a:pPr algn="l" fontAlgn="b"/>
                      <a:r>
                        <a:rPr lang="en-ZA" sz="1400" b="0" i="0" u="none" strike="noStrike" dirty="0">
                          <a:effectLst/>
                          <a:latin typeface="Arial" panose="020B0604020202020204" pitchFamily="34" charset="0"/>
                        </a:rPr>
                        <a:t>Net Church Running Cost</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28 894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18.7%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34 301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17.5%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40 288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132443"/>
                  </a:ext>
                </a:extLst>
              </a:tr>
              <a:tr h="171450">
                <a:tc>
                  <a:txBody>
                    <a:bodyPr/>
                    <a:lstStyle/>
                    <a:p>
                      <a:pPr algn="l" fontAlgn="b"/>
                      <a:r>
                        <a:rPr lang="en-ZA" sz="1400" b="0" i="0" u="none" strike="noStrike" dirty="0">
                          <a:effectLst/>
                          <a:latin typeface="Arial" panose="020B0604020202020204" pitchFamily="34" charset="0"/>
                        </a:rPr>
                        <a:t>Total</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622 183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7.5%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669 057</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7.0%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716 190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82537341"/>
                  </a:ext>
                </a:extLst>
              </a:tr>
            </a:tbl>
          </a:graphicData>
        </a:graphic>
      </p:graphicFrame>
    </p:spTree>
    <p:extLst>
      <p:ext uri="{BB962C8B-B14F-4D97-AF65-F5344CB8AC3E}">
        <p14:creationId xmlns:p14="http://schemas.microsoft.com/office/powerpoint/2010/main" val="1350607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5EF56-5711-4C8D-97B2-04E13E5FAE1E}"/>
              </a:ext>
            </a:extLst>
          </p:cNvPr>
          <p:cNvSpPr>
            <a:spLocks noGrp="1"/>
          </p:cNvSpPr>
          <p:nvPr>
            <p:ph type="title"/>
          </p:nvPr>
        </p:nvSpPr>
        <p:spPr>
          <a:xfrm>
            <a:off x="2267744" y="274638"/>
            <a:ext cx="6419056" cy="994122"/>
          </a:xfrm>
        </p:spPr>
        <p:txBody>
          <a:bodyPr>
            <a:noAutofit/>
          </a:bodyPr>
          <a:lstStyle/>
          <a:p>
            <a:r>
              <a:rPr lang="en-GB" sz="3200" b="1" dirty="0">
                <a:latin typeface="Arial" panose="020B0604020202020204" pitchFamily="34" charset="0"/>
                <a:ea typeface="Times New Roman" panose="02020603050405020304" pitchFamily="18" charset="0"/>
              </a:rPr>
              <a:t>CHURCH LAW 1/2019 Section 1&amp;2</a:t>
            </a:r>
            <a:endParaRPr lang="en-ZA" sz="3200" dirty="0"/>
          </a:p>
        </p:txBody>
      </p:sp>
      <p:pic>
        <p:nvPicPr>
          <p:cNvPr id="4" name="Picture 5">
            <a:extLst>
              <a:ext uri="{FF2B5EF4-FFF2-40B4-BE49-F238E27FC236}">
                <a16:creationId xmlns:a16="http://schemas.microsoft.com/office/drawing/2014/main" id="{F10B06CC-C5B2-41F5-95A4-F9B38BC23A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1" y="1"/>
            <a:ext cx="1727746" cy="73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12">
            <a:extLst>
              <a:ext uri="{FF2B5EF4-FFF2-40B4-BE49-F238E27FC236}">
                <a16:creationId xmlns:a16="http://schemas.microsoft.com/office/drawing/2014/main" id="{CBF84997-0072-4626-96C0-C19D5EC59855}"/>
              </a:ext>
            </a:extLst>
          </p:cNvPr>
          <p:cNvSpPr>
            <a:spLocks noGrp="1"/>
          </p:cNvSpPr>
          <p:nvPr>
            <p:ph idx="1"/>
          </p:nvPr>
        </p:nvSpPr>
        <p:spPr/>
        <p:txBody>
          <a:bodyPr>
            <a:normAutofit fontScale="70000" lnSpcReduction="20000"/>
          </a:bodyPr>
          <a:lstStyle/>
          <a:p>
            <a:pPr marL="0" indent="0" algn="just">
              <a:spcAft>
                <a:spcPts val="0"/>
              </a:spcAft>
              <a:buNone/>
              <a:tabLst>
                <a:tab pos="457200" algn="l"/>
              </a:tabLst>
            </a:pPr>
            <a:r>
              <a:rPr lang="en-GB" dirty="0">
                <a:latin typeface="Arial" panose="020B0604020202020204" pitchFamily="34" charset="0"/>
                <a:ea typeface="Times New Roman" panose="02020603050405020304" pitchFamily="18" charset="0"/>
              </a:rPr>
              <a:t>1)	The Expenditure budget of the ELCSA (N-T) for the financial years 2020 and 2021 is established according to the budget in Schedule 1 attached hereto as follows:</a:t>
            </a:r>
            <a:endParaRPr lang="en-ZA" sz="4400" dirty="0">
              <a:latin typeface="Times New Roman" panose="02020603050405020304" pitchFamily="18" charset="0"/>
              <a:ea typeface="Times New Roman" panose="02020603050405020304" pitchFamily="18" charset="0"/>
            </a:endParaRPr>
          </a:p>
          <a:p>
            <a:pPr marL="1371600" indent="457200" algn="just">
              <a:spcAft>
                <a:spcPts val="0"/>
              </a:spcAft>
            </a:pPr>
            <a:r>
              <a:rPr lang="en-GB" dirty="0">
                <a:latin typeface="Arial" panose="020B0604020202020204" pitchFamily="34" charset="0"/>
                <a:ea typeface="Times New Roman" panose="02020603050405020304" pitchFamily="18" charset="0"/>
              </a:rPr>
              <a:t>2020:     R 18,916,147</a:t>
            </a:r>
            <a:endParaRPr lang="en-ZA" sz="4400" dirty="0">
              <a:latin typeface="Times New Roman" panose="02020603050405020304" pitchFamily="18" charset="0"/>
              <a:ea typeface="Times New Roman" panose="02020603050405020304" pitchFamily="18" charset="0"/>
            </a:endParaRPr>
          </a:p>
          <a:p>
            <a:pPr marL="1371600" indent="457200" algn="just">
              <a:spcAft>
                <a:spcPts val="0"/>
              </a:spcAft>
            </a:pPr>
            <a:r>
              <a:rPr lang="en-GB" dirty="0">
                <a:latin typeface="Arial" panose="020B0604020202020204" pitchFamily="34" charset="0"/>
                <a:ea typeface="Times New Roman" panose="02020603050405020304" pitchFamily="18" charset="0"/>
              </a:rPr>
              <a:t>2021:     R </a:t>
            </a:r>
            <a:r>
              <a:rPr lang="en-US" dirty="0">
                <a:latin typeface="Arial" panose="020B0604020202020204" pitchFamily="34" charset="0"/>
                <a:ea typeface="Times New Roman" panose="02020603050405020304" pitchFamily="18" charset="0"/>
              </a:rPr>
              <a:t>20,175,805</a:t>
            </a:r>
            <a:r>
              <a:rPr lang="en-GB" dirty="0">
                <a:latin typeface="Arial" panose="020B0604020202020204" pitchFamily="34" charset="0"/>
                <a:ea typeface="Times New Roman" panose="02020603050405020304" pitchFamily="18" charset="0"/>
              </a:rPr>
              <a:t> </a:t>
            </a:r>
            <a:endParaRPr lang="en-ZA" sz="4400" dirty="0">
              <a:latin typeface="Times New Roman" panose="02020603050405020304" pitchFamily="18" charset="0"/>
              <a:ea typeface="Times New Roman" panose="02020603050405020304" pitchFamily="18" charset="0"/>
            </a:endParaRPr>
          </a:p>
          <a:p>
            <a:pPr marL="0" indent="0" algn="just">
              <a:spcAft>
                <a:spcPts val="0"/>
              </a:spcAft>
              <a:buNone/>
              <a:tabLst>
                <a:tab pos="457200" algn="l"/>
              </a:tabLst>
            </a:pPr>
            <a:r>
              <a:rPr lang="en-GB" dirty="0">
                <a:latin typeface="Arial" panose="020B0604020202020204" pitchFamily="34" charset="0"/>
                <a:ea typeface="Times New Roman" panose="02020603050405020304" pitchFamily="18" charset="0"/>
              </a:rPr>
              <a:t>(2)	The financial year is the calendar year.</a:t>
            </a:r>
            <a:endParaRPr lang="en-ZA" sz="4400" dirty="0">
              <a:latin typeface="Times New Roman" panose="02020603050405020304" pitchFamily="18" charset="0"/>
              <a:ea typeface="Times New Roman" panose="02020603050405020304" pitchFamily="18" charset="0"/>
            </a:endParaRPr>
          </a:p>
          <a:p>
            <a:pPr marL="0" indent="0" algn="ctr">
              <a:spcAft>
                <a:spcPts val="0"/>
              </a:spcAft>
              <a:buNone/>
            </a:pPr>
            <a:r>
              <a:rPr lang="en-GB" b="1" u="sng" dirty="0">
                <a:latin typeface="Arial" panose="020B0604020202020204" pitchFamily="34" charset="0"/>
                <a:ea typeface="Times New Roman" panose="02020603050405020304" pitchFamily="18" charset="0"/>
              </a:rPr>
              <a:t>Section 2.</a:t>
            </a:r>
            <a:r>
              <a:rPr lang="en-GB" dirty="0">
                <a:latin typeface="Arial" panose="020B0604020202020204" pitchFamily="34" charset="0"/>
                <a:ea typeface="Times New Roman" panose="02020603050405020304" pitchFamily="18" charset="0"/>
              </a:rPr>
              <a:t> </a:t>
            </a:r>
            <a:endParaRPr lang="en-ZA" sz="4400" dirty="0">
              <a:latin typeface="Times New Roman" panose="02020603050405020304" pitchFamily="18" charset="0"/>
              <a:ea typeface="Times New Roman" panose="02020603050405020304" pitchFamily="18" charset="0"/>
            </a:endParaRPr>
          </a:p>
          <a:p>
            <a:pPr marL="0" indent="0" algn="just">
              <a:spcAft>
                <a:spcPts val="0"/>
              </a:spcAft>
              <a:buNone/>
              <a:tabLst>
                <a:tab pos="457200" algn="l"/>
              </a:tabLst>
            </a:pPr>
            <a:r>
              <a:rPr lang="en-GB" dirty="0">
                <a:latin typeface="Arial" panose="020B0604020202020204" pitchFamily="34" charset="0"/>
                <a:ea typeface="Times New Roman" panose="02020603050405020304" pitchFamily="18" charset="0"/>
              </a:rPr>
              <a:t>(1)	The financial requirements to be covered by contributions of congregations for Cost of Pastor in service and Church running cost and Voluntary Contributions, in accordance with Section 74 (1) of the Constitution of ELCSA (N-T) are assessed as follows:</a:t>
            </a:r>
            <a:endParaRPr lang="en-ZA" sz="4400" dirty="0">
              <a:latin typeface="Times New Roman" panose="02020603050405020304" pitchFamily="18" charset="0"/>
              <a:ea typeface="Times New Roman" panose="02020603050405020304" pitchFamily="18" charset="0"/>
            </a:endParaRPr>
          </a:p>
          <a:p>
            <a:pPr marL="1371600" indent="457200" algn="just">
              <a:spcAft>
                <a:spcPts val="0"/>
              </a:spcAft>
            </a:pPr>
            <a:r>
              <a:rPr lang="en-GB" dirty="0">
                <a:latin typeface="Arial" panose="020B0604020202020204" pitchFamily="34" charset="0"/>
                <a:ea typeface="Times New Roman" panose="02020603050405020304" pitchFamily="18" charset="0"/>
              </a:rPr>
              <a:t>2020:     R </a:t>
            </a:r>
            <a:r>
              <a:rPr lang="en-US" dirty="0">
                <a:latin typeface="Arial" panose="020B0604020202020204" pitchFamily="34" charset="0"/>
                <a:ea typeface="Times New Roman" panose="02020603050405020304" pitchFamily="18" charset="0"/>
              </a:rPr>
              <a:t>18,763,156</a:t>
            </a:r>
            <a:endParaRPr lang="en-ZA" sz="4400" dirty="0">
              <a:latin typeface="Times New Roman" panose="02020603050405020304" pitchFamily="18" charset="0"/>
              <a:ea typeface="Times New Roman" panose="02020603050405020304" pitchFamily="18" charset="0"/>
            </a:endParaRPr>
          </a:p>
          <a:p>
            <a:pPr marL="1371600" indent="457200" algn="just">
              <a:spcAft>
                <a:spcPts val="0"/>
              </a:spcAft>
            </a:pPr>
            <a:r>
              <a:rPr lang="en-GB" dirty="0">
                <a:latin typeface="Arial" panose="020B0604020202020204" pitchFamily="34" charset="0"/>
                <a:ea typeface="Times New Roman" panose="02020603050405020304" pitchFamily="18" charset="0"/>
              </a:rPr>
              <a:t>2021:     R 19,955,924</a:t>
            </a:r>
            <a:endParaRPr lang="en-ZA" sz="4400" dirty="0">
              <a:latin typeface="Times New Roman" panose="02020603050405020304" pitchFamily="18" charset="0"/>
              <a:ea typeface="Times New Roman" panose="02020603050405020304" pitchFamily="18" charset="0"/>
            </a:endParaRPr>
          </a:p>
          <a:p>
            <a:endParaRPr lang="en-ZA" dirty="0"/>
          </a:p>
        </p:txBody>
      </p:sp>
    </p:spTree>
    <p:extLst>
      <p:ext uri="{BB962C8B-B14F-4D97-AF65-F5344CB8AC3E}">
        <p14:creationId xmlns:p14="http://schemas.microsoft.com/office/powerpoint/2010/main" val="651964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5EF56-5711-4C8D-97B2-04E13E5FAE1E}"/>
              </a:ext>
            </a:extLst>
          </p:cNvPr>
          <p:cNvSpPr>
            <a:spLocks noGrp="1"/>
          </p:cNvSpPr>
          <p:nvPr>
            <p:ph type="title"/>
          </p:nvPr>
        </p:nvSpPr>
        <p:spPr>
          <a:xfrm>
            <a:off x="2267744" y="274638"/>
            <a:ext cx="6419056" cy="457199"/>
          </a:xfrm>
        </p:spPr>
        <p:txBody>
          <a:bodyPr>
            <a:noAutofit/>
          </a:bodyPr>
          <a:lstStyle/>
          <a:p>
            <a:r>
              <a:rPr lang="en-GB" sz="3200" b="1" dirty="0">
                <a:latin typeface="Arial" panose="020B0604020202020204" pitchFamily="34" charset="0"/>
                <a:ea typeface="Times New Roman" panose="02020603050405020304" pitchFamily="18" charset="0"/>
              </a:rPr>
              <a:t>CHURCH LAW 1/2019 Summary</a:t>
            </a:r>
            <a:endParaRPr lang="en-ZA" sz="3200" dirty="0"/>
          </a:p>
        </p:txBody>
      </p:sp>
      <p:pic>
        <p:nvPicPr>
          <p:cNvPr id="4" name="Picture 5">
            <a:extLst>
              <a:ext uri="{FF2B5EF4-FFF2-40B4-BE49-F238E27FC236}">
                <a16:creationId xmlns:a16="http://schemas.microsoft.com/office/drawing/2014/main" id="{F10B06CC-C5B2-41F5-95A4-F9B38BC23A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1" y="1"/>
            <a:ext cx="1727746" cy="73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7">
            <a:extLst>
              <a:ext uri="{FF2B5EF4-FFF2-40B4-BE49-F238E27FC236}">
                <a16:creationId xmlns:a16="http://schemas.microsoft.com/office/drawing/2014/main" id="{05629B9E-089E-4633-A3A2-3BFF1E39E194}"/>
              </a:ext>
            </a:extLst>
          </p:cNvPr>
          <p:cNvGraphicFramePr>
            <a:graphicFrameLocks noGrp="1"/>
          </p:cNvGraphicFramePr>
          <p:nvPr>
            <p:ph idx="1"/>
          </p:nvPr>
        </p:nvGraphicFramePr>
        <p:xfrm>
          <a:off x="611560" y="980728"/>
          <a:ext cx="8075240" cy="5328596"/>
        </p:xfrm>
        <a:graphic>
          <a:graphicData uri="http://schemas.openxmlformats.org/drawingml/2006/table">
            <a:tbl>
              <a:tblPr firstRow="1" firstCol="1" bandRow="1"/>
              <a:tblGrid>
                <a:gridCol w="4584470">
                  <a:extLst>
                    <a:ext uri="{9D8B030D-6E8A-4147-A177-3AD203B41FA5}">
                      <a16:colId xmlns:a16="http://schemas.microsoft.com/office/drawing/2014/main" val="293508131"/>
                    </a:ext>
                  </a:extLst>
                </a:gridCol>
                <a:gridCol w="1745385">
                  <a:extLst>
                    <a:ext uri="{9D8B030D-6E8A-4147-A177-3AD203B41FA5}">
                      <a16:colId xmlns:a16="http://schemas.microsoft.com/office/drawing/2014/main" val="1009168635"/>
                    </a:ext>
                  </a:extLst>
                </a:gridCol>
                <a:gridCol w="1745385">
                  <a:extLst>
                    <a:ext uri="{9D8B030D-6E8A-4147-A177-3AD203B41FA5}">
                      <a16:colId xmlns:a16="http://schemas.microsoft.com/office/drawing/2014/main" val="1190503021"/>
                    </a:ext>
                  </a:extLst>
                </a:gridCol>
              </a:tblGrid>
              <a:tr h="309889">
                <a:tc>
                  <a:txBody>
                    <a:bodyPr/>
                    <a:lstStyle/>
                    <a:p>
                      <a:pPr>
                        <a:spcAft>
                          <a:spcPts val="0"/>
                        </a:spcAft>
                      </a:pPr>
                      <a:r>
                        <a:rPr lang="en-US" sz="1600" b="1" dirty="0">
                          <a:effectLst/>
                          <a:latin typeface="Arial" panose="020B0604020202020204" pitchFamily="34" charset="0"/>
                          <a:ea typeface="Times New Roman" panose="02020603050405020304" pitchFamily="18" charset="0"/>
                        </a:rPr>
                        <a:t>Church Law  1 Summary</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a:noFill/>
                    </a:lnT>
                    <a:lnB>
                      <a:noFill/>
                    </a:lnB>
                  </a:tcPr>
                </a:tc>
                <a:tc>
                  <a:txBody>
                    <a:bodyPr/>
                    <a:lstStyle/>
                    <a:p>
                      <a:pPr algn="r">
                        <a:spcAft>
                          <a:spcPts val="0"/>
                        </a:spcAft>
                      </a:pPr>
                      <a:r>
                        <a:rPr lang="en-US" sz="1600" b="1" dirty="0">
                          <a:effectLst/>
                          <a:latin typeface="Arial" panose="020B0604020202020204" pitchFamily="34" charset="0"/>
                          <a:ea typeface="Times New Roman" panose="02020603050405020304" pitchFamily="18" charset="0"/>
                        </a:rPr>
                        <a:t>2020</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a:noFill/>
                    </a:lnT>
                    <a:lnB>
                      <a:noFill/>
                    </a:lnB>
                  </a:tcPr>
                </a:tc>
                <a:tc>
                  <a:txBody>
                    <a:bodyPr/>
                    <a:lstStyle/>
                    <a:p>
                      <a:pPr algn="r">
                        <a:spcAft>
                          <a:spcPts val="0"/>
                        </a:spcAft>
                      </a:pPr>
                      <a:r>
                        <a:rPr lang="en-US" sz="1600" b="1" dirty="0">
                          <a:effectLst/>
                          <a:latin typeface="Arial" panose="020B0604020202020204" pitchFamily="34" charset="0"/>
                          <a:ea typeface="Times New Roman" panose="02020603050405020304" pitchFamily="18" charset="0"/>
                        </a:rPr>
                        <a:t>2021</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a:noFill/>
                    </a:lnT>
                    <a:lnB>
                      <a:noFill/>
                    </a:lnB>
                  </a:tcPr>
                </a:tc>
                <a:extLst>
                  <a:ext uri="{0D108BD9-81ED-4DB2-BD59-A6C34878D82A}">
                    <a16:rowId xmlns:a16="http://schemas.microsoft.com/office/drawing/2014/main" val="730689931"/>
                  </a:ext>
                </a:extLst>
              </a:tr>
              <a:tr h="487901">
                <a:tc>
                  <a:txBody>
                    <a:bodyPr/>
                    <a:lstStyle/>
                    <a:p>
                      <a:pPr>
                        <a:spcAft>
                          <a:spcPts val="0"/>
                        </a:spcAft>
                      </a:pPr>
                      <a:r>
                        <a:rPr lang="en-US" sz="1600" dirty="0">
                          <a:effectLst/>
                          <a:latin typeface="Arial" panose="020B0604020202020204" pitchFamily="34" charset="0"/>
                          <a:ea typeface="Times New Roman" panose="02020603050405020304" pitchFamily="18" charset="0"/>
                        </a:rPr>
                        <a:t>Financial contributions by congregations</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17,408,156</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18,630,924</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881820"/>
                  </a:ext>
                </a:extLst>
              </a:tr>
              <a:tr h="309889">
                <a:tc>
                  <a:txBody>
                    <a:bodyPr/>
                    <a:lstStyle/>
                    <a:p>
                      <a:pPr>
                        <a:spcAft>
                          <a:spcPts val="0"/>
                        </a:spcAft>
                      </a:pPr>
                      <a:r>
                        <a:rPr lang="en-US" sz="1600" dirty="0">
                          <a:effectLst/>
                          <a:latin typeface="Arial" panose="020B0604020202020204" pitchFamily="34" charset="0"/>
                          <a:ea typeface="Times New Roman" panose="02020603050405020304" pitchFamily="18" charset="0"/>
                        </a:rPr>
                        <a:t>Pastors in service</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15,710,212</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16,728,556</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34969733"/>
                  </a:ext>
                </a:extLst>
              </a:tr>
              <a:tr h="309889">
                <a:tc>
                  <a:txBody>
                    <a:bodyPr/>
                    <a:lstStyle/>
                    <a:p>
                      <a:pPr>
                        <a:spcAft>
                          <a:spcPts val="0"/>
                        </a:spcAft>
                      </a:pPr>
                      <a:r>
                        <a:rPr lang="en-US" sz="1600" dirty="0">
                          <a:effectLst/>
                          <a:latin typeface="Arial" panose="020B0604020202020204" pitchFamily="34" charset="0"/>
                          <a:ea typeface="Times New Roman" panose="02020603050405020304" pitchFamily="18" charset="0"/>
                        </a:rPr>
                        <a:t>Net Church running Cost</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847,944</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1,002,368</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8153349"/>
                  </a:ext>
                </a:extLst>
              </a:tr>
              <a:tr h="309889">
                <a:tc>
                  <a:txBody>
                    <a:bodyPr/>
                    <a:lstStyle/>
                    <a:p>
                      <a:pPr>
                        <a:spcAft>
                          <a:spcPts val="0"/>
                        </a:spcAft>
                      </a:pPr>
                      <a:r>
                        <a:rPr lang="en-US" sz="1600" dirty="0">
                          <a:effectLst/>
                          <a:latin typeface="Arial" panose="020B0604020202020204" pitchFamily="34" charset="0"/>
                          <a:ea typeface="Times New Roman" panose="02020603050405020304" pitchFamily="18" charset="0"/>
                        </a:rPr>
                        <a:t>Solidarity Contributions</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850,000</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900,000</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56983"/>
                  </a:ext>
                </a:extLst>
              </a:tr>
              <a:tr h="502249">
                <a:tc>
                  <a:txBody>
                    <a:bodyPr/>
                    <a:lstStyle/>
                    <a:p>
                      <a:pPr>
                        <a:spcAft>
                          <a:spcPts val="0"/>
                        </a:spcAft>
                      </a:pPr>
                      <a:r>
                        <a:rPr lang="en-US" sz="1600" dirty="0">
                          <a:effectLst/>
                          <a:latin typeface="Arial" panose="020B0604020202020204" pitchFamily="34" charset="0"/>
                          <a:ea typeface="Times New Roman" panose="02020603050405020304" pitchFamily="18" charset="0"/>
                        </a:rPr>
                        <a:t>Other income-subsidy and Net investment return</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1,507,991</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1,544,810</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35768"/>
                  </a:ext>
                </a:extLst>
              </a:tr>
              <a:tr h="309889">
                <a:tc>
                  <a:txBody>
                    <a:bodyPr/>
                    <a:lstStyle/>
                    <a:p>
                      <a:pPr>
                        <a:spcAft>
                          <a:spcPts val="0"/>
                        </a:spcAft>
                      </a:pPr>
                      <a:r>
                        <a:rPr lang="en-US" sz="1600" dirty="0">
                          <a:effectLst/>
                          <a:latin typeface="Arial" panose="020B0604020202020204" pitchFamily="34" charset="0"/>
                          <a:ea typeface="Times New Roman" panose="02020603050405020304" pitchFamily="18" charset="0"/>
                        </a:rPr>
                        <a:t>EKD Subsidy</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1,215,000</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1,215,000</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42472768"/>
                  </a:ext>
                </a:extLst>
              </a:tr>
              <a:tr h="309889">
                <a:tc>
                  <a:txBody>
                    <a:bodyPr/>
                    <a:lstStyle/>
                    <a:p>
                      <a:pPr>
                        <a:spcAft>
                          <a:spcPts val="0"/>
                        </a:spcAft>
                      </a:pPr>
                      <a:r>
                        <a:rPr lang="en-US" sz="1600" dirty="0">
                          <a:effectLst/>
                          <a:latin typeface="Arial" panose="020B0604020202020204" pitchFamily="34" charset="0"/>
                          <a:ea typeface="Times New Roman" panose="02020603050405020304" pitchFamily="18" charset="0"/>
                        </a:rPr>
                        <a:t>Investment Allocation</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130,000</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100,000</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81698979"/>
                  </a:ext>
                </a:extLst>
              </a:tr>
              <a:tr h="309889">
                <a:tc>
                  <a:txBody>
                    <a:bodyPr/>
                    <a:lstStyle/>
                    <a:p>
                      <a:pPr>
                        <a:spcAft>
                          <a:spcPts val="0"/>
                        </a:spcAft>
                      </a:pPr>
                      <a:r>
                        <a:rPr lang="en-US" sz="1600" dirty="0">
                          <a:effectLst/>
                          <a:latin typeface="Arial" panose="020B0604020202020204" pitchFamily="34" charset="0"/>
                          <a:ea typeface="Times New Roman" panose="02020603050405020304" pitchFamily="18" charset="0"/>
                        </a:rPr>
                        <a:t>Other Income</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10,000</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10,000</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23098902"/>
                  </a:ext>
                </a:extLst>
              </a:tr>
              <a:tr h="309889">
                <a:tc>
                  <a:txBody>
                    <a:bodyPr/>
                    <a:lstStyle/>
                    <a:p>
                      <a:pPr>
                        <a:spcAft>
                          <a:spcPts val="0"/>
                        </a:spcAft>
                      </a:pPr>
                      <a:r>
                        <a:rPr lang="en-US" sz="1600" dirty="0">
                          <a:effectLst/>
                          <a:latin typeface="Arial" panose="020B0604020202020204" pitchFamily="34" charset="0"/>
                          <a:ea typeface="Times New Roman" panose="02020603050405020304" pitchFamily="18" charset="0"/>
                        </a:rPr>
                        <a:t>Net investment return</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152,991</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219,810</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13315"/>
                  </a:ext>
                </a:extLst>
              </a:tr>
              <a:tr h="309889">
                <a:tc>
                  <a:txBody>
                    <a:bodyPr/>
                    <a:lstStyle/>
                    <a:p>
                      <a:pPr>
                        <a:spcAft>
                          <a:spcPts val="0"/>
                        </a:spcAft>
                      </a:pPr>
                      <a:r>
                        <a:rPr lang="en-US" sz="1600" dirty="0">
                          <a:effectLst/>
                          <a:latin typeface="Arial" panose="020B0604020202020204" pitchFamily="34" charset="0"/>
                          <a:ea typeface="Times New Roman" panose="02020603050405020304" pitchFamily="18" charset="0"/>
                        </a:rPr>
                        <a:t>Total Income</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18,916,147</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20,175,735</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027323"/>
                  </a:ext>
                </a:extLst>
              </a:tr>
              <a:tr h="309889">
                <a:tc>
                  <a:txBody>
                    <a:bodyPr/>
                    <a:lstStyle/>
                    <a:p>
                      <a:pPr>
                        <a:spcAft>
                          <a:spcPts val="0"/>
                        </a:spcAft>
                      </a:pPr>
                      <a:r>
                        <a:rPr lang="en-US" sz="1600" dirty="0">
                          <a:effectLst/>
                          <a:latin typeface="Arial" panose="020B0604020202020204" pitchFamily="34" charset="0"/>
                          <a:ea typeface="Times New Roman" panose="02020603050405020304" pitchFamily="18" charset="0"/>
                        </a:rPr>
                        <a:t>Expenditure</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18,763,156</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19,955,924</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911925"/>
                  </a:ext>
                </a:extLst>
              </a:tr>
              <a:tr h="309889">
                <a:tc>
                  <a:txBody>
                    <a:bodyPr/>
                    <a:lstStyle/>
                    <a:p>
                      <a:pPr>
                        <a:spcAft>
                          <a:spcPts val="0"/>
                        </a:spcAft>
                      </a:pPr>
                      <a:r>
                        <a:rPr lang="en-US" sz="1600" dirty="0">
                          <a:effectLst/>
                          <a:latin typeface="Arial" panose="020B0604020202020204" pitchFamily="34" charset="0"/>
                          <a:ea typeface="Times New Roman" panose="02020603050405020304" pitchFamily="18" charset="0"/>
                        </a:rPr>
                        <a:t>Pastors in service</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15,710,212</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16,728,556</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39928584"/>
                  </a:ext>
                </a:extLst>
              </a:tr>
              <a:tr h="309889">
                <a:tc>
                  <a:txBody>
                    <a:bodyPr/>
                    <a:lstStyle/>
                    <a:p>
                      <a:pPr>
                        <a:spcAft>
                          <a:spcPts val="0"/>
                        </a:spcAft>
                      </a:pPr>
                      <a:r>
                        <a:rPr lang="en-US" sz="1600" dirty="0">
                          <a:effectLst/>
                          <a:latin typeface="Arial" panose="020B0604020202020204" pitchFamily="34" charset="0"/>
                          <a:ea typeface="Times New Roman" panose="02020603050405020304" pitchFamily="18" charset="0"/>
                        </a:rPr>
                        <a:t>Total Church running costs</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3,052,944</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3,227,368</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10207"/>
                  </a:ext>
                </a:extLst>
              </a:tr>
              <a:tr h="309889">
                <a:tc>
                  <a:txBody>
                    <a:bodyPr/>
                    <a:lstStyle/>
                    <a:p>
                      <a:endParaRPr lang="en-ZA" sz="1600" dirty="0">
                        <a:effectLst/>
                        <a:latin typeface="Times New Roman" panose="02020603050405020304" pitchFamily="18" charset="0"/>
                      </a:endParaRPr>
                    </a:p>
                  </a:txBody>
                  <a:tcPr marL="17053" marR="17053" marT="0" marB="0" anchor="ctr">
                    <a:lnL>
                      <a:noFill/>
                    </a:lnL>
                    <a:lnR>
                      <a:noFill/>
                    </a:lnR>
                    <a:lnT>
                      <a:noFill/>
                    </a:lnT>
                    <a:lnB>
                      <a:noFill/>
                    </a:lnB>
                  </a:tcPr>
                </a:tc>
                <a:tc>
                  <a:txBody>
                    <a:bodyPr/>
                    <a:lstStyle/>
                    <a:p>
                      <a:endParaRPr lang="en-ZA" sz="1600" dirty="0">
                        <a:effectLst/>
                        <a:latin typeface="Times New Roman" panose="02020603050405020304" pitchFamily="18" charset="0"/>
                      </a:endParaRPr>
                    </a:p>
                  </a:txBody>
                  <a:tcPr marL="17053" marR="1705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600" dirty="0">
                        <a:effectLst/>
                        <a:latin typeface="Times New Roman" panose="02020603050405020304" pitchFamily="18" charset="0"/>
                      </a:endParaRPr>
                    </a:p>
                  </a:txBody>
                  <a:tcPr marL="17053" marR="1705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4123"/>
                  </a:ext>
                </a:extLst>
              </a:tr>
              <a:tr h="309889">
                <a:tc>
                  <a:txBody>
                    <a:bodyPr/>
                    <a:lstStyle/>
                    <a:p>
                      <a:pPr>
                        <a:spcAft>
                          <a:spcPts val="0"/>
                        </a:spcAft>
                      </a:pPr>
                      <a:r>
                        <a:rPr lang="en-US" sz="1600" dirty="0">
                          <a:effectLst/>
                          <a:latin typeface="Arial" panose="020B0604020202020204" pitchFamily="34" charset="0"/>
                          <a:ea typeface="Times New Roman" panose="02020603050405020304" pitchFamily="18" charset="0"/>
                        </a:rPr>
                        <a:t>Income less Expenses</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a:noFill/>
                    </a:lnT>
                    <a:lnB>
                      <a:noFill/>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152,991</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n-US" sz="1600" dirty="0">
                          <a:effectLst/>
                          <a:latin typeface="Arial" panose="020B0604020202020204" pitchFamily="34" charset="0"/>
                          <a:ea typeface="Times New Roman" panose="02020603050405020304" pitchFamily="18" charset="0"/>
                        </a:rPr>
                        <a:t>219,810</a:t>
                      </a:r>
                      <a:endParaRPr lang="en-ZA" sz="1800" dirty="0">
                        <a:effectLst/>
                        <a:latin typeface="Times New Roman" panose="02020603050405020304" pitchFamily="18" charset="0"/>
                        <a:ea typeface="Times New Roman" panose="02020603050405020304" pitchFamily="18" charset="0"/>
                      </a:endParaRPr>
                    </a:p>
                  </a:txBody>
                  <a:tcPr marL="17053" marR="17053"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447276660"/>
                  </a:ext>
                </a:extLst>
              </a:tr>
            </a:tbl>
          </a:graphicData>
        </a:graphic>
      </p:graphicFrame>
    </p:spTree>
    <p:extLst>
      <p:ext uri="{BB962C8B-B14F-4D97-AF65-F5344CB8AC3E}">
        <p14:creationId xmlns:p14="http://schemas.microsoft.com/office/powerpoint/2010/main" val="356212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5EF56-5711-4C8D-97B2-04E13E5FAE1E}"/>
              </a:ext>
            </a:extLst>
          </p:cNvPr>
          <p:cNvSpPr>
            <a:spLocks noGrp="1"/>
          </p:cNvSpPr>
          <p:nvPr>
            <p:ph type="title"/>
          </p:nvPr>
        </p:nvSpPr>
        <p:spPr>
          <a:xfrm>
            <a:off x="2267744" y="274638"/>
            <a:ext cx="6419056" cy="457199"/>
          </a:xfrm>
        </p:spPr>
        <p:txBody>
          <a:bodyPr>
            <a:noAutofit/>
          </a:bodyPr>
          <a:lstStyle/>
          <a:p>
            <a:r>
              <a:rPr lang="en-GB" sz="3200" b="1" dirty="0">
                <a:latin typeface="Arial" panose="020B0604020202020204" pitchFamily="34" charset="0"/>
                <a:ea typeface="Times New Roman" panose="02020603050405020304" pitchFamily="18" charset="0"/>
              </a:rPr>
              <a:t>CHURCH LAW 1/2019 Section 3</a:t>
            </a:r>
            <a:endParaRPr lang="en-ZA" sz="3200" dirty="0"/>
          </a:p>
        </p:txBody>
      </p:sp>
      <p:pic>
        <p:nvPicPr>
          <p:cNvPr id="4" name="Picture 5">
            <a:extLst>
              <a:ext uri="{FF2B5EF4-FFF2-40B4-BE49-F238E27FC236}">
                <a16:creationId xmlns:a16="http://schemas.microsoft.com/office/drawing/2014/main" id="{F10B06CC-C5B2-41F5-95A4-F9B38BC23A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1" y="1"/>
            <a:ext cx="1727746" cy="73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D557FD18-95A9-4EC0-BA6D-78B1CDC6DC5A}"/>
              </a:ext>
            </a:extLst>
          </p:cNvPr>
          <p:cNvSpPr>
            <a:spLocks noGrp="1"/>
          </p:cNvSpPr>
          <p:nvPr>
            <p:ph idx="1"/>
          </p:nvPr>
        </p:nvSpPr>
        <p:spPr>
          <a:xfrm>
            <a:off x="457200" y="891779"/>
            <a:ext cx="8229600" cy="1540768"/>
          </a:xfrm>
        </p:spPr>
        <p:txBody>
          <a:bodyPr>
            <a:normAutofit lnSpcReduction="10000"/>
          </a:bodyPr>
          <a:lstStyle/>
          <a:p>
            <a:pPr marL="0" lvl="0" indent="0">
              <a:buNone/>
            </a:pPr>
            <a:r>
              <a:rPr lang="en-GB" dirty="0"/>
              <a:t>a. In accordance with Section 74 (1) of the Constitution of ELCSA (N-T) the following</a:t>
            </a:r>
            <a:endParaRPr lang="en-ZA" dirty="0"/>
          </a:p>
          <a:p>
            <a:pPr marL="0" indent="0">
              <a:buNone/>
            </a:pPr>
            <a:r>
              <a:rPr lang="en-GB" dirty="0"/>
              <a:t>offerings for the church are prescribed:</a:t>
            </a:r>
            <a:endParaRPr lang="en-ZA" dirty="0"/>
          </a:p>
          <a:p>
            <a:endParaRPr lang="en-ZA" dirty="0"/>
          </a:p>
        </p:txBody>
      </p:sp>
      <p:graphicFrame>
        <p:nvGraphicFramePr>
          <p:cNvPr id="6" name="Table 5">
            <a:extLst>
              <a:ext uri="{FF2B5EF4-FFF2-40B4-BE49-F238E27FC236}">
                <a16:creationId xmlns:a16="http://schemas.microsoft.com/office/drawing/2014/main" id="{DD1C4A1A-8F4C-485A-81FF-F8FEF79C725D}"/>
              </a:ext>
            </a:extLst>
          </p:cNvPr>
          <p:cNvGraphicFramePr>
            <a:graphicFrameLocks noGrp="1"/>
          </p:cNvGraphicFramePr>
          <p:nvPr/>
        </p:nvGraphicFramePr>
        <p:xfrm>
          <a:off x="755576" y="2592489"/>
          <a:ext cx="7211144" cy="1912045"/>
        </p:xfrm>
        <a:graphic>
          <a:graphicData uri="http://schemas.openxmlformats.org/drawingml/2006/table">
            <a:tbl>
              <a:tblPr firstRow="1" firstCol="1" bandRow="1"/>
              <a:tblGrid>
                <a:gridCol w="3521861">
                  <a:extLst>
                    <a:ext uri="{9D8B030D-6E8A-4147-A177-3AD203B41FA5}">
                      <a16:colId xmlns:a16="http://schemas.microsoft.com/office/drawing/2014/main" val="503881416"/>
                    </a:ext>
                  </a:extLst>
                </a:gridCol>
                <a:gridCol w="3689283">
                  <a:extLst>
                    <a:ext uri="{9D8B030D-6E8A-4147-A177-3AD203B41FA5}">
                      <a16:colId xmlns:a16="http://schemas.microsoft.com/office/drawing/2014/main" val="1873538908"/>
                    </a:ext>
                  </a:extLst>
                </a:gridCol>
              </a:tblGrid>
              <a:tr h="388045">
                <a:tc>
                  <a:txBody>
                    <a:bodyPr/>
                    <a:lstStyle/>
                    <a:p>
                      <a:pPr algn="just">
                        <a:spcAft>
                          <a:spcPts val="0"/>
                        </a:spcAft>
                      </a:pPr>
                      <a:r>
                        <a:rPr lang="en-GB" sz="1600" b="1" u="sng" dirty="0">
                          <a:solidFill>
                            <a:srgbClr val="000000"/>
                          </a:solidFill>
                          <a:effectLst/>
                          <a:latin typeface="Arial" panose="020B0604020202020204" pitchFamily="34" charset="0"/>
                          <a:ea typeface="Times New Roman" panose="02020603050405020304" pitchFamily="18" charset="0"/>
                        </a:rPr>
                        <a:t>Prescribed Offering </a:t>
                      </a:r>
                      <a:endParaRPr lang="en-ZA" sz="24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GB" sz="1600" b="1" dirty="0">
                          <a:solidFill>
                            <a:srgbClr val="000000"/>
                          </a:solidFill>
                          <a:effectLst/>
                          <a:latin typeface="Arial" panose="020B0604020202020204" pitchFamily="34" charset="0"/>
                          <a:ea typeface="Times New Roman" panose="02020603050405020304" pitchFamily="18" charset="0"/>
                        </a:rPr>
                        <a:t>Prescribed number</a:t>
                      </a:r>
                      <a:endParaRPr lang="en-ZA" sz="24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9027359"/>
                  </a:ext>
                </a:extLst>
              </a:tr>
              <a:tr h="228262">
                <a:tc>
                  <a:txBody>
                    <a:bodyPr/>
                    <a:lstStyle/>
                    <a:p>
                      <a:pPr algn="just">
                        <a:spcAft>
                          <a:spcPts val="0"/>
                        </a:spcAft>
                      </a:pPr>
                      <a:r>
                        <a:rPr lang="en-GB" sz="1600" dirty="0">
                          <a:solidFill>
                            <a:srgbClr val="000000"/>
                          </a:solidFill>
                          <a:effectLst/>
                          <a:latin typeface="Arial" panose="020B0604020202020204" pitchFamily="34" charset="0"/>
                          <a:ea typeface="Times New Roman" panose="02020603050405020304" pitchFamily="18" charset="0"/>
                        </a:rPr>
                        <a:t>Mission Fund of the Church</a:t>
                      </a:r>
                      <a:endParaRPr lang="en-ZA" sz="24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r">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ZA" sz="24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365888172"/>
                  </a:ext>
                </a:extLst>
              </a:tr>
              <a:tr h="228262">
                <a:tc>
                  <a:txBody>
                    <a:bodyPr/>
                    <a:lstStyle/>
                    <a:p>
                      <a:pPr algn="just">
                        <a:spcAft>
                          <a:spcPts val="0"/>
                        </a:spcAft>
                      </a:pPr>
                      <a:r>
                        <a:rPr lang="en-GB" sz="1600" dirty="0">
                          <a:solidFill>
                            <a:srgbClr val="000000"/>
                          </a:solidFill>
                          <a:effectLst/>
                          <a:latin typeface="Arial" panose="020B0604020202020204" pitchFamily="34" charset="0"/>
                          <a:ea typeface="Times New Roman" panose="02020603050405020304" pitchFamily="18" charset="0"/>
                        </a:rPr>
                        <a:t>Circuit Youth Work (see * below)</a:t>
                      </a:r>
                      <a:endParaRPr lang="en-ZA" sz="24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r">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ZA" sz="24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365852991"/>
                  </a:ext>
                </a:extLst>
              </a:tr>
              <a:tr h="228262">
                <a:tc>
                  <a:txBody>
                    <a:bodyPr/>
                    <a:lstStyle/>
                    <a:p>
                      <a:pPr algn="just">
                        <a:spcAft>
                          <a:spcPts val="0"/>
                        </a:spcAft>
                      </a:pPr>
                      <a:r>
                        <a:rPr lang="en-GB" sz="1600" dirty="0">
                          <a:solidFill>
                            <a:srgbClr val="000000"/>
                          </a:solidFill>
                          <a:effectLst/>
                          <a:latin typeface="Arial" panose="020B0604020202020204" pitchFamily="34" charset="0"/>
                          <a:ea typeface="Times New Roman" panose="02020603050405020304" pitchFamily="18" charset="0"/>
                        </a:rPr>
                        <a:t>Theological Education </a:t>
                      </a:r>
                      <a:endParaRPr lang="en-ZA" sz="24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r">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ZA" sz="24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329067135"/>
                  </a:ext>
                </a:extLst>
              </a:tr>
              <a:tr h="228262">
                <a:tc>
                  <a:txBody>
                    <a:bodyPr/>
                    <a:lstStyle/>
                    <a:p>
                      <a:pPr algn="just">
                        <a:spcAft>
                          <a:spcPts val="0"/>
                        </a:spcAft>
                      </a:pPr>
                      <a:r>
                        <a:rPr lang="en-GB" sz="1600" dirty="0">
                          <a:solidFill>
                            <a:srgbClr val="000000"/>
                          </a:solidFill>
                          <a:effectLst/>
                          <a:latin typeface="Arial" panose="020B0604020202020204" pitchFamily="34" charset="0"/>
                          <a:ea typeface="Times New Roman" panose="02020603050405020304" pitchFamily="18" charset="0"/>
                        </a:rPr>
                        <a:t>Church Music (</a:t>
                      </a:r>
                      <a:r>
                        <a:rPr lang="en-GB" sz="1600" dirty="0" err="1">
                          <a:solidFill>
                            <a:srgbClr val="000000"/>
                          </a:solidFill>
                          <a:effectLst/>
                          <a:latin typeface="Arial" panose="020B0604020202020204" pitchFamily="34" charset="0"/>
                          <a:ea typeface="Times New Roman" panose="02020603050405020304" pitchFamily="18" charset="0"/>
                        </a:rPr>
                        <a:t>Cantate</a:t>
                      </a:r>
                      <a:r>
                        <a:rPr lang="en-GB" sz="1600" dirty="0">
                          <a:solidFill>
                            <a:srgbClr val="000000"/>
                          </a:solidFill>
                          <a:effectLst/>
                          <a:latin typeface="Arial" panose="020B0604020202020204" pitchFamily="34" charset="0"/>
                          <a:ea typeface="Times New Roman" panose="02020603050405020304" pitchFamily="18" charset="0"/>
                        </a:rPr>
                        <a:t>)</a:t>
                      </a:r>
                      <a:endParaRPr lang="en-ZA" sz="24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r">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ZA" sz="2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45977"/>
                  </a:ext>
                </a:extLst>
              </a:tr>
              <a:tr h="239675">
                <a:tc>
                  <a:txBody>
                    <a:bodyPr/>
                    <a:lstStyle/>
                    <a:p>
                      <a:pPr>
                        <a:spcAft>
                          <a:spcPts val="0"/>
                        </a:spcAft>
                      </a:pPr>
                      <a:r>
                        <a:rPr lang="en-GB" sz="1600" b="1">
                          <a:solidFill>
                            <a:srgbClr val="000000"/>
                          </a:solidFill>
                          <a:effectLst/>
                          <a:latin typeface="Arial" panose="020B0604020202020204" pitchFamily="34" charset="0"/>
                          <a:ea typeface="Times New Roman" panose="02020603050405020304" pitchFamily="18" charset="0"/>
                        </a:rPr>
                        <a:t>Total</a:t>
                      </a:r>
                      <a:endParaRPr lang="en-ZA" sz="24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ZA" sz="24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83398855"/>
                  </a:ext>
                </a:extLst>
              </a:tr>
            </a:tbl>
          </a:graphicData>
        </a:graphic>
      </p:graphicFrame>
      <p:graphicFrame>
        <p:nvGraphicFramePr>
          <p:cNvPr id="7" name="Table 6">
            <a:extLst>
              <a:ext uri="{FF2B5EF4-FFF2-40B4-BE49-F238E27FC236}">
                <a16:creationId xmlns:a16="http://schemas.microsoft.com/office/drawing/2014/main" id="{8329C86F-FF94-4F1D-A77D-F736A0B21A0C}"/>
              </a:ext>
            </a:extLst>
          </p:cNvPr>
          <p:cNvGraphicFramePr>
            <a:graphicFrameLocks noGrp="1"/>
          </p:cNvGraphicFramePr>
          <p:nvPr/>
        </p:nvGraphicFramePr>
        <p:xfrm>
          <a:off x="755577" y="4664476"/>
          <a:ext cx="7180382" cy="1881600"/>
        </p:xfrm>
        <a:graphic>
          <a:graphicData uri="http://schemas.openxmlformats.org/drawingml/2006/table">
            <a:tbl>
              <a:tblPr firstRow="1" firstCol="1" bandRow="1"/>
              <a:tblGrid>
                <a:gridCol w="3488644">
                  <a:extLst>
                    <a:ext uri="{9D8B030D-6E8A-4147-A177-3AD203B41FA5}">
                      <a16:colId xmlns:a16="http://schemas.microsoft.com/office/drawing/2014/main" val="1155392894"/>
                    </a:ext>
                  </a:extLst>
                </a:gridCol>
                <a:gridCol w="3691738">
                  <a:extLst>
                    <a:ext uri="{9D8B030D-6E8A-4147-A177-3AD203B41FA5}">
                      <a16:colId xmlns:a16="http://schemas.microsoft.com/office/drawing/2014/main" val="2103326516"/>
                    </a:ext>
                  </a:extLst>
                </a:gridCol>
              </a:tblGrid>
              <a:tr h="239760">
                <a:tc>
                  <a:txBody>
                    <a:bodyPr/>
                    <a:lstStyle/>
                    <a:p>
                      <a:pPr algn="just">
                        <a:spcAft>
                          <a:spcPts val="0"/>
                        </a:spcAft>
                      </a:pPr>
                      <a:r>
                        <a:rPr lang="en-GB" sz="1400" u="sng" dirty="0">
                          <a:solidFill>
                            <a:srgbClr val="000000"/>
                          </a:solidFill>
                          <a:effectLst/>
                          <a:latin typeface="Arial" panose="020B0604020202020204" pitchFamily="34" charset="0"/>
                          <a:ea typeface="Times New Roman" panose="02020603050405020304" pitchFamily="18" charset="0"/>
                        </a:rPr>
                        <a:t>Additional ‘recommended’ offering’s</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endParaRPr lang="en-ZA" sz="1400" dirty="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77553551"/>
                  </a:ext>
                </a:extLst>
              </a:tr>
              <a:tr h="239760">
                <a:tc>
                  <a:txBody>
                    <a:bodyPr/>
                    <a:lstStyle/>
                    <a:p>
                      <a:pPr algn="just">
                        <a:spcAft>
                          <a:spcPts val="0"/>
                        </a:spcAft>
                      </a:pPr>
                      <a:r>
                        <a:rPr lang="en-GB" sz="1400" dirty="0">
                          <a:solidFill>
                            <a:srgbClr val="000000"/>
                          </a:solidFill>
                          <a:effectLst/>
                          <a:latin typeface="Arial" panose="020B0604020202020204" pitchFamily="34" charset="0"/>
                          <a:ea typeface="Times New Roman" panose="02020603050405020304" pitchFamily="18" charset="0"/>
                        </a:rPr>
                        <a:t>Solidarity Offerings</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r">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ZA" sz="20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201600751"/>
                  </a:ext>
                </a:extLst>
              </a:tr>
              <a:tr h="239760">
                <a:tc>
                  <a:txBody>
                    <a:bodyPr/>
                    <a:lstStyle/>
                    <a:p>
                      <a:pPr algn="just">
                        <a:spcAft>
                          <a:spcPts val="0"/>
                        </a:spcAft>
                      </a:pPr>
                      <a:r>
                        <a:rPr lang="en-GB" sz="1400" dirty="0">
                          <a:solidFill>
                            <a:srgbClr val="000000"/>
                          </a:solidFill>
                          <a:effectLst/>
                          <a:latin typeface="Arial" panose="020B0604020202020204" pitchFamily="34" charset="0"/>
                          <a:ea typeface="Times New Roman" panose="02020603050405020304" pitchFamily="18" charset="0"/>
                        </a:rPr>
                        <a:t>Deutsche Schule </a:t>
                      </a:r>
                      <a:r>
                        <a:rPr lang="en-GB" sz="1400" dirty="0" err="1">
                          <a:solidFill>
                            <a:srgbClr val="000000"/>
                          </a:solidFill>
                          <a:effectLst/>
                          <a:latin typeface="Arial" panose="020B0604020202020204" pitchFamily="34" charset="0"/>
                          <a:ea typeface="Times New Roman" panose="02020603050405020304" pitchFamily="18" charset="0"/>
                        </a:rPr>
                        <a:t>Hermannsburg</a:t>
                      </a:r>
                      <a:r>
                        <a:rPr lang="en-GB" sz="1400" dirty="0">
                          <a:solidFill>
                            <a:srgbClr val="000000"/>
                          </a:solidFill>
                          <a:effectLst/>
                          <a:latin typeface="Arial" panose="020B0604020202020204" pitchFamily="34" charset="0"/>
                          <a:ea typeface="Times New Roman" panose="02020603050405020304" pitchFamily="18" charset="0"/>
                        </a:rPr>
                        <a:t>*</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r">
                        <a:spcAft>
                          <a:spcPts val="0"/>
                        </a:spcAft>
                      </a:pPr>
                      <a:r>
                        <a:rPr lang="en-US" sz="1400">
                          <a:solidFill>
                            <a:srgbClr val="000000"/>
                          </a:solidFill>
                          <a:effectLst/>
                          <a:latin typeface="Arial" panose="020B0604020202020204" pitchFamily="34" charset="0"/>
                          <a:ea typeface="Times New Roman" panose="02020603050405020304" pitchFamily="18" charset="0"/>
                        </a:rPr>
                        <a:t>4</a:t>
                      </a:r>
                      <a:endParaRPr lang="en-ZA" sz="20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309950733"/>
                  </a:ext>
                </a:extLst>
              </a:tr>
              <a:tr h="407592">
                <a:tc>
                  <a:txBody>
                    <a:bodyPr/>
                    <a:lstStyle/>
                    <a:p>
                      <a:pPr algn="just">
                        <a:spcAft>
                          <a:spcPts val="0"/>
                        </a:spcAft>
                      </a:pPr>
                      <a:r>
                        <a:rPr lang="en-GB" sz="1400">
                          <a:solidFill>
                            <a:srgbClr val="000000"/>
                          </a:solidFill>
                          <a:effectLst/>
                          <a:latin typeface="Arial" panose="020B0604020202020204" pitchFamily="34" charset="0"/>
                          <a:ea typeface="Times New Roman" panose="02020603050405020304" pitchFamily="18" charset="0"/>
                        </a:rPr>
                        <a:t>Old Age Homes: APN / Richmond Road / local home*</a:t>
                      </a:r>
                      <a:endParaRPr lang="en-ZA" sz="20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r">
                        <a:spcAft>
                          <a:spcPts val="0"/>
                        </a:spcAft>
                      </a:pPr>
                      <a:r>
                        <a:rPr lang="en-US" sz="1400">
                          <a:solidFill>
                            <a:srgbClr val="000000"/>
                          </a:solidFill>
                          <a:effectLst/>
                          <a:latin typeface="Arial" panose="020B0604020202020204" pitchFamily="34" charset="0"/>
                          <a:ea typeface="Times New Roman" panose="02020603050405020304" pitchFamily="18" charset="0"/>
                        </a:rPr>
                        <a:t>2</a:t>
                      </a:r>
                      <a:endParaRPr lang="en-ZA" sz="20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03088117"/>
                  </a:ext>
                </a:extLst>
              </a:tr>
              <a:tr h="407592">
                <a:tc>
                  <a:txBody>
                    <a:bodyPr/>
                    <a:lstStyle/>
                    <a:p>
                      <a:pPr algn="just">
                        <a:spcAft>
                          <a:spcPts val="0"/>
                        </a:spcAft>
                      </a:pPr>
                      <a:r>
                        <a:rPr lang="en-GB" sz="1400">
                          <a:solidFill>
                            <a:srgbClr val="000000"/>
                          </a:solidFill>
                          <a:effectLst/>
                          <a:latin typeface="Arial" panose="020B0604020202020204" pitchFamily="34" charset="0"/>
                          <a:ea typeface="Times New Roman" panose="02020603050405020304" pitchFamily="18" charset="0"/>
                        </a:rPr>
                        <a:t>Circuit Senior work*</a:t>
                      </a:r>
                      <a:endParaRPr lang="en-ZA" sz="2000">
                        <a:effectLst/>
                        <a:latin typeface="Times New Roman" panose="02020603050405020304" pitchFamily="18" charset="0"/>
                        <a:ea typeface="Times New Roman" panose="02020603050405020304" pitchFamily="18" charset="0"/>
                      </a:endParaRPr>
                    </a:p>
                    <a:p>
                      <a:pPr algn="just">
                        <a:spcAft>
                          <a:spcPts val="0"/>
                        </a:spcAft>
                      </a:pPr>
                      <a:r>
                        <a:rPr lang="en-GB" sz="1400">
                          <a:solidFill>
                            <a:srgbClr val="000000"/>
                          </a:solidFill>
                          <a:effectLst/>
                          <a:latin typeface="Arial" panose="020B0604020202020204" pitchFamily="34" charset="0"/>
                          <a:ea typeface="Times New Roman" panose="02020603050405020304" pitchFamily="18" charset="0"/>
                        </a:rPr>
                        <a:t> </a:t>
                      </a:r>
                      <a:endParaRPr lang="en-ZA" sz="20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r">
                        <a:spcAft>
                          <a:spcPts val="0"/>
                        </a:spcAft>
                      </a:pPr>
                      <a:r>
                        <a:rPr lang="en-US" sz="1400">
                          <a:solidFill>
                            <a:srgbClr val="000000"/>
                          </a:solidFill>
                          <a:effectLst/>
                          <a:latin typeface="Arial" panose="020B0604020202020204" pitchFamily="34" charset="0"/>
                          <a:ea typeface="Times New Roman" panose="02020603050405020304" pitchFamily="18" charset="0"/>
                        </a:rPr>
                        <a:t>2</a:t>
                      </a:r>
                      <a:endParaRPr lang="en-ZA" sz="20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915718"/>
                  </a:ext>
                </a:extLst>
              </a:tr>
              <a:tr h="251748">
                <a:tc>
                  <a:txBody>
                    <a:bodyPr/>
                    <a:lstStyle/>
                    <a:p>
                      <a:pPr algn="just">
                        <a:spcAft>
                          <a:spcPts val="0"/>
                        </a:spcAft>
                      </a:pPr>
                      <a:r>
                        <a:rPr lang="en-GB" sz="1400" b="1">
                          <a:solidFill>
                            <a:srgbClr val="000000"/>
                          </a:solidFill>
                          <a:effectLst/>
                          <a:latin typeface="Arial" panose="020B0604020202020204" pitchFamily="34" charset="0"/>
                          <a:ea typeface="Times New Roman" panose="02020603050405020304" pitchFamily="18" charset="0"/>
                        </a:rPr>
                        <a:t>Total</a:t>
                      </a:r>
                      <a:endParaRPr lang="en-ZA" sz="20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r">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ZA" sz="20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74356407"/>
                  </a:ext>
                </a:extLst>
              </a:tr>
            </a:tbl>
          </a:graphicData>
        </a:graphic>
      </p:graphicFrame>
    </p:spTree>
    <p:extLst>
      <p:ext uri="{BB962C8B-B14F-4D97-AF65-F5344CB8AC3E}">
        <p14:creationId xmlns:p14="http://schemas.microsoft.com/office/powerpoint/2010/main" val="28378177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5EF56-5711-4C8D-97B2-04E13E5FAE1E}"/>
              </a:ext>
            </a:extLst>
          </p:cNvPr>
          <p:cNvSpPr>
            <a:spLocks noGrp="1"/>
          </p:cNvSpPr>
          <p:nvPr>
            <p:ph type="title"/>
          </p:nvPr>
        </p:nvSpPr>
        <p:spPr>
          <a:xfrm>
            <a:off x="457200" y="274638"/>
            <a:ext cx="8229600" cy="457199"/>
          </a:xfrm>
        </p:spPr>
        <p:txBody>
          <a:bodyPr>
            <a:normAutofit fontScale="90000"/>
          </a:bodyPr>
          <a:lstStyle/>
          <a:p>
            <a:r>
              <a:rPr lang="en-GB" b="1" dirty="0">
                <a:latin typeface="Arial" panose="020B0604020202020204" pitchFamily="34" charset="0"/>
                <a:ea typeface="Times New Roman" panose="02020603050405020304" pitchFamily="18" charset="0"/>
              </a:rPr>
              <a:t>CHURCH LAW 1/2019 Section 3</a:t>
            </a:r>
            <a:endParaRPr lang="en-ZA" dirty="0"/>
          </a:p>
        </p:txBody>
      </p:sp>
      <p:pic>
        <p:nvPicPr>
          <p:cNvPr id="4" name="Picture 5">
            <a:extLst>
              <a:ext uri="{FF2B5EF4-FFF2-40B4-BE49-F238E27FC236}">
                <a16:creationId xmlns:a16="http://schemas.microsoft.com/office/drawing/2014/main" id="{F10B06CC-C5B2-41F5-95A4-F9B38BC23A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5949280"/>
            <a:ext cx="1727746" cy="73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8BF0CDA9-10BE-455B-A15C-02AD51E05E89}"/>
              </a:ext>
            </a:extLst>
          </p:cNvPr>
          <p:cNvSpPr>
            <a:spLocks noGrp="1"/>
          </p:cNvSpPr>
          <p:nvPr>
            <p:ph idx="1"/>
          </p:nvPr>
        </p:nvSpPr>
        <p:spPr>
          <a:xfrm>
            <a:off x="457200" y="1600201"/>
            <a:ext cx="8229600" cy="1612776"/>
          </a:xfrm>
        </p:spPr>
        <p:txBody>
          <a:bodyPr/>
          <a:lstStyle/>
          <a:p>
            <a:pPr marL="0" indent="0">
              <a:buNone/>
            </a:pPr>
            <a:r>
              <a:rPr lang="en-ZA" dirty="0"/>
              <a:t>(3) The 10% offerings received from Congregations participating in the practice as approved in (2) will be allocated as follows:</a:t>
            </a:r>
          </a:p>
        </p:txBody>
      </p:sp>
      <p:graphicFrame>
        <p:nvGraphicFramePr>
          <p:cNvPr id="8" name="Table 7">
            <a:extLst>
              <a:ext uri="{FF2B5EF4-FFF2-40B4-BE49-F238E27FC236}">
                <a16:creationId xmlns:a16="http://schemas.microsoft.com/office/drawing/2014/main" id="{A82AADBD-CFAB-40D9-90A3-2E96A9A200A1}"/>
              </a:ext>
            </a:extLst>
          </p:cNvPr>
          <p:cNvGraphicFramePr>
            <a:graphicFrameLocks noGrp="1"/>
          </p:cNvGraphicFramePr>
          <p:nvPr/>
        </p:nvGraphicFramePr>
        <p:xfrm>
          <a:off x="457200" y="3186270"/>
          <a:ext cx="6059016" cy="2330959"/>
        </p:xfrm>
        <a:graphic>
          <a:graphicData uri="http://schemas.openxmlformats.org/drawingml/2006/table">
            <a:tbl>
              <a:tblPr firstRow="1" firstCol="1" bandRow="1"/>
              <a:tblGrid>
                <a:gridCol w="3610744">
                  <a:extLst>
                    <a:ext uri="{9D8B030D-6E8A-4147-A177-3AD203B41FA5}">
                      <a16:colId xmlns:a16="http://schemas.microsoft.com/office/drawing/2014/main" val="2492968494"/>
                    </a:ext>
                  </a:extLst>
                </a:gridCol>
                <a:gridCol w="1008112">
                  <a:extLst>
                    <a:ext uri="{9D8B030D-6E8A-4147-A177-3AD203B41FA5}">
                      <a16:colId xmlns:a16="http://schemas.microsoft.com/office/drawing/2014/main" val="1737203528"/>
                    </a:ext>
                  </a:extLst>
                </a:gridCol>
                <a:gridCol w="1440160">
                  <a:extLst>
                    <a:ext uri="{9D8B030D-6E8A-4147-A177-3AD203B41FA5}">
                      <a16:colId xmlns:a16="http://schemas.microsoft.com/office/drawing/2014/main" val="1633167671"/>
                    </a:ext>
                  </a:extLst>
                </a:gridCol>
              </a:tblGrid>
              <a:tr h="346583">
                <a:tc>
                  <a:txBody>
                    <a:bodyPr/>
                    <a:lstStyle/>
                    <a:p>
                      <a:pPr>
                        <a:spcAft>
                          <a:spcPts val="0"/>
                        </a:spcAft>
                      </a:pPr>
                      <a:r>
                        <a:rPr lang="en-GB" sz="1400" b="1" dirty="0">
                          <a:solidFill>
                            <a:srgbClr val="000000"/>
                          </a:solidFill>
                          <a:effectLst/>
                          <a:latin typeface="Arial" panose="020B0604020202020204" pitchFamily="34" charset="0"/>
                          <a:ea typeface="Times New Roman" panose="02020603050405020304" pitchFamily="18" charset="0"/>
                        </a:rPr>
                        <a:t>Offering </a:t>
                      </a:r>
                      <a:endParaRPr lang="en-ZA" sz="20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a:spcAft>
                          <a:spcPts val="0"/>
                        </a:spcAft>
                      </a:pPr>
                      <a:r>
                        <a:rPr lang="en-GB" sz="1400" b="1" dirty="0">
                          <a:solidFill>
                            <a:srgbClr val="000000"/>
                          </a:solidFill>
                          <a:effectLst/>
                          <a:latin typeface="Arial" panose="020B0604020202020204" pitchFamily="34" charset="0"/>
                          <a:ea typeface="Times New Roman" panose="02020603050405020304" pitchFamily="18" charset="0"/>
                        </a:rPr>
                        <a:t>Number</a:t>
                      </a:r>
                      <a:endParaRPr lang="en-ZA" sz="20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20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727343300"/>
                  </a:ext>
                </a:extLst>
              </a:tr>
              <a:tr h="327996">
                <a:tc>
                  <a:txBody>
                    <a:bodyPr/>
                    <a:lstStyle/>
                    <a:p>
                      <a:pPr algn="just">
                        <a:spcAft>
                          <a:spcPts val="0"/>
                        </a:spcAft>
                      </a:pPr>
                      <a:r>
                        <a:rPr lang="en-GB" sz="1400" dirty="0">
                          <a:solidFill>
                            <a:srgbClr val="000000"/>
                          </a:solidFill>
                          <a:effectLst/>
                          <a:latin typeface="Arial" panose="020B0604020202020204" pitchFamily="34" charset="0"/>
                          <a:ea typeface="Times New Roman" panose="02020603050405020304" pitchFamily="18" charset="0"/>
                        </a:rPr>
                        <a:t>Mission Fund of the Church</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r">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ZA" sz="20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a:t>
                      </a:r>
                      <a:endParaRPr lang="en-ZA" sz="20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752788292"/>
                  </a:ext>
                </a:extLst>
              </a:tr>
              <a:tr h="327996">
                <a:tc>
                  <a:txBody>
                    <a:bodyPr/>
                    <a:lstStyle/>
                    <a:p>
                      <a:pPr algn="just">
                        <a:spcAft>
                          <a:spcPts val="0"/>
                        </a:spcAft>
                      </a:pPr>
                      <a:r>
                        <a:rPr lang="en-GB" sz="1400" dirty="0">
                          <a:solidFill>
                            <a:srgbClr val="000000"/>
                          </a:solidFill>
                          <a:effectLst/>
                          <a:latin typeface="Arial" panose="020B0604020202020204" pitchFamily="34" charset="0"/>
                          <a:ea typeface="Times New Roman" panose="02020603050405020304" pitchFamily="18" charset="0"/>
                        </a:rPr>
                        <a:t>Circuit Youth Work </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r">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ZA" sz="20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ZA" sz="20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277368451"/>
                  </a:ext>
                </a:extLst>
              </a:tr>
              <a:tr h="327996">
                <a:tc>
                  <a:txBody>
                    <a:bodyPr/>
                    <a:lstStyle/>
                    <a:p>
                      <a:pPr algn="just">
                        <a:spcAft>
                          <a:spcPts val="0"/>
                        </a:spcAft>
                      </a:pPr>
                      <a:r>
                        <a:rPr lang="en-GB" sz="1400" dirty="0">
                          <a:solidFill>
                            <a:srgbClr val="000000"/>
                          </a:solidFill>
                          <a:effectLst/>
                          <a:latin typeface="Arial" panose="020B0604020202020204" pitchFamily="34" charset="0"/>
                          <a:ea typeface="Times New Roman" panose="02020603050405020304" pitchFamily="18" charset="0"/>
                        </a:rPr>
                        <a:t>Theological Education </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r">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ZA" sz="20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ZA" sz="20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544109559"/>
                  </a:ext>
                </a:extLst>
              </a:tr>
              <a:tr h="327996">
                <a:tc>
                  <a:txBody>
                    <a:bodyPr/>
                    <a:lstStyle/>
                    <a:p>
                      <a:pPr algn="just">
                        <a:spcAft>
                          <a:spcPts val="0"/>
                        </a:spcAft>
                      </a:pPr>
                      <a:r>
                        <a:rPr lang="en-GB" sz="1400" dirty="0">
                          <a:solidFill>
                            <a:srgbClr val="000000"/>
                          </a:solidFill>
                          <a:effectLst/>
                          <a:latin typeface="Arial" panose="020B0604020202020204" pitchFamily="34" charset="0"/>
                          <a:ea typeface="Times New Roman" panose="02020603050405020304" pitchFamily="18" charset="0"/>
                        </a:rPr>
                        <a:t>Church Music (</a:t>
                      </a:r>
                      <a:r>
                        <a:rPr lang="en-GB" sz="1400" dirty="0" err="1">
                          <a:solidFill>
                            <a:srgbClr val="000000"/>
                          </a:solidFill>
                          <a:effectLst/>
                          <a:latin typeface="Arial" panose="020B0604020202020204" pitchFamily="34" charset="0"/>
                          <a:ea typeface="Times New Roman" panose="02020603050405020304" pitchFamily="18" charset="0"/>
                        </a:rPr>
                        <a:t>Cantate</a:t>
                      </a:r>
                      <a:r>
                        <a:rPr lang="en-GB" sz="1400" dirty="0">
                          <a:solidFill>
                            <a:srgbClr val="000000"/>
                          </a:solidFill>
                          <a:effectLst/>
                          <a:latin typeface="Arial" panose="020B0604020202020204" pitchFamily="34" charset="0"/>
                          <a:ea typeface="Times New Roman" panose="02020603050405020304" pitchFamily="18" charset="0"/>
                        </a:rPr>
                        <a:t>)</a:t>
                      </a:r>
                      <a:endParaRPr lang="en-ZA" sz="20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r">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ZA" sz="20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ZA" sz="20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394460312"/>
                  </a:ext>
                </a:extLst>
              </a:tr>
              <a:tr h="327996">
                <a:tc>
                  <a:txBody>
                    <a:bodyPr/>
                    <a:lstStyle/>
                    <a:p>
                      <a:pPr algn="just">
                        <a:spcAft>
                          <a:spcPts val="0"/>
                        </a:spcAft>
                      </a:pPr>
                      <a:r>
                        <a:rPr lang="en-US" sz="1400">
                          <a:solidFill>
                            <a:srgbClr val="000000"/>
                          </a:solidFill>
                          <a:effectLst/>
                          <a:latin typeface="Arial" panose="020B0604020202020204" pitchFamily="34" charset="0"/>
                          <a:ea typeface="Times New Roman" panose="02020603050405020304" pitchFamily="18" charset="0"/>
                        </a:rPr>
                        <a:t>Solidarity Offerings</a:t>
                      </a:r>
                      <a:endParaRPr lang="en-ZA" sz="20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r">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ZA" sz="20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ZA" sz="20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111311"/>
                  </a:ext>
                </a:extLst>
              </a:tr>
              <a:tr h="344396">
                <a:tc>
                  <a:txBody>
                    <a:bodyPr/>
                    <a:lstStyle/>
                    <a:p>
                      <a:pPr>
                        <a:spcAft>
                          <a:spcPts val="0"/>
                        </a:spcAft>
                      </a:pPr>
                      <a:r>
                        <a:rPr lang="en-GB" sz="1400" b="1">
                          <a:solidFill>
                            <a:srgbClr val="000000"/>
                          </a:solidFill>
                          <a:effectLst/>
                          <a:latin typeface="Arial" panose="020B0604020202020204" pitchFamily="34" charset="0"/>
                          <a:ea typeface="Times New Roman" panose="02020603050405020304" pitchFamily="18" charset="0"/>
                        </a:rPr>
                        <a:t>Total</a:t>
                      </a:r>
                      <a:endParaRPr lang="en-ZA" sz="20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ZA" sz="20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n-US" sz="1400" dirty="0">
                          <a:solidFill>
                            <a:srgbClr val="000000"/>
                          </a:solidFill>
                          <a:effectLst/>
                          <a:latin typeface="Arial" panose="020B0604020202020204" pitchFamily="34" charset="0"/>
                          <a:ea typeface="Times New Roman" panose="02020603050405020304" pitchFamily="18" charset="0"/>
                        </a:rPr>
                        <a:t>100%</a:t>
                      </a:r>
                      <a:endParaRPr lang="en-ZA" sz="2000" dirty="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519538239"/>
                  </a:ext>
                </a:extLst>
              </a:tr>
            </a:tbl>
          </a:graphicData>
        </a:graphic>
      </p:graphicFrame>
    </p:spTree>
    <p:extLst>
      <p:ext uri="{BB962C8B-B14F-4D97-AF65-F5344CB8AC3E}">
        <p14:creationId xmlns:p14="http://schemas.microsoft.com/office/powerpoint/2010/main" val="261893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CD27B95E-C544-4B73-A4EF-C974ABE82015}"/>
              </a:ext>
            </a:extLst>
          </p:cNvPr>
          <p:cNvSpPr txBox="1"/>
          <p:nvPr/>
        </p:nvSpPr>
        <p:spPr>
          <a:xfrm>
            <a:off x="323528" y="476672"/>
            <a:ext cx="8712968" cy="5878532"/>
          </a:xfrm>
          <a:prstGeom prst="rect">
            <a:avLst/>
          </a:prstGeom>
          <a:noFill/>
        </p:spPr>
        <p:txBody>
          <a:bodyPr wrap="square" rtlCol="0">
            <a:spAutoFit/>
          </a:bodyPr>
          <a:lstStyle/>
          <a:p>
            <a:pPr algn="ctr"/>
            <a:r>
              <a:rPr lang="en-GB" sz="2800" b="1" dirty="0"/>
              <a:t>Synod is the highest authority of ELCSA (N-T)</a:t>
            </a:r>
          </a:p>
          <a:p>
            <a:pPr lvl="4"/>
            <a:endParaRPr lang="en-GB" dirty="0"/>
          </a:p>
          <a:p>
            <a:pPr lvl="4"/>
            <a:r>
              <a:rPr lang="en-GB" sz="2400" dirty="0"/>
              <a:t>Components of Synod:</a:t>
            </a:r>
          </a:p>
          <a:p>
            <a:pPr marL="2114550" lvl="4" indent="-285750">
              <a:buFont typeface="Arial" panose="020B0604020202020204" pitchFamily="34" charset="0"/>
              <a:buChar char="•"/>
            </a:pPr>
            <a:r>
              <a:rPr lang="en-GB" sz="2400" dirty="0"/>
              <a:t>	Theme</a:t>
            </a:r>
          </a:p>
          <a:p>
            <a:pPr lvl="4"/>
            <a:r>
              <a:rPr lang="en-GB" sz="2400" dirty="0"/>
              <a:t>		Bible Study</a:t>
            </a:r>
          </a:p>
          <a:p>
            <a:pPr lvl="4"/>
            <a:r>
              <a:rPr lang="en-GB" sz="2400" dirty="0"/>
              <a:t>		Devotions</a:t>
            </a:r>
          </a:p>
          <a:p>
            <a:pPr marL="2114550" lvl="4" indent="-285750">
              <a:buFont typeface="Arial" panose="020B0604020202020204" pitchFamily="34" charset="0"/>
              <a:buChar char="•"/>
            </a:pPr>
            <a:r>
              <a:rPr lang="en-GB" sz="2400" dirty="0"/>
              <a:t>	Reports</a:t>
            </a:r>
          </a:p>
          <a:p>
            <a:pPr marL="2114550" lvl="4" indent="-285750">
              <a:buFont typeface="Arial" panose="020B0604020202020204" pitchFamily="34" charset="0"/>
              <a:buChar char="•"/>
            </a:pPr>
            <a:r>
              <a:rPr lang="en-GB" sz="2400" dirty="0"/>
              <a:t>	Laws</a:t>
            </a:r>
          </a:p>
          <a:p>
            <a:pPr marL="2114550" lvl="4" indent="-285750">
              <a:buFont typeface="Arial" panose="020B0604020202020204" pitchFamily="34" charset="0"/>
              <a:buChar char="•"/>
            </a:pPr>
            <a:r>
              <a:rPr lang="en-GB" sz="2400" dirty="0"/>
              <a:t>	Motions</a:t>
            </a:r>
          </a:p>
          <a:p>
            <a:pPr marL="2114550" lvl="4" indent="-285750">
              <a:buFont typeface="Arial" panose="020B0604020202020204" pitchFamily="34" charset="0"/>
              <a:buChar char="•"/>
            </a:pPr>
            <a:r>
              <a:rPr lang="en-GB" sz="2400" dirty="0"/>
              <a:t>	Elections</a:t>
            </a:r>
          </a:p>
          <a:p>
            <a:pPr lvl="4"/>
            <a:endParaRPr lang="en-GB" sz="2400" dirty="0"/>
          </a:p>
          <a:p>
            <a:pPr marL="2114550" lvl="4" indent="-285750">
              <a:buFont typeface="Arial" panose="020B0604020202020204" pitchFamily="34" charset="0"/>
              <a:buChar char="•"/>
            </a:pPr>
            <a:r>
              <a:rPr lang="en-GB" sz="2400" dirty="0"/>
              <a:t>	Discussion, Debate</a:t>
            </a:r>
          </a:p>
          <a:p>
            <a:pPr lvl="4"/>
            <a:endParaRPr lang="en-GB" sz="2400" dirty="0"/>
          </a:p>
          <a:p>
            <a:pPr marL="2114550" lvl="4" indent="-285750">
              <a:buFont typeface="Arial" panose="020B0604020202020204" pitchFamily="34" charset="0"/>
              <a:buChar char="•"/>
            </a:pPr>
            <a:r>
              <a:rPr lang="en-GB" sz="2400" dirty="0"/>
              <a:t>	Prayer &amp; Singing</a:t>
            </a:r>
          </a:p>
          <a:p>
            <a:pPr marL="2114550" lvl="4" indent="-285750">
              <a:buFont typeface="Arial" panose="020B0604020202020204" pitchFamily="34" charset="0"/>
              <a:buChar char="•"/>
            </a:pPr>
            <a:r>
              <a:rPr lang="en-GB" sz="2400" dirty="0"/>
              <a:t>	Fellowship</a:t>
            </a:r>
          </a:p>
          <a:p>
            <a:r>
              <a:rPr lang="en-GB" dirty="0"/>
              <a:t>	</a:t>
            </a:r>
          </a:p>
        </p:txBody>
      </p:sp>
      <p:sp>
        <p:nvSpPr>
          <p:cNvPr id="3" name="Slide Number Placeholder 2">
            <a:extLst>
              <a:ext uri="{FF2B5EF4-FFF2-40B4-BE49-F238E27FC236}">
                <a16:creationId xmlns:a16="http://schemas.microsoft.com/office/drawing/2014/main" id="{E321FF69-1253-42AC-8674-A1D22BE0712E}"/>
              </a:ext>
            </a:extLst>
          </p:cNvPr>
          <p:cNvSpPr>
            <a:spLocks noGrp="1"/>
          </p:cNvSpPr>
          <p:nvPr>
            <p:ph type="sldNum" sz="quarter" idx="12"/>
          </p:nvPr>
        </p:nvSpPr>
        <p:spPr/>
        <p:txBody>
          <a:bodyPr/>
          <a:lstStyle/>
          <a:p>
            <a:fld id="{4A8B3780-11E5-4BC4-923C-38DB7334E8EF}" type="slidenum">
              <a:rPr lang="en-US" altLang="en-US" smtClean="0"/>
              <a:pPr/>
              <a:t>6</a:t>
            </a:fld>
            <a:endParaRPr lang="en-US" altLang="en-US"/>
          </a:p>
        </p:txBody>
      </p:sp>
    </p:spTree>
    <p:extLst>
      <p:ext uri="{BB962C8B-B14F-4D97-AF65-F5344CB8AC3E}">
        <p14:creationId xmlns:p14="http://schemas.microsoft.com/office/powerpoint/2010/main" val="14731201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D4BEFD4E-8A3A-4CBF-BA74-457142E5DC66}"/>
              </a:ext>
            </a:extLst>
          </p:cNvPr>
          <p:cNvGraphicFramePr>
            <a:graphicFrameLocks noGrp="1"/>
          </p:cNvGraphicFramePr>
          <p:nvPr/>
        </p:nvGraphicFramePr>
        <p:xfrm>
          <a:off x="1" y="-4775954"/>
          <a:ext cx="1259632" cy="4604548"/>
        </p:xfrm>
        <a:graphic>
          <a:graphicData uri="http://schemas.openxmlformats.org/drawingml/2006/table">
            <a:tbl>
              <a:tblPr>
                <a:tableStyleId>{5C22544A-7EE6-4342-B048-85BDC9FD1C3A}</a:tableStyleId>
              </a:tblPr>
              <a:tblGrid>
                <a:gridCol w="185240">
                  <a:extLst>
                    <a:ext uri="{9D8B030D-6E8A-4147-A177-3AD203B41FA5}">
                      <a16:colId xmlns:a16="http://schemas.microsoft.com/office/drawing/2014/main" val="2123286268"/>
                    </a:ext>
                  </a:extLst>
                </a:gridCol>
                <a:gridCol w="172075">
                  <a:extLst>
                    <a:ext uri="{9D8B030D-6E8A-4147-A177-3AD203B41FA5}">
                      <a16:colId xmlns:a16="http://schemas.microsoft.com/office/drawing/2014/main" val="3352665638"/>
                    </a:ext>
                  </a:extLst>
                </a:gridCol>
                <a:gridCol w="274681">
                  <a:extLst>
                    <a:ext uri="{9D8B030D-6E8A-4147-A177-3AD203B41FA5}">
                      <a16:colId xmlns:a16="http://schemas.microsoft.com/office/drawing/2014/main" val="3167734819"/>
                    </a:ext>
                  </a:extLst>
                </a:gridCol>
                <a:gridCol w="104606">
                  <a:extLst>
                    <a:ext uri="{9D8B030D-6E8A-4147-A177-3AD203B41FA5}">
                      <a16:colId xmlns:a16="http://schemas.microsoft.com/office/drawing/2014/main" val="3323490914"/>
                    </a:ext>
                  </a:extLst>
                </a:gridCol>
                <a:gridCol w="93388">
                  <a:extLst>
                    <a:ext uri="{9D8B030D-6E8A-4147-A177-3AD203B41FA5}">
                      <a16:colId xmlns:a16="http://schemas.microsoft.com/office/drawing/2014/main" val="1425457542"/>
                    </a:ext>
                  </a:extLst>
                </a:gridCol>
                <a:gridCol w="115824">
                  <a:extLst>
                    <a:ext uri="{9D8B030D-6E8A-4147-A177-3AD203B41FA5}">
                      <a16:colId xmlns:a16="http://schemas.microsoft.com/office/drawing/2014/main" val="1552653834"/>
                    </a:ext>
                  </a:extLst>
                </a:gridCol>
                <a:gridCol w="104606">
                  <a:extLst>
                    <a:ext uri="{9D8B030D-6E8A-4147-A177-3AD203B41FA5}">
                      <a16:colId xmlns:a16="http://schemas.microsoft.com/office/drawing/2014/main" val="2074474652"/>
                    </a:ext>
                  </a:extLst>
                </a:gridCol>
                <a:gridCol w="104606">
                  <a:extLst>
                    <a:ext uri="{9D8B030D-6E8A-4147-A177-3AD203B41FA5}">
                      <a16:colId xmlns:a16="http://schemas.microsoft.com/office/drawing/2014/main" val="951710141"/>
                    </a:ext>
                  </a:extLst>
                </a:gridCol>
                <a:gridCol w="104606">
                  <a:extLst>
                    <a:ext uri="{9D8B030D-6E8A-4147-A177-3AD203B41FA5}">
                      <a16:colId xmlns:a16="http://schemas.microsoft.com/office/drawing/2014/main" val="3411686064"/>
                    </a:ext>
                  </a:extLst>
                </a:gridCol>
              </a:tblGrid>
              <a:tr h="164155">
                <a:tc>
                  <a:txBody>
                    <a:bodyPr/>
                    <a:lstStyle/>
                    <a:p>
                      <a:pPr algn="l" fontAlgn="b"/>
                      <a:r>
                        <a:rPr lang="en-ZA" sz="900" u="sng" strike="noStrike" dirty="0">
                          <a:effectLst/>
                        </a:rPr>
                        <a:t> </a:t>
                      </a:r>
                      <a:endParaRPr lang="en-ZA" sz="800" b="0" i="0" u="none" strike="noStrike" dirty="0">
                        <a:effectLst/>
                        <a:latin typeface="Arial" panose="020B060402020202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533629818"/>
                  </a:ext>
                </a:extLst>
              </a:tr>
              <a:tr h="164155">
                <a:tc>
                  <a:txBody>
                    <a:bodyPr/>
                    <a:lstStyle/>
                    <a:p>
                      <a:pPr algn="l" fontAlgn="b"/>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62445769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815825355"/>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523068419"/>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4172977738"/>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439406610"/>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12511197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83832867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87055107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46263776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250859934"/>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27329982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52351150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20609543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522672161"/>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61208490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571706986"/>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404767699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88387852"/>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944734716"/>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081717803"/>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504295917"/>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541121411"/>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3658778506"/>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48299465"/>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996923565"/>
                  </a:ext>
                </a:extLst>
              </a:tr>
              <a:tr h="164155">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endParaRPr lang="en-ZA" sz="900" b="0" i="0" u="none" strike="noStrike" dirty="0">
                        <a:effectLst/>
                        <a:latin typeface="Calibri" panose="020F0502020204030204" pitchFamily="34" charset="0"/>
                      </a:endParaRPr>
                    </a:p>
                  </a:txBody>
                  <a:tcPr marL="0" marR="0" marT="0" marB="0" anchor="ctr"/>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b"/>
                      <a:endParaRPr lang="en-ZA" sz="900" b="0" i="0" u="none" strike="noStrike" dirty="0">
                        <a:effectLst/>
                        <a:latin typeface="Calibri" panose="020F0502020204030204" pitchFamily="34" charset="0"/>
                      </a:endParaRPr>
                    </a:p>
                  </a:txBody>
                  <a:tcPr marL="0" marR="0" marT="0" marB="0" anchor="b"/>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425437237"/>
                  </a:ext>
                </a:extLst>
              </a:tr>
              <a:tr h="172363">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tc>
                  <a:txBody>
                    <a:bodyPr/>
                    <a:lstStyle/>
                    <a:p>
                      <a:pPr algn="l" fontAlgn="ctr"/>
                      <a:r>
                        <a:rPr lang="en-ZA" sz="900" u="none" strike="noStrike" dirty="0">
                          <a:effectLst/>
                        </a:rPr>
                        <a:t> </a:t>
                      </a:r>
                      <a:endParaRPr lang="en-ZA" sz="9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2388519032"/>
                  </a:ext>
                </a:extLst>
              </a:tr>
            </a:tbl>
          </a:graphicData>
        </a:graphic>
      </p:graphicFrame>
      <p:sp>
        <p:nvSpPr>
          <p:cNvPr id="20" name="TextBox 3">
            <a:extLst>
              <a:ext uri="{FF2B5EF4-FFF2-40B4-BE49-F238E27FC236}">
                <a16:creationId xmlns:a16="http://schemas.microsoft.com/office/drawing/2014/main" id="{00000000-0008-0000-0000-000010000000}"/>
              </a:ext>
            </a:extLst>
          </p:cNvPr>
          <p:cNvSpPr txBox="1"/>
          <p:nvPr/>
        </p:nvSpPr>
        <p:spPr>
          <a:xfrm>
            <a:off x="4934096" y="1362100"/>
            <a:ext cx="2466975" cy="533400"/>
          </a:xfrm>
          <a:prstGeom prst="rect">
            <a:avLst/>
          </a:prstGeom>
          <a:solidFill>
            <a:srgbClr val="FFFF00"/>
          </a:solidFill>
          <a:ln>
            <a:solidFill>
              <a:schemeClr val="tx1"/>
            </a:solid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400" b="1" dirty="0"/>
              <a:t>Total Congregation Contribution</a:t>
            </a:r>
          </a:p>
        </p:txBody>
      </p:sp>
      <p:sp>
        <p:nvSpPr>
          <p:cNvPr id="21" name="TextBox 12">
            <a:extLst>
              <a:ext uri="{FF2B5EF4-FFF2-40B4-BE49-F238E27FC236}">
                <a16:creationId xmlns:a16="http://schemas.microsoft.com/office/drawing/2014/main" id="{00000000-0008-0000-0000-000011000000}"/>
              </a:ext>
            </a:extLst>
          </p:cNvPr>
          <p:cNvSpPr txBox="1"/>
          <p:nvPr/>
        </p:nvSpPr>
        <p:spPr>
          <a:xfrm>
            <a:off x="2069452" y="2105050"/>
            <a:ext cx="2179638" cy="771525"/>
          </a:xfrm>
          <a:prstGeom prst="rect">
            <a:avLst/>
          </a:prstGeom>
          <a:solidFill>
            <a:schemeClr val="tx2">
              <a:lumMod val="60000"/>
              <a:lumOff val="40000"/>
            </a:schemeClr>
          </a:solidFill>
          <a:ln w="25400">
            <a:gradFill>
              <a:gsLst>
                <a:gs pos="0">
                  <a:schemeClr val="tx1"/>
                </a:gs>
                <a:gs pos="39999">
                  <a:srgbClr val="0A128C"/>
                </a:gs>
                <a:gs pos="70000">
                  <a:srgbClr val="181CC7"/>
                </a:gs>
                <a:gs pos="88000">
                  <a:srgbClr val="7005D4"/>
                </a:gs>
                <a:gs pos="100000">
                  <a:srgbClr val="8C3D91"/>
                </a:gs>
              </a:gsLst>
              <a:lin ang="5400000" scaled="0"/>
            </a:gradFill>
            <a:prstDash val="lgDashDot"/>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600" b="1" dirty="0"/>
              <a:t>Projects</a:t>
            </a:r>
          </a:p>
          <a:p>
            <a:pPr algn="ctr"/>
            <a:r>
              <a:rPr lang="en-ZA" sz="1600" b="1" dirty="0"/>
              <a:t>Various funds and Projects</a:t>
            </a:r>
          </a:p>
          <a:p>
            <a:pPr algn="ctr"/>
            <a:endParaRPr lang="en-ZA" b="1" dirty="0"/>
          </a:p>
        </p:txBody>
      </p:sp>
      <p:sp>
        <p:nvSpPr>
          <p:cNvPr id="22" name="TextBox 5">
            <a:extLst>
              <a:ext uri="{FF2B5EF4-FFF2-40B4-BE49-F238E27FC236}">
                <a16:creationId xmlns:a16="http://schemas.microsoft.com/office/drawing/2014/main" id="{00000000-0008-0000-0000-000013000000}"/>
              </a:ext>
            </a:extLst>
          </p:cNvPr>
          <p:cNvSpPr txBox="1"/>
          <p:nvPr/>
        </p:nvSpPr>
        <p:spPr>
          <a:xfrm>
            <a:off x="4305446" y="2524150"/>
            <a:ext cx="2592388" cy="1246495"/>
          </a:xfrm>
          <a:prstGeom prst="rect">
            <a:avLst/>
          </a:prstGeom>
          <a:solidFill>
            <a:srgbClr val="FFFF00"/>
          </a:solidFill>
          <a:ln w="25400" cmpd="sng">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b="1" dirty="0"/>
              <a:t>Pastors in Service</a:t>
            </a:r>
          </a:p>
          <a:p>
            <a:r>
              <a:rPr lang="en-ZA" sz="1600" dirty="0"/>
              <a:t>Cost to company</a:t>
            </a:r>
          </a:p>
          <a:p>
            <a:r>
              <a:rPr lang="en-ZA" sz="1600" dirty="0"/>
              <a:t>Medical Prefunding</a:t>
            </a:r>
          </a:p>
          <a:p>
            <a:r>
              <a:rPr lang="en-ZA" sz="1600" b="1" dirty="0">
                <a:solidFill>
                  <a:srgbClr val="FF0000"/>
                </a:solidFill>
              </a:rPr>
              <a:t>Pastors Transfer cost</a:t>
            </a:r>
          </a:p>
          <a:p>
            <a:r>
              <a:rPr lang="en-ZA" sz="1600" b="1" dirty="0">
                <a:solidFill>
                  <a:srgbClr val="FF0000"/>
                </a:solidFill>
              </a:rPr>
              <a:t>Continuous training</a:t>
            </a:r>
          </a:p>
        </p:txBody>
      </p:sp>
      <p:sp>
        <p:nvSpPr>
          <p:cNvPr id="23" name="TextBox 4">
            <a:extLst>
              <a:ext uri="{FF2B5EF4-FFF2-40B4-BE49-F238E27FC236}">
                <a16:creationId xmlns:a16="http://schemas.microsoft.com/office/drawing/2014/main" id="{00000000-0008-0000-0000-000015000000}"/>
              </a:ext>
            </a:extLst>
          </p:cNvPr>
          <p:cNvSpPr txBox="1"/>
          <p:nvPr/>
        </p:nvSpPr>
        <p:spPr>
          <a:xfrm>
            <a:off x="7305821" y="2514625"/>
            <a:ext cx="1619250" cy="655638"/>
          </a:xfrm>
          <a:prstGeom prst="rect">
            <a:avLst/>
          </a:prstGeom>
          <a:solidFill>
            <a:srgbClr val="FFFF00"/>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b="1" dirty="0"/>
              <a:t>Net Church Running Cost</a:t>
            </a:r>
          </a:p>
        </p:txBody>
      </p:sp>
      <p:sp>
        <p:nvSpPr>
          <p:cNvPr id="24" name="TextBox 16">
            <a:extLst>
              <a:ext uri="{FF2B5EF4-FFF2-40B4-BE49-F238E27FC236}">
                <a16:creationId xmlns:a16="http://schemas.microsoft.com/office/drawing/2014/main" id="{00000000-0008-0000-0000-00001B000000}"/>
              </a:ext>
            </a:extLst>
          </p:cNvPr>
          <p:cNvSpPr txBox="1"/>
          <p:nvPr/>
        </p:nvSpPr>
        <p:spPr>
          <a:xfrm>
            <a:off x="1800371" y="4419625"/>
            <a:ext cx="2592388" cy="1470025"/>
          </a:xfrm>
          <a:prstGeom prst="rect">
            <a:avLst/>
          </a:prstGeom>
          <a:solidFill>
            <a:schemeClr val="tx2">
              <a:lumMod val="60000"/>
              <a:lumOff val="40000"/>
            </a:schemeClr>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600" b="1" dirty="0"/>
              <a:t>Nett Investment Income</a:t>
            </a:r>
          </a:p>
          <a:p>
            <a:pPr algn="ctr"/>
            <a:r>
              <a:rPr lang="en-ZA" sz="1200" dirty="0"/>
              <a:t>Investment yield </a:t>
            </a:r>
          </a:p>
          <a:p>
            <a:pPr algn="ctr"/>
            <a:r>
              <a:rPr lang="en-ZA" sz="1200" dirty="0"/>
              <a:t>Less</a:t>
            </a:r>
          </a:p>
          <a:p>
            <a:pPr algn="ctr"/>
            <a:r>
              <a:rPr lang="en-ZA" sz="1200" b="1" dirty="0"/>
              <a:t>Interest Allocation to</a:t>
            </a:r>
          </a:p>
          <a:p>
            <a:r>
              <a:rPr lang="en-ZA" sz="1200" dirty="0"/>
              <a:t>Funds</a:t>
            </a:r>
          </a:p>
          <a:p>
            <a:r>
              <a:rPr lang="en-ZA" sz="1200" dirty="0">
                <a:solidFill>
                  <a:srgbClr val="FF0000"/>
                </a:solidFill>
              </a:rPr>
              <a:t>Church Running Cost</a:t>
            </a:r>
          </a:p>
          <a:p>
            <a:r>
              <a:rPr lang="en-ZA" sz="1200" dirty="0">
                <a:solidFill>
                  <a:srgbClr val="FF0000"/>
                </a:solidFill>
              </a:rPr>
              <a:t>Medical Prefunding</a:t>
            </a:r>
          </a:p>
        </p:txBody>
      </p:sp>
      <p:sp>
        <p:nvSpPr>
          <p:cNvPr id="25" name="TextBox 6">
            <a:extLst>
              <a:ext uri="{FF2B5EF4-FFF2-40B4-BE49-F238E27FC236}">
                <a16:creationId xmlns:a16="http://schemas.microsoft.com/office/drawing/2014/main" id="{00000000-0008-0000-0000-00001C000000}"/>
              </a:ext>
            </a:extLst>
          </p:cNvPr>
          <p:cNvSpPr txBox="1"/>
          <p:nvPr/>
        </p:nvSpPr>
        <p:spPr>
          <a:xfrm>
            <a:off x="4867421" y="4419625"/>
            <a:ext cx="2581275" cy="1846263"/>
          </a:xfrm>
          <a:prstGeom prst="rect">
            <a:avLst/>
          </a:prstGeom>
          <a:solidFill>
            <a:srgbClr val="FFFF00"/>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400" b="1" dirty="0"/>
              <a:t>Church</a:t>
            </a:r>
            <a:r>
              <a:rPr lang="en-ZA" sz="1600" b="1" dirty="0"/>
              <a:t> Running Cost:</a:t>
            </a:r>
          </a:p>
          <a:p>
            <a:r>
              <a:rPr lang="en-ZA" sz="1200" dirty="0"/>
              <a:t>Bishop </a:t>
            </a:r>
          </a:p>
          <a:p>
            <a:r>
              <a:rPr lang="en-ZA" sz="1200" dirty="0"/>
              <a:t>Travel &amp; Accommodation</a:t>
            </a:r>
          </a:p>
          <a:p>
            <a:r>
              <a:rPr lang="en-ZA" sz="1200" dirty="0"/>
              <a:t>Office- </a:t>
            </a:r>
            <a:r>
              <a:rPr lang="en-ZA" sz="1200" dirty="0">
                <a:solidFill>
                  <a:srgbClr val="FF0000"/>
                </a:solidFill>
              </a:rPr>
              <a:t>Own office</a:t>
            </a:r>
          </a:p>
          <a:p>
            <a:r>
              <a:rPr lang="en-ZA" sz="1200" dirty="0"/>
              <a:t>Membership fees</a:t>
            </a:r>
          </a:p>
          <a:p>
            <a:r>
              <a:rPr lang="en-ZA" sz="1200" dirty="0"/>
              <a:t>Circuits</a:t>
            </a:r>
          </a:p>
          <a:p>
            <a:r>
              <a:rPr lang="en-ZA" sz="1200" dirty="0">
                <a:solidFill>
                  <a:sysClr val="windowText" lastClr="000000"/>
                </a:solidFill>
              </a:rPr>
              <a:t>Continuous training</a:t>
            </a:r>
          </a:p>
          <a:p>
            <a:r>
              <a:rPr lang="en-ZA" sz="1200" dirty="0"/>
              <a:t>Vehicle Replacement cost</a:t>
            </a:r>
          </a:p>
          <a:p>
            <a:r>
              <a:rPr lang="en-ZA" sz="1200" b="1" dirty="0">
                <a:solidFill>
                  <a:srgbClr val="FF0000"/>
                </a:solidFill>
              </a:rPr>
              <a:t>(Pastors Transfer cost)</a:t>
            </a:r>
          </a:p>
        </p:txBody>
      </p:sp>
      <p:sp>
        <p:nvSpPr>
          <p:cNvPr id="26" name="TextBox 7">
            <a:extLst>
              <a:ext uri="{FF2B5EF4-FFF2-40B4-BE49-F238E27FC236}">
                <a16:creationId xmlns:a16="http://schemas.microsoft.com/office/drawing/2014/main" id="{00000000-0008-0000-0000-00001D000000}"/>
              </a:ext>
            </a:extLst>
          </p:cNvPr>
          <p:cNvSpPr txBox="1"/>
          <p:nvPr/>
        </p:nvSpPr>
        <p:spPr>
          <a:xfrm>
            <a:off x="7496321" y="4400575"/>
            <a:ext cx="1457325" cy="858838"/>
          </a:xfrm>
          <a:prstGeom prst="rect">
            <a:avLst/>
          </a:prstGeom>
          <a:solidFill>
            <a:srgbClr val="FFFF00"/>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600" b="1" dirty="0"/>
              <a:t>Income:</a:t>
            </a:r>
          </a:p>
          <a:p>
            <a:r>
              <a:rPr lang="en-ZA" sz="1100" dirty="0"/>
              <a:t>Net Solidarity contributions</a:t>
            </a:r>
          </a:p>
          <a:p>
            <a:r>
              <a:rPr lang="en-ZA" sz="1100" dirty="0"/>
              <a:t>EKD Subsidy</a:t>
            </a:r>
            <a:endParaRPr lang="en-ZA" sz="1400" dirty="0"/>
          </a:p>
        </p:txBody>
      </p:sp>
      <p:cxnSp>
        <p:nvCxnSpPr>
          <p:cNvPr id="27" name="Straight Arrow Connector 26">
            <a:extLst>
              <a:ext uri="{FF2B5EF4-FFF2-40B4-BE49-F238E27FC236}">
                <a16:creationId xmlns:a16="http://schemas.microsoft.com/office/drawing/2014/main" id="{00000000-0008-0000-0000-00001E000000}"/>
              </a:ext>
            </a:extLst>
          </p:cNvPr>
          <p:cNvCxnSpPr>
            <a:cxnSpLocks/>
          </p:cNvCxnSpPr>
          <p:nvPr/>
        </p:nvCxnSpPr>
        <p:spPr>
          <a:xfrm flipV="1">
            <a:off x="3010046" y="2933725"/>
            <a:ext cx="1323975" cy="149225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000000-0008-0000-0000-00001F000000}"/>
              </a:ext>
            </a:extLst>
          </p:cNvPr>
          <p:cNvCxnSpPr>
            <a:cxnSpLocks/>
          </p:cNvCxnSpPr>
          <p:nvPr/>
        </p:nvCxnSpPr>
        <p:spPr>
          <a:xfrm flipV="1">
            <a:off x="2286146" y="2857525"/>
            <a:ext cx="19050" cy="150495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0000000-0008-0000-0000-000020000000}"/>
              </a:ext>
            </a:extLst>
          </p:cNvPr>
          <p:cNvCxnSpPr>
            <a:cxnSpLocks/>
          </p:cNvCxnSpPr>
          <p:nvPr/>
        </p:nvCxnSpPr>
        <p:spPr>
          <a:xfrm flipV="1">
            <a:off x="2514746" y="1628800"/>
            <a:ext cx="2419350" cy="50165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0000000-0008-0000-0000-000021000000}"/>
              </a:ext>
            </a:extLst>
          </p:cNvPr>
          <p:cNvCxnSpPr/>
          <p:nvPr/>
        </p:nvCxnSpPr>
        <p:spPr>
          <a:xfrm flipV="1">
            <a:off x="5010296" y="1895500"/>
            <a:ext cx="1157288" cy="609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0000000-0008-0000-0000-000022000000}"/>
              </a:ext>
            </a:extLst>
          </p:cNvPr>
          <p:cNvCxnSpPr/>
          <p:nvPr/>
        </p:nvCxnSpPr>
        <p:spPr>
          <a:xfrm flipV="1">
            <a:off x="6429521" y="3200425"/>
            <a:ext cx="1276350" cy="1219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0000000-0008-0000-0000-000025000000}"/>
              </a:ext>
            </a:extLst>
          </p:cNvPr>
          <p:cNvCxnSpPr/>
          <p:nvPr/>
        </p:nvCxnSpPr>
        <p:spPr>
          <a:xfrm flipV="1">
            <a:off x="8048771" y="3170263"/>
            <a:ext cx="66675" cy="12588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0000000-0008-0000-0000-000027000000}"/>
              </a:ext>
            </a:extLst>
          </p:cNvPr>
          <p:cNvCxnSpPr>
            <a:cxnSpLocks/>
          </p:cNvCxnSpPr>
          <p:nvPr/>
        </p:nvCxnSpPr>
        <p:spPr>
          <a:xfrm>
            <a:off x="4392759" y="5154638"/>
            <a:ext cx="503237" cy="36512"/>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989D977-848A-428B-BF20-7004D0C214A3}"/>
              </a:ext>
            </a:extLst>
          </p:cNvPr>
          <p:cNvCxnSpPr/>
          <p:nvPr/>
        </p:nvCxnSpPr>
        <p:spPr>
          <a:xfrm flipH="1" flipV="1">
            <a:off x="6886721" y="1885975"/>
            <a:ext cx="1228725" cy="628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0"/>
            <a:ext cx="22272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5962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Autofit/>
          </a:bodyPr>
          <a:lstStyle/>
          <a:p>
            <a:r>
              <a:rPr lang="en-ZA" sz="2000" dirty="0"/>
              <a:t>Fund Income Statement</a:t>
            </a:r>
          </a:p>
        </p:txBody>
      </p:sp>
      <p:graphicFrame>
        <p:nvGraphicFramePr>
          <p:cNvPr id="6" name="Table 5">
            <a:extLst>
              <a:ext uri="{FF2B5EF4-FFF2-40B4-BE49-F238E27FC236}">
                <a16:creationId xmlns:a16="http://schemas.microsoft.com/office/drawing/2014/main" id="{401E321A-2D34-449D-B1D4-F0CD78720857}"/>
              </a:ext>
            </a:extLst>
          </p:cNvPr>
          <p:cNvGraphicFramePr>
            <a:graphicFrameLocks noGrp="1"/>
          </p:cNvGraphicFramePr>
          <p:nvPr>
            <p:extLst>
              <p:ext uri="{D42A27DB-BD31-4B8C-83A1-F6EECF244321}">
                <p14:modId xmlns:p14="http://schemas.microsoft.com/office/powerpoint/2010/main" val="3724298800"/>
              </p:ext>
            </p:extLst>
          </p:nvPr>
        </p:nvGraphicFramePr>
        <p:xfrm>
          <a:off x="1187624" y="764704"/>
          <a:ext cx="7128788" cy="6540450"/>
        </p:xfrm>
        <a:graphic>
          <a:graphicData uri="http://schemas.openxmlformats.org/drawingml/2006/table">
            <a:tbl>
              <a:tblPr/>
              <a:tblGrid>
                <a:gridCol w="2878360">
                  <a:extLst>
                    <a:ext uri="{9D8B030D-6E8A-4147-A177-3AD203B41FA5}">
                      <a16:colId xmlns:a16="http://schemas.microsoft.com/office/drawing/2014/main" val="2084204011"/>
                    </a:ext>
                  </a:extLst>
                </a:gridCol>
                <a:gridCol w="1062607">
                  <a:extLst>
                    <a:ext uri="{9D8B030D-6E8A-4147-A177-3AD203B41FA5}">
                      <a16:colId xmlns:a16="http://schemas.microsoft.com/office/drawing/2014/main" val="4266603776"/>
                    </a:ext>
                  </a:extLst>
                </a:gridCol>
                <a:gridCol w="1062607">
                  <a:extLst>
                    <a:ext uri="{9D8B030D-6E8A-4147-A177-3AD203B41FA5}">
                      <a16:colId xmlns:a16="http://schemas.microsoft.com/office/drawing/2014/main" val="2054491639"/>
                    </a:ext>
                  </a:extLst>
                </a:gridCol>
                <a:gridCol w="1062607">
                  <a:extLst>
                    <a:ext uri="{9D8B030D-6E8A-4147-A177-3AD203B41FA5}">
                      <a16:colId xmlns:a16="http://schemas.microsoft.com/office/drawing/2014/main" val="3254091737"/>
                    </a:ext>
                  </a:extLst>
                </a:gridCol>
                <a:gridCol w="1062607">
                  <a:extLst>
                    <a:ext uri="{9D8B030D-6E8A-4147-A177-3AD203B41FA5}">
                      <a16:colId xmlns:a16="http://schemas.microsoft.com/office/drawing/2014/main" val="2020197617"/>
                    </a:ext>
                  </a:extLst>
                </a:gridCol>
              </a:tblGrid>
              <a:tr h="142592">
                <a:tc>
                  <a:txBody>
                    <a:bodyPr/>
                    <a:lstStyle/>
                    <a:p>
                      <a:pPr algn="l" fontAlgn="b"/>
                      <a:endParaRPr lang="en-ZA" sz="1100" b="1" i="0" u="sng"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50" b="1" i="0" u="none" strike="noStrike" dirty="0">
                          <a:effectLst/>
                          <a:latin typeface="Arial" panose="020B0604020202020204" pitchFamily="34" charset="0"/>
                        </a:rPr>
                        <a:t>5%</a:t>
                      </a:r>
                    </a:p>
                  </a:txBody>
                  <a:tcPr marL="0" marR="0" marT="0" marB="0" anchor="b">
                    <a:lnL>
                      <a:noFill/>
                    </a:lnL>
                    <a:lnR>
                      <a:noFill/>
                    </a:lnR>
                    <a:lnT>
                      <a:noFill/>
                    </a:lnT>
                    <a:lnB>
                      <a:noFill/>
                    </a:lnB>
                  </a:tcPr>
                </a:tc>
                <a:tc>
                  <a:txBody>
                    <a:bodyPr/>
                    <a:lstStyle/>
                    <a:p>
                      <a:pPr algn="r" fontAlgn="b"/>
                      <a:r>
                        <a:rPr lang="en-ZA" sz="1050" b="1" i="0" u="none" strike="noStrike" dirty="0">
                          <a:effectLst/>
                          <a:latin typeface="Arial" panose="020B0604020202020204" pitchFamily="34" charset="0"/>
                        </a:rPr>
                        <a:t>5%</a:t>
                      </a:r>
                    </a:p>
                  </a:txBody>
                  <a:tcPr marL="0" marR="0" marT="0" marB="0" anchor="b">
                    <a:lnL>
                      <a:noFill/>
                    </a:lnL>
                    <a:lnR>
                      <a:noFill/>
                    </a:lnR>
                    <a:lnT>
                      <a:noFill/>
                    </a:lnT>
                    <a:lnB>
                      <a:noFill/>
                    </a:lnB>
                  </a:tcPr>
                </a:tc>
                <a:tc>
                  <a:txBody>
                    <a:bodyPr/>
                    <a:lstStyle/>
                    <a:p>
                      <a:pPr algn="r" fontAlgn="b"/>
                      <a:r>
                        <a:rPr lang="en-ZA" sz="1050" b="1" i="0" u="none" strike="noStrike" dirty="0">
                          <a:effectLst/>
                          <a:latin typeface="Arial" panose="020B0604020202020204" pitchFamily="34" charset="0"/>
                        </a:rPr>
                        <a:t>5%</a:t>
                      </a:r>
                    </a:p>
                  </a:txBody>
                  <a:tcPr marL="0" marR="0" marT="0" marB="0" anchor="b">
                    <a:lnL>
                      <a:noFill/>
                    </a:lnL>
                    <a:lnR>
                      <a:noFill/>
                    </a:lnR>
                    <a:lnT>
                      <a:noFill/>
                    </a:lnT>
                    <a:lnB>
                      <a:noFill/>
                    </a:lnB>
                  </a:tcPr>
                </a:tc>
                <a:tc>
                  <a:txBody>
                    <a:bodyPr/>
                    <a:lstStyle/>
                    <a:p>
                      <a:pPr algn="r" fontAlgn="b"/>
                      <a:r>
                        <a:rPr lang="en-ZA" sz="1050" b="1" i="0" u="none" strike="noStrike" dirty="0">
                          <a:effectLst/>
                          <a:latin typeface="Arial" panose="020B0604020202020204" pitchFamily="34" charset="0"/>
                        </a:rPr>
                        <a:t>5%</a:t>
                      </a:r>
                    </a:p>
                  </a:txBody>
                  <a:tcPr marL="0" marR="0" marT="0" marB="0" anchor="b">
                    <a:lnL>
                      <a:noFill/>
                    </a:lnL>
                    <a:lnR>
                      <a:noFill/>
                    </a:lnR>
                    <a:lnT>
                      <a:noFill/>
                    </a:lnT>
                    <a:lnB>
                      <a:noFill/>
                    </a:lnB>
                  </a:tcPr>
                </a:tc>
                <a:extLst>
                  <a:ext uri="{0D108BD9-81ED-4DB2-BD59-A6C34878D82A}">
                    <a16:rowId xmlns:a16="http://schemas.microsoft.com/office/drawing/2014/main" val="2634313070"/>
                  </a:ext>
                </a:extLst>
              </a:tr>
              <a:tr h="256665">
                <a:tc>
                  <a:txBody>
                    <a:bodyPr/>
                    <a:lstStyle/>
                    <a:p>
                      <a:pPr algn="l" fontAlgn="b"/>
                      <a:r>
                        <a:rPr lang="en-ZA" sz="1600" b="1" i="0" u="none" strike="noStrike" dirty="0">
                          <a:effectLst/>
                          <a:latin typeface="Arial" panose="020B0604020202020204" pitchFamily="34" charset="0"/>
                        </a:rPr>
                        <a:t>Fund Income Statement</a:t>
                      </a:r>
                    </a:p>
                  </a:txBody>
                  <a:tcPr marL="0" marR="0" marT="0" marB="0" anchor="b">
                    <a:lnL>
                      <a:noFill/>
                    </a:lnL>
                    <a:lnR>
                      <a:noFill/>
                    </a:lnR>
                    <a:lnT>
                      <a:noFill/>
                    </a:lnT>
                    <a:lnB>
                      <a:noFill/>
                    </a:lnB>
                  </a:tcPr>
                </a:tc>
                <a:tc>
                  <a:txBody>
                    <a:bodyPr/>
                    <a:lstStyle/>
                    <a:p>
                      <a:pPr algn="ctr" fontAlgn="b"/>
                      <a:r>
                        <a:rPr lang="en-ZA" sz="1050" b="1" i="0" u="none" strike="noStrike" dirty="0">
                          <a:effectLst/>
                          <a:latin typeface="Arial" panose="020B0604020202020204" pitchFamily="34" charset="0"/>
                        </a:rPr>
                        <a:t>Budget 2019</a:t>
                      </a:r>
                    </a:p>
                  </a:txBody>
                  <a:tcPr marL="0" marR="0" marT="0" marB="0" anchor="b">
                    <a:lnL>
                      <a:noFill/>
                    </a:lnL>
                    <a:lnR>
                      <a:noFill/>
                    </a:lnR>
                    <a:lnT>
                      <a:noFill/>
                    </a:lnT>
                    <a:lnB>
                      <a:noFill/>
                    </a:lnB>
                  </a:tcPr>
                </a:tc>
                <a:tc>
                  <a:txBody>
                    <a:bodyPr/>
                    <a:lstStyle/>
                    <a:p>
                      <a:pPr algn="ctr" fontAlgn="b"/>
                      <a:r>
                        <a:rPr lang="en-ZA" sz="1050" b="1" i="0" u="none" strike="noStrike" dirty="0">
                          <a:effectLst/>
                          <a:latin typeface="Arial" panose="020B0604020202020204" pitchFamily="34" charset="0"/>
                        </a:rPr>
                        <a:t>Budget 2019 revised</a:t>
                      </a:r>
                    </a:p>
                  </a:txBody>
                  <a:tcPr marL="0" marR="0" marT="0" marB="0" anchor="b">
                    <a:lnL>
                      <a:noFill/>
                    </a:lnL>
                    <a:lnR>
                      <a:noFill/>
                    </a:lnR>
                    <a:lnT>
                      <a:noFill/>
                    </a:lnT>
                    <a:lnB>
                      <a:noFill/>
                    </a:lnB>
                  </a:tcPr>
                </a:tc>
                <a:tc>
                  <a:txBody>
                    <a:bodyPr/>
                    <a:lstStyle/>
                    <a:p>
                      <a:pPr algn="ctr" fontAlgn="b"/>
                      <a:r>
                        <a:rPr lang="en-ZA" sz="1050" b="1" i="0" u="none" strike="noStrike" dirty="0">
                          <a:effectLst/>
                          <a:latin typeface="Arial" panose="020B0604020202020204" pitchFamily="34" charset="0"/>
                        </a:rPr>
                        <a:t>Budget 2020</a:t>
                      </a:r>
                    </a:p>
                  </a:txBody>
                  <a:tcPr marL="0" marR="0" marT="0" marB="0" anchor="b">
                    <a:lnL>
                      <a:noFill/>
                    </a:lnL>
                    <a:lnR>
                      <a:noFill/>
                    </a:lnR>
                    <a:lnT>
                      <a:noFill/>
                    </a:lnT>
                    <a:lnB>
                      <a:noFill/>
                    </a:lnB>
                  </a:tcPr>
                </a:tc>
                <a:tc>
                  <a:txBody>
                    <a:bodyPr/>
                    <a:lstStyle/>
                    <a:p>
                      <a:pPr algn="ctr" fontAlgn="b"/>
                      <a:r>
                        <a:rPr lang="en-ZA" sz="1050" b="1" i="0" u="none" strike="noStrike" dirty="0">
                          <a:effectLst/>
                          <a:latin typeface="Arial" panose="020B0604020202020204" pitchFamily="34" charset="0"/>
                        </a:rPr>
                        <a:t>Budget 2021</a:t>
                      </a:r>
                    </a:p>
                  </a:txBody>
                  <a:tcPr marL="0" marR="0" marT="0" marB="0" anchor="b">
                    <a:lnL>
                      <a:noFill/>
                    </a:lnL>
                    <a:lnR>
                      <a:noFill/>
                    </a:lnR>
                    <a:lnT>
                      <a:noFill/>
                    </a:lnT>
                    <a:lnB>
                      <a:noFill/>
                    </a:lnB>
                  </a:tcPr>
                </a:tc>
                <a:extLst>
                  <a:ext uri="{0D108BD9-81ED-4DB2-BD59-A6C34878D82A}">
                    <a16:rowId xmlns:a16="http://schemas.microsoft.com/office/drawing/2014/main" val="3615396639"/>
                  </a:ext>
                </a:extLst>
              </a:tr>
              <a:tr h="149722">
                <a:tc>
                  <a:txBody>
                    <a:bodyPr/>
                    <a:lstStyle/>
                    <a:p>
                      <a:pPr algn="l" fontAlgn="ctr"/>
                      <a:r>
                        <a:rPr lang="en-ZA" sz="1100" b="1" i="0" u="none" strike="noStrike" dirty="0">
                          <a:effectLst/>
                          <a:latin typeface="Calibri" panose="020F0502020204030204" pitchFamily="34" charset="0"/>
                        </a:rPr>
                        <a:t>Collections and donations</a:t>
                      </a:r>
                    </a:p>
                  </a:txBody>
                  <a:tcPr marL="0" marR="0" marT="0" marB="0" anchor="ctr">
                    <a:lnL>
                      <a:noFill/>
                    </a:lnL>
                    <a:lnR>
                      <a:noFill/>
                    </a:lnR>
                    <a:lnT>
                      <a:noFill/>
                    </a:lnT>
                    <a:lnB>
                      <a:noFill/>
                    </a:lnB>
                  </a:tcPr>
                </a:tc>
                <a:tc>
                  <a:txBody>
                    <a:bodyPr/>
                    <a:lstStyle/>
                    <a:p>
                      <a:pPr algn="r" fontAlgn="b"/>
                      <a:r>
                        <a:rPr lang="en-ZA" sz="1050" b="1" i="0" u="none" strike="noStrike" dirty="0">
                          <a:effectLst/>
                          <a:latin typeface="Arial" panose="020B0604020202020204" pitchFamily="34" charset="0"/>
                        </a:rPr>
                        <a:t>       1 269 773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effectLst/>
                          <a:latin typeface="Arial" panose="020B0604020202020204" pitchFamily="34" charset="0"/>
                        </a:rPr>
                        <a:t>       1 269 773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effectLst/>
                          <a:latin typeface="Arial" panose="020B0604020202020204" pitchFamily="34" charset="0"/>
                        </a:rPr>
                        <a:t>       1 208 565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effectLst/>
                          <a:latin typeface="Arial" panose="020B0604020202020204" pitchFamily="34" charset="0"/>
                        </a:rPr>
                        <a:t>       1 268 994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38488"/>
                  </a:ext>
                </a:extLst>
              </a:tr>
              <a:tr h="121204">
                <a:tc>
                  <a:txBody>
                    <a:bodyPr/>
                    <a:lstStyle/>
                    <a:p>
                      <a:pPr algn="l" fontAlgn="b"/>
                      <a:r>
                        <a:rPr lang="en-ZA" sz="1050" b="0" i="0" u="none" strike="noStrike" dirty="0">
                          <a:effectLst/>
                          <a:latin typeface="Arial" panose="020B0604020202020204" pitchFamily="34" charset="0"/>
                        </a:rPr>
                        <a:t>Church Music</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85 141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panose="020B0604020202020204" pitchFamily="34" charset="0"/>
                        </a:rPr>
                        <a:t>           85 141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panose="020B0604020202020204" pitchFamily="34" charset="0"/>
                        </a:rPr>
                        <a:t>           90 858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panose="020B0604020202020204" pitchFamily="34" charset="0"/>
                        </a:rPr>
                        <a:t>           95 401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90435001"/>
                  </a:ext>
                </a:extLst>
              </a:tr>
              <a:tr h="121204">
                <a:tc>
                  <a:txBody>
                    <a:bodyPr/>
                    <a:lstStyle/>
                    <a:p>
                      <a:pPr algn="l" fontAlgn="b"/>
                      <a:r>
                        <a:rPr lang="en-ZA" sz="1050" b="0" i="0" u="none" strike="noStrike" dirty="0">
                          <a:effectLst/>
                          <a:latin typeface="Arial" panose="020B0604020202020204" pitchFamily="34" charset="0"/>
                        </a:rPr>
                        <a:t>Church Mission</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684 846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684 846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627 668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659 051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1974700"/>
                  </a:ext>
                </a:extLst>
              </a:tr>
              <a:tr h="121204">
                <a:tc>
                  <a:txBody>
                    <a:bodyPr/>
                    <a:lstStyle/>
                    <a:p>
                      <a:pPr algn="l" fontAlgn="b"/>
                      <a:r>
                        <a:rPr lang="en-ZA" sz="1050" b="0" i="0" u="none" strike="noStrike" dirty="0">
                          <a:effectLst/>
                          <a:latin typeface="Arial" panose="020B0604020202020204" pitchFamily="34" charset="0"/>
                        </a:rPr>
                        <a:t>Church Youth</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248 731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248 731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236 574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248 403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08340553"/>
                  </a:ext>
                </a:extLst>
              </a:tr>
              <a:tr h="121204">
                <a:tc>
                  <a:txBody>
                    <a:bodyPr/>
                    <a:lstStyle/>
                    <a:p>
                      <a:pPr algn="l" fontAlgn="b"/>
                      <a:r>
                        <a:rPr lang="en-ZA" sz="1050" b="0" i="0" u="none" strike="noStrike" dirty="0">
                          <a:effectLst/>
                          <a:latin typeface="Arial" panose="020B0604020202020204" pitchFamily="34" charset="0"/>
                        </a:rPr>
                        <a:t>Theological Education</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164 248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164 248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203 465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213 639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68199223"/>
                  </a:ext>
                </a:extLst>
              </a:tr>
              <a:tr h="185370">
                <a:tc>
                  <a:txBody>
                    <a:bodyPr/>
                    <a:lstStyle/>
                    <a:p>
                      <a:pPr algn="l" fontAlgn="b"/>
                      <a:r>
                        <a:rPr lang="en-ZA" sz="1050" b="0" i="0" u="none" strike="noStrike" dirty="0">
                          <a:effectLst/>
                          <a:latin typeface="Arial" panose="020B0604020202020204" pitchFamily="34" charset="0"/>
                        </a:rPr>
                        <a:t>Deutsche Schule Hermannsburg</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86 806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86 806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50 000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52 500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4359358"/>
                  </a:ext>
                </a:extLst>
              </a:tr>
              <a:tr h="114073">
                <a:tc>
                  <a:txBody>
                    <a:bodyPr/>
                    <a:lstStyle/>
                    <a:p>
                      <a:pPr algn="l" fontAlgn="b"/>
                      <a:endParaRPr lang="en-ZA"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8628"/>
                  </a:ext>
                </a:extLst>
              </a:tr>
              <a:tr h="149722">
                <a:tc>
                  <a:txBody>
                    <a:bodyPr/>
                    <a:lstStyle/>
                    <a:p>
                      <a:pPr algn="l" fontAlgn="ctr"/>
                      <a:r>
                        <a:rPr lang="en-ZA" sz="1100" b="1" i="0" u="none" strike="noStrike" dirty="0">
                          <a:effectLst/>
                          <a:latin typeface="Calibri" panose="020F0502020204030204" pitchFamily="34" charset="0"/>
                        </a:rPr>
                        <a:t>Other Fund Receipts </a:t>
                      </a:r>
                    </a:p>
                  </a:txBody>
                  <a:tcPr marL="0" marR="0" marT="0" marB="0" anchor="ctr">
                    <a:lnL>
                      <a:noFill/>
                    </a:lnL>
                    <a:lnR>
                      <a:noFill/>
                    </a:lnR>
                    <a:lnT>
                      <a:noFill/>
                    </a:lnT>
                    <a:lnB>
                      <a:noFill/>
                    </a:lnB>
                  </a:tcPr>
                </a:tc>
                <a:tc>
                  <a:txBody>
                    <a:bodyPr/>
                    <a:lstStyle/>
                    <a:p>
                      <a:pPr algn="r" fontAlgn="b"/>
                      <a:r>
                        <a:rPr lang="en-ZA" sz="1050" b="1" i="0" u="none" strike="noStrike" dirty="0">
                          <a:effectLst/>
                          <a:latin typeface="Arial" panose="020B0604020202020204" pitchFamily="34" charset="0"/>
                        </a:rPr>
                        <a:t>       4 569 271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effectLst/>
                          <a:latin typeface="Arial" panose="020B0604020202020204" pitchFamily="34" charset="0"/>
                        </a:rPr>
                        <a:t>       6 400 175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effectLst/>
                          <a:latin typeface="Arial" panose="020B0604020202020204" pitchFamily="34" charset="0"/>
                        </a:rPr>
                        <a:t>          602 159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effectLst/>
                          <a:latin typeface="Arial" panose="020B0604020202020204" pitchFamily="34" charset="0"/>
                        </a:rPr>
                        <a:t>          615 685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1135253"/>
                  </a:ext>
                </a:extLst>
              </a:tr>
              <a:tr h="121204">
                <a:tc>
                  <a:txBody>
                    <a:bodyPr/>
                    <a:lstStyle/>
                    <a:p>
                      <a:pPr algn="l" fontAlgn="b"/>
                      <a:r>
                        <a:rPr lang="en-ZA" sz="1050" b="0" i="0" u="none" strike="noStrike" dirty="0">
                          <a:effectLst/>
                          <a:latin typeface="Arial" panose="020B0604020202020204" pitchFamily="34" charset="0"/>
                        </a:rPr>
                        <a:t>Church Music</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panose="020B0604020202020204" pitchFamily="34" charset="0"/>
                        </a:rPr>
                        <a:t>                  -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panose="020B0604020202020204" pitchFamily="34" charset="0"/>
                        </a:rPr>
                        <a:t>                  -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panose="020B0604020202020204" pitchFamily="34" charset="0"/>
                        </a:rPr>
                        <a:t>                  -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86544562"/>
                  </a:ext>
                </a:extLst>
              </a:tr>
              <a:tr h="121204">
                <a:tc>
                  <a:txBody>
                    <a:bodyPr/>
                    <a:lstStyle/>
                    <a:p>
                      <a:pPr algn="l" fontAlgn="b"/>
                      <a:r>
                        <a:rPr lang="en-ZA" sz="1050" b="0" i="0" u="none" strike="noStrike" dirty="0">
                          <a:effectLst/>
                          <a:latin typeface="Arial" panose="020B0604020202020204" pitchFamily="34" charset="0"/>
                        </a:rPr>
                        <a:t>Church Mission</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23 905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23 905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57049240"/>
                  </a:ext>
                </a:extLst>
              </a:tr>
              <a:tr h="121204">
                <a:tc>
                  <a:txBody>
                    <a:bodyPr/>
                    <a:lstStyle/>
                    <a:p>
                      <a:pPr algn="l" fontAlgn="b"/>
                      <a:r>
                        <a:rPr lang="en-ZA" sz="1050" b="0" i="0" u="none" strike="noStrike" dirty="0">
                          <a:effectLst/>
                          <a:latin typeface="Arial" panose="020B0604020202020204" pitchFamily="34" charset="0"/>
                        </a:rPr>
                        <a:t>Church Youth</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161 224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161 224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59 912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62 908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10265653"/>
                  </a:ext>
                </a:extLst>
              </a:tr>
              <a:tr h="121204">
                <a:tc>
                  <a:txBody>
                    <a:bodyPr/>
                    <a:lstStyle/>
                    <a:p>
                      <a:pPr algn="l" fontAlgn="b"/>
                      <a:r>
                        <a:rPr lang="en-ZA" sz="1050" b="0" i="0" u="none" strike="noStrike" dirty="0">
                          <a:effectLst/>
                          <a:latin typeface="Arial" panose="020B0604020202020204" pitchFamily="34" charset="0"/>
                        </a:rPr>
                        <a:t>Theological Education</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195 555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195 555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206 118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216 424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32639792"/>
                  </a:ext>
                </a:extLst>
              </a:tr>
              <a:tr h="142592">
                <a:tc>
                  <a:txBody>
                    <a:bodyPr/>
                    <a:lstStyle/>
                    <a:p>
                      <a:pPr algn="l" fontAlgn="ctr"/>
                      <a:r>
                        <a:rPr lang="en-ZA" sz="1100" b="0" i="0" u="none" strike="noStrike" dirty="0">
                          <a:effectLst/>
                          <a:latin typeface="Calibri" panose="020F0502020204030204" pitchFamily="34" charset="0"/>
                        </a:rPr>
                        <a:t>Haus Kandaze</a:t>
                      </a:r>
                    </a:p>
                  </a:txBody>
                  <a:tcPr marL="0" marR="0" marT="0" marB="0" anchor="ctr">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38 588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800 000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68473458"/>
                  </a:ext>
                </a:extLst>
              </a:tr>
              <a:tr h="142592">
                <a:tc>
                  <a:txBody>
                    <a:bodyPr/>
                    <a:lstStyle/>
                    <a:p>
                      <a:pPr algn="l" fontAlgn="ctr"/>
                      <a:r>
                        <a:rPr lang="en-ZA" sz="1100" b="0" i="0" u="none" strike="noStrike" dirty="0">
                          <a:effectLst/>
                          <a:latin typeface="Calibri" panose="020F0502020204030204" pitchFamily="34" charset="0"/>
                        </a:rPr>
                        <a:t>Building Reserve Dolphin Coast</a:t>
                      </a:r>
                    </a:p>
                  </a:txBody>
                  <a:tcPr marL="0" marR="0" marT="0" marB="0" anchor="ctr">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4 000 000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4 885 000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97997834"/>
                  </a:ext>
                </a:extLst>
              </a:tr>
              <a:tr h="142592">
                <a:tc>
                  <a:txBody>
                    <a:bodyPr/>
                    <a:lstStyle/>
                    <a:p>
                      <a:pPr algn="l" fontAlgn="ctr"/>
                      <a:r>
                        <a:rPr lang="en-ZA" sz="1100" b="0" i="0" u="none" strike="noStrike" dirty="0">
                          <a:effectLst/>
                          <a:latin typeface="Calibri" panose="020F0502020204030204" pitchFamily="34" charset="0"/>
                        </a:rPr>
                        <a:t>Property Reserve - </a:t>
                      </a:r>
                      <a:r>
                        <a:rPr lang="en-ZA" sz="1100" b="0" i="0" u="none" strike="noStrike" dirty="0" err="1">
                          <a:effectLst/>
                          <a:latin typeface="Calibri" panose="020F0502020204030204" pitchFamily="34" charset="0"/>
                        </a:rPr>
                        <a:t>Hermannsburg</a:t>
                      </a:r>
                      <a:r>
                        <a:rPr lang="en-ZA" sz="1100" b="0" i="0" u="none" strike="noStrike" dirty="0">
                          <a:effectLst/>
                          <a:latin typeface="Calibri" panose="020F0502020204030204" pitchFamily="34" charset="0"/>
                        </a:rPr>
                        <a:t> Schule </a:t>
                      </a:r>
                    </a:p>
                  </a:txBody>
                  <a:tcPr marL="0" marR="0" marT="0" marB="0" anchor="ctr">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334 492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336 130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336 354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61999471"/>
                  </a:ext>
                </a:extLst>
              </a:tr>
              <a:tr h="114073">
                <a:tc>
                  <a:txBody>
                    <a:bodyPr/>
                    <a:lstStyle/>
                    <a:p>
                      <a:pPr algn="l" fontAlgn="b"/>
                      <a:endParaRPr lang="en-ZA"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820402"/>
                  </a:ext>
                </a:extLst>
              </a:tr>
              <a:tr h="121204">
                <a:tc>
                  <a:txBody>
                    <a:bodyPr/>
                    <a:lstStyle/>
                    <a:p>
                      <a:pPr algn="l" fontAlgn="b"/>
                      <a:r>
                        <a:rPr lang="en-ZA" sz="1050" b="1" i="0" u="none" strike="noStrike" dirty="0">
                          <a:effectLst/>
                          <a:latin typeface="Arial" panose="020B0604020202020204" pitchFamily="34" charset="0"/>
                        </a:rPr>
                        <a:t>Total fund Income</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5 839 044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panose="020B0604020202020204" pitchFamily="34" charset="0"/>
                        </a:rPr>
                        <a:t>       7 669 948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panose="020B0604020202020204" pitchFamily="34" charset="0"/>
                        </a:rPr>
                        <a:t>       1 810 725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panose="020B0604020202020204" pitchFamily="34" charset="0"/>
                        </a:rPr>
                        <a:t>       1 884 679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32398419"/>
                  </a:ext>
                </a:extLst>
              </a:tr>
              <a:tr h="121204">
                <a:tc>
                  <a:txBody>
                    <a:bodyPr/>
                    <a:lstStyle/>
                    <a:p>
                      <a:pPr algn="l" fontAlgn="b"/>
                      <a:endParaRPr lang="en-ZA" sz="105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05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98494649"/>
                  </a:ext>
                </a:extLst>
              </a:tr>
              <a:tr h="128333">
                <a:tc>
                  <a:txBody>
                    <a:bodyPr/>
                    <a:lstStyle/>
                    <a:p>
                      <a:pPr algn="l" fontAlgn="b"/>
                      <a:r>
                        <a:rPr lang="en-ZA" sz="1050" b="1" i="0" u="none" strike="noStrike" dirty="0">
                          <a:effectLst/>
                          <a:latin typeface="Arial" panose="020B0604020202020204" pitchFamily="34" charset="0"/>
                        </a:rPr>
                        <a:t>Project Expenditure</a:t>
                      </a:r>
                    </a:p>
                  </a:txBody>
                  <a:tcPr marL="0" marR="0" marT="0" marB="0" anchor="b">
                    <a:lnL>
                      <a:noFill/>
                    </a:lnL>
                    <a:lnR>
                      <a:noFill/>
                    </a:lnR>
                    <a:lnT>
                      <a:noFill/>
                    </a:lnT>
                    <a:lnB>
                      <a:noFill/>
                    </a:lnB>
                  </a:tcPr>
                </a:tc>
                <a:tc>
                  <a:txBody>
                    <a:bodyPr/>
                    <a:lstStyle/>
                    <a:p>
                      <a:pPr algn="r" fontAlgn="b"/>
                      <a:r>
                        <a:rPr lang="en-ZA" sz="1050" b="1" i="0" u="none" strike="noStrike" dirty="0">
                          <a:effectLst/>
                          <a:latin typeface="Arial" panose="020B0604020202020204" pitchFamily="34" charset="0"/>
                        </a:rPr>
                        <a:t>       3 199 845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effectLst/>
                          <a:latin typeface="Arial" panose="020B0604020202020204" pitchFamily="34" charset="0"/>
                        </a:rPr>
                        <a:t>       4 435 743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effectLst/>
                          <a:latin typeface="Arial" panose="020B0604020202020204" pitchFamily="34" charset="0"/>
                        </a:rPr>
                        <a:t>       7 229 813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050" b="1" i="0" u="none" strike="noStrike" dirty="0">
                          <a:effectLst/>
                          <a:latin typeface="Arial" panose="020B0604020202020204" pitchFamily="34" charset="0"/>
                        </a:rPr>
                        <a:t>       4 416 569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07556"/>
                  </a:ext>
                </a:extLst>
              </a:tr>
              <a:tr h="121204">
                <a:tc>
                  <a:txBody>
                    <a:bodyPr/>
                    <a:lstStyle/>
                    <a:p>
                      <a:pPr algn="l" fontAlgn="b"/>
                      <a:r>
                        <a:rPr lang="en-ZA" sz="1050" b="0" i="0" u="none" strike="noStrike" dirty="0">
                          <a:effectLst/>
                          <a:latin typeface="Arial" panose="020B0604020202020204" pitchFamily="34" charset="0"/>
                        </a:rPr>
                        <a:t>Church Music</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79 587</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panose="020B0604020202020204" pitchFamily="34" charset="0"/>
                        </a:rPr>
                        <a:t>40 000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panose="020B0604020202020204" pitchFamily="34" charset="0"/>
                        </a:rPr>
                        <a:t>42 000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050" b="0" i="0" u="none" strike="noStrike" dirty="0">
                          <a:effectLst/>
                          <a:latin typeface="Arial" panose="020B0604020202020204" pitchFamily="34" charset="0"/>
                        </a:rPr>
                        <a:t>44 100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1493031"/>
                  </a:ext>
                </a:extLst>
              </a:tr>
              <a:tr h="121204">
                <a:tc>
                  <a:txBody>
                    <a:bodyPr/>
                    <a:lstStyle/>
                    <a:p>
                      <a:pPr algn="l" fontAlgn="b"/>
                      <a:r>
                        <a:rPr lang="en-ZA" sz="1050" b="0" i="0" u="none" strike="noStrike" dirty="0">
                          <a:effectLst/>
                          <a:latin typeface="Arial" panose="020B0604020202020204" pitchFamily="34" charset="0"/>
                        </a:rPr>
                        <a:t>Church Mission</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1 012 054</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800 000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847 826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890 217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11145951"/>
                  </a:ext>
                </a:extLst>
              </a:tr>
              <a:tr h="121204">
                <a:tc>
                  <a:txBody>
                    <a:bodyPr/>
                    <a:lstStyle/>
                    <a:p>
                      <a:pPr algn="l" fontAlgn="b"/>
                      <a:r>
                        <a:rPr lang="en-ZA" sz="1050" b="0" i="0" u="none" strike="noStrike" dirty="0">
                          <a:effectLst/>
                          <a:latin typeface="Arial" panose="020B0604020202020204" pitchFamily="34" charset="0"/>
                        </a:rPr>
                        <a:t>Church Youth</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396 900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396 900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400 000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420 000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3435485"/>
                  </a:ext>
                </a:extLst>
              </a:tr>
              <a:tr h="121204">
                <a:tc>
                  <a:txBody>
                    <a:bodyPr/>
                    <a:lstStyle/>
                    <a:p>
                      <a:pPr algn="l" fontAlgn="b"/>
                      <a:r>
                        <a:rPr lang="en-ZA" sz="1050" b="0" i="0" u="none" strike="noStrike" dirty="0">
                          <a:effectLst/>
                          <a:latin typeface="Arial" panose="020B0604020202020204" pitchFamily="34" charset="0"/>
                        </a:rPr>
                        <a:t>Theological Education</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397 222</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397 222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362 852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380 995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44873646"/>
                  </a:ext>
                </a:extLst>
              </a:tr>
              <a:tr h="121204">
                <a:tc>
                  <a:txBody>
                    <a:bodyPr/>
                    <a:lstStyle/>
                    <a:p>
                      <a:pPr algn="l" fontAlgn="b"/>
                      <a:r>
                        <a:rPr lang="en-ZA" sz="1050" b="0" i="0" u="none" strike="noStrike" dirty="0">
                          <a:effectLst/>
                          <a:latin typeface="Arial" panose="020B0604020202020204" pitchFamily="34" charset="0"/>
                        </a:rPr>
                        <a:t>Deutsche Schule </a:t>
                      </a:r>
                      <a:r>
                        <a:rPr lang="en-ZA" sz="1050" b="0" i="0" u="none" strike="noStrike" dirty="0" err="1">
                          <a:effectLst/>
                          <a:latin typeface="Arial" panose="020B0604020202020204" pitchFamily="34" charset="0"/>
                        </a:rPr>
                        <a:t>Hermannsburg</a:t>
                      </a:r>
                      <a:endParaRPr lang="en-ZA"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86 806</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86 806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50 000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52 500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03871436"/>
                  </a:ext>
                </a:extLst>
              </a:tr>
              <a:tr h="142592">
                <a:tc>
                  <a:txBody>
                    <a:bodyPr/>
                    <a:lstStyle/>
                    <a:p>
                      <a:pPr algn="l" fontAlgn="ctr"/>
                      <a:r>
                        <a:rPr lang="en-ZA" sz="1100" b="0" i="0" u="none" strike="noStrike" dirty="0">
                          <a:effectLst/>
                          <a:latin typeface="Calibri" panose="020F0502020204030204" pitchFamily="34" charset="0"/>
                        </a:rPr>
                        <a:t>Haus </a:t>
                      </a:r>
                      <a:r>
                        <a:rPr lang="en-ZA" sz="1100" b="0" i="0" u="none" strike="noStrike" dirty="0" err="1">
                          <a:effectLst/>
                          <a:latin typeface="Calibri" panose="020F0502020204030204" pitchFamily="34" charset="0"/>
                        </a:rPr>
                        <a:t>Kandaze</a:t>
                      </a:r>
                      <a:endParaRPr lang="en-ZA" sz="11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27 563</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100 000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78114509"/>
                  </a:ext>
                </a:extLst>
              </a:tr>
              <a:tr h="163981">
                <a:tc>
                  <a:txBody>
                    <a:bodyPr/>
                    <a:lstStyle/>
                    <a:p>
                      <a:pPr algn="l" fontAlgn="ctr"/>
                      <a:r>
                        <a:rPr lang="en-ZA" sz="1100" b="0" i="0" u="none" strike="noStrike" dirty="0">
                          <a:effectLst/>
                          <a:latin typeface="Calibri" panose="020F0502020204030204" pitchFamily="34" charset="0"/>
                        </a:rPr>
                        <a:t>Building Reserve - Northern Parish</a:t>
                      </a:r>
                    </a:p>
                  </a:txBody>
                  <a:tcPr marL="0" marR="0" marT="0" marB="0" anchor="ctr">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2 714</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5 000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5 250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5 513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87806127"/>
                  </a:ext>
                </a:extLst>
              </a:tr>
              <a:tr h="163981">
                <a:tc>
                  <a:txBody>
                    <a:bodyPr/>
                    <a:lstStyle/>
                    <a:p>
                      <a:pPr algn="l" fontAlgn="ctr"/>
                      <a:r>
                        <a:rPr lang="en-ZA" sz="1100" b="0" i="0" u="none" strike="noStrike" dirty="0">
                          <a:effectLst/>
                          <a:latin typeface="Calibri" panose="020F0502020204030204" pitchFamily="34" charset="0"/>
                        </a:rPr>
                        <a:t>Building Reserve - Louis Trichardt</a:t>
                      </a:r>
                    </a:p>
                  </a:txBody>
                  <a:tcPr marL="0" marR="0" marT="0" marB="0" anchor="ctr">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47 000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2 000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2 193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2 303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8251612"/>
                  </a:ext>
                </a:extLst>
              </a:tr>
              <a:tr h="163981">
                <a:tc>
                  <a:txBody>
                    <a:bodyPr/>
                    <a:lstStyle/>
                    <a:p>
                      <a:pPr algn="l" fontAlgn="ctr"/>
                      <a:r>
                        <a:rPr lang="en-ZA" sz="1100" b="0" i="0" u="none" strike="noStrike" dirty="0">
                          <a:effectLst/>
                          <a:latin typeface="Calibri" panose="020F0502020204030204" pitchFamily="34" charset="0"/>
                        </a:rPr>
                        <a:t>Building Reserve - Trinity</a:t>
                      </a:r>
                    </a:p>
                  </a:txBody>
                  <a:tcPr marL="0" marR="0" marT="0" marB="0" anchor="ctr">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750 000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77 000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70 000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9 608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26573271"/>
                  </a:ext>
                </a:extLst>
              </a:tr>
              <a:tr h="163981">
                <a:tc>
                  <a:txBody>
                    <a:bodyPr/>
                    <a:lstStyle/>
                    <a:p>
                      <a:pPr algn="l" fontAlgn="ctr"/>
                      <a:r>
                        <a:rPr lang="en-ZA" sz="1100" b="0" i="0" u="none" strike="noStrike" dirty="0">
                          <a:effectLst/>
                          <a:latin typeface="Calibri" panose="020F0502020204030204" pitchFamily="34" charset="0"/>
                        </a:rPr>
                        <a:t>Building Reserve Dolphin Coast</a:t>
                      </a:r>
                    </a:p>
                  </a:txBody>
                  <a:tcPr marL="0" marR="0" marT="0" marB="0" anchor="ctr">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600 000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3 650 000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700 000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2678200"/>
                  </a:ext>
                </a:extLst>
              </a:tr>
              <a:tr h="142592">
                <a:tc>
                  <a:txBody>
                    <a:bodyPr/>
                    <a:lstStyle/>
                    <a:p>
                      <a:pPr algn="l" fontAlgn="ctr"/>
                      <a:r>
                        <a:rPr lang="en-ZA" sz="1100" b="0" i="0" u="none" strike="noStrike" dirty="0">
                          <a:effectLst/>
                          <a:latin typeface="Calibri" panose="020F0502020204030204" pitchFamily="34" charset="0"/>
                        </a:rPr>
                        <a:t>Seafarers Reserve</a:t>
                      </a:r>
                    </a:p>
                  </a:txBody>
                  <a:tcPr marL="0" marR="0" marT="0" marB="0" anchor="ctr">
                    <a:lnL>
                      <a:noFill/>
                    </a:lnL>
                    <a:lnR>
                      <a:noFill/>
                    </a:lnR>
                    <a:lnT>
                      <a:noFill/>
                    </a:lnT>
                    <a:lnB>
                      <a:noFill/>
                    </a:lnB>
                  </a:tcPr>
                </a:tc>
                <a:tc>
                  <a:txBody>
                    <a:bodyPr/>
                    <a:lstStyle/>
                    <a:p>
                      <a:pPr algn="r" fontAlgn="b"/>
                      <a:r>
                        <a:rPr lang="en-ZA" sz="1050" b="0" i="0" u="none" strike="noStrike" dirty="0">
                          <a:solidFill>
                            <a:srgbClr val="FF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563 116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595 629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614 176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748154"/>
                  </a:ext>
                </a:extLst>
              </a:tr>
              <a:tr h="156851">
                <a:tc>
                  <a:txBody>
                    <a:bodyPr/>
                    <a:lstStyle/>
                    <a:p>
                      <a:pPr algn="l" fontAlgn="ctr"/>
                      <a:r>
                        <a:rPr lang="en-ZA" sz="1100" b="0" i="0" u="none" strike="noStrike" dirty="0">
                          <a:effectLst/>
                          <a:latin typeface="Calibri" panose="020F0502020204030204" pitchFamily="34" charset="0"/>
                        </a:rPr>
                        <a:t>Property Reserve - </a:t>
                      </a:r>
                      <a:r>
                        <a:rPr lang="en-ZA" sz="1100" b="0" i="0" u="none" strike="noStrike" dirty="0" err="1">
                          <a:effectLst/>
                          <a:latin typeface="Calibri" panose="020F0502020204030204" pitchFamily="34" charset="0"/>
                        </a:rPr>
                        <a:t>Hermannsburg</a:t>
                      </a:r>
                      <a:r>
                        <a:rPr lang="en-ZA" sz="1100" b="0" i="0" u="none" strike="noStrike" dirty="0">
                          <a:effectLst/>
                          <a:latin typeface="Calibri" panose="020F0502020204030204" pitchFamily="34" charset="0"/>
                        </a:rPr>
                        <a:t> Schule </a:t>
                      </a:r>
                    </a:p>
                  </a:txBody>
                  <a:tcPr marL="0" marR="0" marT="0" marB="0" anchor="ctr">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311 091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332 927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356 331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960215"/>
                  </a:ext>
                </a:extLst>
              </a:tr>
              <a:tr h="142592">
                <a:tc>
                  <a:txBody>
                    <a:bodyPr/>
                    <a:lstStyle/>
                    <a:p>
                      <a:pPr algn="l" fontAlgn="ctr"/>
                      <a:r>
                        <a:rPr lang="en-ZA" sz="1100" b="0" i="0" u="none" strike="noStrike" dirty="0">
                          <a:effectLst/>
                          <a:latin typeface="Calibri" panose="020F0502020204030204" pitchFamily="34" charset="0"/>
                        </a:rPr>
                        <a:t>Refugee fund</a:t>
                      </a:r>
                    </a:p>
                  </a:txBody>
                  <a:tcPr marL="0" marR="0" marT="0" marB="0" anchor="ctr">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73160208"/>
                  </a:ext>
                </a:extLst>
              </a:tr>
              <a:tr h="142592">
                <a:tc>
                  <a:txBody>
                    <a:bodyPr/>
                    <a:lstStyle/>
                    <a:p>
                      <a:pPr algn="l" fontAlgn="ctr"/>
                      <a:r>
                        <a:rPr lang="en-ZA" sz="1100" b="0" i="0" u="none" strike="noStrike" dirty="0">
                          <a:effectLst/>
                          <a:latin typeface="Calibri" panose="020F0502020204030204" pitchFamily="34" charset="0"/>
                        </a:rPr>
                        <a:t>ELCSA (N-T) Medical Provision</a:t>
                      </a:r>
                    </a:p>
                  </a:txBody>
                  <a:tcPr marL="0" marR="0" marT="0" marB="0" anchor="ctr">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806 607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871 135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050" b="0" i="0" u="none" strike="noStrike" dirty="0">
                          <a:effectLst/>
                          <a:latin typeface="Arial" panose="020B0604020202020204" pitchFamily="34" charset="0"/>
                        </a:rPr>
                        <a:t>940 826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44370186"/>
                  </a:ext>
                </a:extLst>
              </a:tr>
              <a:tr h="128333">
                <a:tc>
                  <a:txBody>
                    <a:bodyPr/>
                    <a:lstStyle/>
                    <a:p>
                      <a:pPr algn="l" fontAlgn="b"/>
                      <a:r>
                        <a:rPr lang="en-ZA" sz="1050" b="0" i="0" u="none" strike="noStrike" dirty="0">
                          <a:effectLst/>
                          <a:latin typeface="Arial" panose="020B0604020202020204" pitchFamily="34" charset="0"/>
                        </a:rPr>
                        <a:t>Vehicle reserve fund</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400 000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panose="020B0604020202020204" pitchFamily="34" charset="0"/>
                        </a:rPr>
                        <a:t>250 000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2102824"/>
                  </a:ext>
                </a:extLst>
              </a:tr>
              <a:tr h="121204">
                <a:tc>
                  <a:txBody>
                    <a:bodyPr/>
                    <a:lstStyle/>
                    <a:p>
                      <a:pPr algn="l" fontAlgn="b"/>
                      <a:endParaRPr lang="en-ZA"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050" b="0" i="0" u="none" strike="noStrike" dirty="0">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ZA" sz="1050" b="0" i="0" u="none" strike="noStrike" dirty="0">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ZA" sz="1050" b="0" i="0" u="none" strike="noStrike" dirty="0">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ZA" sz="1050" b="0" i="0" u="none" strike="noStrike" dirty="0">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55464566"/>
                  </a:ext>
                </a:extLst>
              </a:tr>
              <a:tr h="242406">
                <a:tc>
                  <a:txBody>
                    <a:bodyPr/>
                    <a:lstStyle/>
                    <a:p>
                      <a:pPr algn="l" fontAlgn="b"/>
                      <a:r>
                        <a:rPr lang="en-ZA" sz="1050" b="0" i="0" u="none" strike="noStrike" dirty="0">
                          <a:effectLst/>
                          <a:latin typeface="Arial" panose="020B0604020202020204" pitchFamily="34" charset="0"/>
                        </a:rPr>
                        <a:t>Net Income and Expenditure in Funds and Projects</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2 639 199</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3 234 205</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(5 419 088)</a:t>
                      </a:r>
                    </a:p>
                  </a:txBody>
                  <a:tcPr marL="0" marR="0" marT="0" marB="0" anchor="b">
                    <a:lnL>
                      <a:noFill/>
                    </a:lnL>
                    <a:lnR>
                      <a:noFill/>
                    </a:lnR>
                    <a:lnT>
                      <a:noFill/>
                    </a:lnT>
                    <a:lnB>
                      <a:noFill/>
                    </a:lnB>
                  </a:tcPr>
                </a:tc>
                <a:tc>
                  <a:txBody>
                    <a:bodyPr/>
                    <a:lstStyle/>
                    <a:p>
                      <a:pPr algn="r" fontAlgn="b"/>
                      <a:r>
                        <a:rPr lang="en-ZA" sz="1050" b="0" i="0" u="none" strike="noStrike" dirty="0">
                          <a:effectLst/>
                          <a:latin typeface="Arial" panose="020B0604020202020204" pitchFamily="34" charset="0"/>
                        </a:rPr>
                        <a:t>(2 531 890)</a:t>
                      </a:r>
                    </a:p>
                  </a:txBody>
                  <a:tcPr marL="0" marR="0" marT="0" marB="0" anchor="b">
                    <a:lnL>
                      <a:noFill/>
                    </a:lnL>
                    <a:lnR>
                      <a:noFill/>
                    </a:lnR>
                    <a:lnT>
                      <a:noFill/>
                    </a:lnT>
                    <a:lnB>
                      <a:noFill/>
                    </a:lnB>
                  </a:tcPr>
                </a:tc>
                <a:extLst>
                  <a:ext uri="{0D108BD9-81ED-4DB2-BD59-A6C34878D82A}">
                    <a16:rowId xmlns:a16="http://schemas.microsoft.com/office/drawing/2014/main" val="794710730"/>
                  </a:ext>
                </a:extLst>
              </a:tr>
            </a:tbl>
          </a:graphicData>
        </a:graphic>
      </p:graphicFrame>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1" y="1"/>
            <a:ext cx="1799754"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089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235929"/>
          </a:xfrm>
        </p:spPr>
        <p:txBody>
          <a:bodyPr>
            <a:normAutofit fontScale="90000"/>
          </a:bodyPr>
          <a:lstStyle/>
          <a:p>
            <a:r>
              <a:rPr lang="en-ZA" sz="2000" dirty="0"/>
              <a:t>Fund and Reserves Statement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1264299"/>
              </p:ext>
            </p:extLst>
          </p:nvPr>
        </p:nvGraphicFramePr>
        <p:xfrm>
          <a:off x="683567" y="235928"/>
          <a:ext cx="8013577" cy="6505444"/>
        </p:xfrm>
        <a:graphic>
          <a:graphicData uri="http://schemas.openxmlformats.org/drawingml/2006/table">
            <a:tbl>
              <a:tblPr/>
              <a:tblGrid>
                <a:gridCol w="1813453">
                  <a:extLst>
                    <a:ext uri="{9D8B030D-6E8A-4147-A177-3AD203B41FA5}">
                      <a16:colId xmlns:a16="http://schemas.microsoft.com/office/drawing/2014/main" val="1963261712"/>
                    </a:ext>
                  </a:extLst>
                </a:gridCol>
                <a:gridCol w="44838">
                  <a:extLst>
                    <a:ext uri="{9D8B030D-6E8A-4147-A177-3AD203B41FA5}">
                      <a16:colId xmlns:a16="http://schemas.microsoft.com/office/drawing/2014/main" val="260438665"/>
                    </a:ext>
                  </a:extLst>
                </a:gridCol>
                <a:gridCol w="851924">
                  <a:extLst>
                    <a:ext uri="{9D8B030D-6E8A-4147-A177-3AD203B41FA5}">
                      <a16:colId xmlns:a16="http://schemas.microsoft.com/office/drawing/2014/main" val="4174448319"/>
                    </a:ext>
                  </a:extLst>
                </a:gridCol>
                <a:gridCol w="89677">
                  <a:extLst>
                    <a:ext uri="{9D8B030D-6E8A-4147-A177-3AD203B41FA5}">
                      <a16:colId xmlns:a16="http://schemas.microsoft.com/office/drawing/2014/main" val="3187403300"/>
                    </a:ext>
                  </a:extLst>
                </a:gridCol>
                <a:gridCol w="727375">
                  <a:extLst>
                    <a:ext uri="{9D8B030D-6E8A-4147-A177-3AD203B41FA5}">
                      <a16:colId xmlns:a16="http://schemas.microsoft.com/office/drawing/2014/main" val="3187521343"/>
                    </a:ext>
                  </a:extLst>
                </a:gridCol>
                <a:gridCol w="89677">
                  <a:extLst>
                    <a:ext uri="{9D8B030D-6E8A-4147-A177-3AD203B41FA5}">
                      <a16:colId xmlns:a16="http://schemas.microsoft.com/office/drawing/2014/main" val="3328835937"/>
                    </a:ext>
                  </a:extLst>
                </a:gridCol>
                <a:gridCol w="727375">
                  <a:extLst>
                    <a:ext uri="{9D8B030D-6E8A-4147-A177-3AD203B41FA5}">
                      <a16:colId xmlns:a16="http://schemas.microsoft.com/office/drawing/2014/main" val="4173369050"/>
                    </a:ext>
                  </a:extLst>
                </a:gridCol>
                <a:gridCol w="89677">
                  <a:extLst>
                    <a:ext uri="{9D8B030D-6E8A-4147-A177-3AD203B41FA5}">
                      <a16:colId xmlns:a16="http://schemas.microsoft.com/office/drawing/2014/main" val="2828192814"/>
                    </a:ext>
                  </a:extLst>
                </a:gridCol>
                <a:gridCol w="727375">
                  <a:extLst>
                    <a:ext uri="{9D8B030D-6E8A-4147-A177-3AD203B41FA5}">
                      <a16:colId xmlns:a16="http://schemas.microsoft.com/office/drawing/2014/main" val="1819135634"/>
                    </a:ext>
                  </a:extLst>
                </a:gridCol>
                <a:gridCol w="89677">
                  <a:extLst>
                    <a:ext uri="{9D8B030D-6E8A-4147-A177-3AD203B41FA5}">
                      <a16:colId xmlns:a16="http://schemas.microsoft.com/office/drawing/2014/main" val="229970832"/>
                    </a:ext>
                  </a:extLst>
                </a:gridCol>
                <a:gridCol w="919182">
                  <a:extLst>
                    <a:ext uri="{9D8B030D-6E8A-4147-A177-3AD203B41FA5}">
                      <a16:colId xmlns:a16="http://schemas.microsoft.com/office/drawing/2014/main" val="4228006271"/>
                    </a:ext>
                  </a:extLst>
                </a:gridCol>
                <a:gridCol w="89677">
                  <a:extLst>
                    <a:ext uri="{9D8B030D-6E8A-4147-A177-3AD203B41FA5}">
                      <a16:colId xmlns:a16="http://schemas.microsoft.com/office/drawing/2014/main" val="1315951034"/>
                    </a:ext>
                  </a:extLst>
                </a:gridCol>
                <a:gridCol w="807087">
                  <a:extLst>
                    <a:ext uri="{9D8B030D-6E8A-4147-A177-3AD203B41FA5}">
                      <a16:colId xmlns:a16="http://schemas.microsoft.com/office/drawing/2014/main" val="3458848445"/>
                    </a:ext>
                  </a:extLst>
                </a:gridCol>
                <a:gridCol w="89677">
                  <a:extLst>
                    <a:ext uri="{9D8B030D-6E8A-4147-A177-3AD203B41FA5}">
                      <a16:colId xmlns:a16="http://schemas.microsoft.com/office/drawing/2014/main" val="1788600496"/>
                    </a:ext>
                  </a:extLst>
                </a:gridCol>
                <a:gridCol w="856906">
                  <a:extLst>
                    <a:ext uri="{9D8B030D-6E8A-4147-A177-3AD203B41FA5}">
                      <a16:colId xmlns:a16="http://schemas.microsoft.com/office/drawing/2014/main" val="594600990"/>
                    </a:ext>
                  </a:extLst>
                </a:gridCol>
              </a:tblGrid>
              <a:tr h="295702">
                <a:tc gridSpan="3">
                  <a:txBody>
                    <a:bodyPr/>
                    <a:lstStyle/>
                    <a:p>
                      <a:pPr algn="l" fontAlgn="b"/>
                      <a:r>
                        <a:rPr lang="en-ZA" sz="900" b="1" i="0" u="none" strike="noStrike" dirty="0">
                          <a:effectLst/>
                          <a:latin typeface="Arial" panose="020B0604020202020204" pitchFamily="34" charset="0"/>
                        </a:rPr>
                        <a:t>FUNDS AND RESERVES FOR THE YEAR ENDED Dec 2017</a:t>
                      </a:r>
                    </a:p>
                  </a:txBody>
                  <a:tcPr marL="0" marR="0" marT="0"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ctr" fontAlgn="b"/>
                      <a:endParaRPr lang="en-ZA" sz="9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1"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6,0%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ZA" sz="1050" b="1" i="0" u="sng"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708052"/>
                  </a:ext>
                </a:extLst>
              </a:tr>
              <a:tr h="147851">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CHURCH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OTHER </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rowSpan="2">
                  <a:txBody>
                    <a:bodyPr/>
                    <a:lstStyle/>
                    <a:p>
                      <a:pPr algn="ctr" fontAlgn="b"/>
                      <a:r>
                        <a:rPr lang="en-ZA" sz="900" b="0" i="0" u="none" strike="noStrike" dirty="0">
                          <a:effectLst/>
                          <a:latin typeface="Arial" panose="020B0604020202020204" pitchFamily="34" charset="0"/>
                        </a:rPr>
                        <a:t>INTEREST and  INTERNAL</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TRANSFER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37676822"/>
                  </a:ext>
                </a:extLst>
              </a:tr>
              <a:tr h="295702">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BALANCES</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COLLECTIONS</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RECEIPTS</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vMerge="1">
                  <a:txBody>
                    <a:bodyPr/>
                    <a:lstStyle/>
                    <a:p>
                      <a:endParaRPr lang="en-ZA"/>
                    </a:p>
                  </a:txBody>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PAYMENTS/</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FROM/TO</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BALANCE</a:t>
                      </a:r>
                    </a:p>
                  </a:txBody>
                  <a:tcPr marL="0" marR="0" marT="0" marB="0" anchor="b">
                    <a:lnL>
                      <a:noFill/>
                    </a:lnL>
                    <a:lnR>
                      <a:noFill/>
                    </a:lnR>
                    <a:lnT>
                      <a:noFill/>
                    </a:lnT>
                    <a:lnB>
                      <a:noFill/>
                    </a:lnB>
                  </a:tcPr>
                </a:tc>
                <a:extLst>
                  <a:ext uri="{0D108BD9-81ED-4DB2-BD59-A6C34878D82A}">
                    <a16:rowId xmlns:a16="http://schemas.microsoft.com/office/drawing/2014/main" val="3797915510"/>
                  </a:ext>
                </a:extLst>
              </a:tr>
              <a:tr h="295702">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2017/01/01</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AND</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AND</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ALLOCATIONS</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TRANSFERS</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INCOME</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2017/12/31</a:t>
                      </a:r>
                    </a:p>
                  </a:txBody>
                  <a:tcPr marL="0" marR="0" marT="0" marB="0" anchor="b">
                    <a:lnL>
                      <a:noFill/>
                    </a:lnL>
                    <a:lnR>
                      <a:noFill/>
                    </a:lnR>
                    <a:lnT>
                      <a:noFill/>
                    </a:lnT>
                    <a:lnB>
                      <a:noFill/>
                    </a:lnB>
                  </a:tcPr>
                </a:tc>
                <a:extLst>
                  <a:ext uri="{0D108BD9-81ED-4DB2-BD59-A6C34878D82A}">
                    <a16:rowId xmlns:a16="http://schemas.microsoft.com/office/drawing/2014/main" val="2454676635"/>
                  </a:ext>
                </a:extLst>
              </a:tr>
              <a:tr h="147851">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DONATIONS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PROVISIONS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STATEMENT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250866"/>
                  </a:ext>
                </a:extLst>
              </a:tr>
              <a:tr h="147851">
                <a:tc>
                  <a:txBody>
                    <a:bodyPr/>
                    <a:lstStyle/>
                    <a:p>
                      <a:pPr algn="l" fontAlgn="b"/>
                      <a:r>
                        <a:rPr lang="en-ZA" sz="900" b="1" i="0" u="sng" strike="noStrike" dirty="0">
                          <a:effectLst/>
                          <a:latin typeface="Arial" panose="020B0604020202020204" pitchFamily="34" charset="0"/>
                        </a:rPr>
                        <a:t>FUNDS AND RESERVES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36298270"/>
                  </a:ext>
                </a:extLst>
              </a:tr>
              <a:tr h="147851">
                <a:tc>
                  <a:txBody>
                    <a:bodyPr/>
                    <a:lstStyle/>
                    <a:p>
                      <a:pPr algn="l" fontAlgn="b"/>
                      <a:r>
                        <a:rPr lang="en-ZA" sz="900" b="1" i="0" u="sng" strike="noStrike" dirty="0">
                          <a:effectLst/>
                          <a:latin typeface="Arial" panose="020B0604020202020204" pitchFamily="34" charset="0"/>
                        </a:rPr>
                        <a:t>TRANSIENT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92383348"/>
                  </a:ext>
                </a:extLst>
              </a:tr>
              <a:tr h="147851">
                <a:tc>
                  <a:txBody>
                    <a:bodyPr/>
                    <a:lstStyle/>
                    <a:p>
                      <a:pPr algn="l" fontAlgn="b"/>
                      <a:r>
                        <a:rPr lang="en-ZA" sz="900" b="0" i="0" u="none" strike="noStrike" dirty="0">
                          <a:effectLst/>
                          <a:latin typeface="Arial" panose="020B0604020202020204" pitchFamily="34" charset="0"/>
                        </a:rPr>
                        <a:t>Old Age Homes of the Church</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4 468</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4 468</a:t>
                      </a:r>
                    </a:p>
                  </a:txBody>
                  <a:tcPr marL="0" marR="0" marT="0" marB="0" anchor="b">
                    <a:lnL>
                      <a:noFill/>
                    </a:lnL>
                    <a:lnR>
                      <a:noFill/>
                    </a:lnR>
                    <a:lnT>
                      <a:noFill/>
                    </a:lnT>
                    <a:lnB>
                      <a:noFill/>
                    </a:lnB>
                  </a:tcPr>
                </a:tc>
                <a:extLst>
                  <a:ext uri="{0D108BD9-81ED-4DB2-BD59-A6C34878D82A}">
                    <a16:rowId xmlns:a16="http://schemas.microsoft.com/office/drawing/2014/main" val="3051249252"/>
                  </a:ext>
                </a:extLst>
              </a:tr>
              <a:tr h="147851">
                <a:tc>
                  <a:txBody>
                    <a:bodyPr/>
                    <a:lstStyle/>
                    <a:p>
                      <a:pPr algn="l" fontAlgn="b"/>
                      <a:r>
                        <a:rPr lang="en-ZA" sz="900" b="0" i="0" u="none" strike="noStrike" dirty="0">
                          <a:effectLst/>
                          <a:latin typeface="Arial" panose="020B0604020202020204" pitchFamily="34" charset="0"/>
                        </a:rPr>
                        <a:t>Church Youth Work</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718 506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225 607</a:t>
                      </a: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146 235</a:t>
                      </a: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30 633</a:t>
                      </a: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(360 000)</a:t>
                      </a: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760 980</a:t>
                      </a:r>
                    </a:p>
                  </a:txBody>
                  <a:tcPr marL="0" marR="0" marT="0" marB="0" anchor="b">
                    <a:lnL>
                      <a:noFill/>
                    </a:lnL>
                    <a:lnR>
                      <a:noFill/>
                    </a:lnR>
                    <a:lnT>
                      <a:noFill/>
                    </a:lnT>
                    <a:lnB>
                      <a:noFill/>
                    </a:lnB>
                  </a:tcPr>
                </a:tc>
                <a:extLst>
                  <a:ext uri="{0D108BD9-81ED-4DB2-BD59-A6C34878D82A}">
                    <a16:rowId xmlns:a16="http://schemas.microsoft.com/office/drawing/2014/main" val="3260092806"/>
                  </a:ext>
                </a:extLst>
              </a:tr>
              <a:tr h="147851">
                <a:tc>
                  <a:txBody>
                    <a:bodyPr/>
                    <a:lstStyle/>
                    <a:p>
                      <a:pPr algn="l" fontAlgn="b"/>
                      <a:r>
                        <a:rPr lang="en-ZA" sz="900" b="0" i="0" u="none" strike="noStrike" dirty="0">
                          <a:effectLst/>
                          <a:latin typeface="Arial" panose="020B0604020202020204" pitchFamily="34" charset="0"/>
                        </a:rPr>
                        <a:t>Church Music</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183 664</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77 226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4 592</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(72 187)</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193 293</a:t>
                      </a:r>
                    </a:p>
                  </a:txBody>
                  <a:tcPr marL="0" marR="0" marT="0" marB="0" anchor="b">
                    <a:lnL>
                      <a:noFill/>
                    </a:lnL>
                    <a:lnR>
                      <a:noFill/>
                    </a:lnR>
                    <a:lnT>
                      <a:noFill/>
                    </a:lnT>
                    <a:lnB>
                      <a:noFill/>
                    </a:lnB>
                  </a:tcPr>
                </a:tc>
                <a:extLst>
                  <a:ext uri="{0D108BD9-81ED-4DB2-BD59-A6C34878D82A}">
                    <a16:rowId xmlns:a16="http://schemas.microsoft.com/office/drawing/2014/main" val="2294646324"/>
                  </a:ext>
                </a:extLst>
              </a:tr>
              <a:tr h="147851">
                <a:tc>
                  <a:txBody>
                    <a:bodyPr/>
                    <a:lstStyle/>
                    <a:p>
                      <a:pPr algn="l" fontAlgn="b"/>
                      <a:r>
                        <a:rPr lang="en-ZA" sz="900" b="0" i="0" u="none" strike="noStrike" dirty="0">
                          <a:effectLst/>
                          <a:latin typeface="Arial" panose="020B0604020202020204" pitchFamily="34" charset="0"/>
                        </a:rPr>
                        <a:t>Church Mission Fund</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1 993 405</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621 176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21 683</a:t>
                      </a: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119 604</a:t>
                      </a: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(917 963)</a:t>
                      </a: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1 837 905</a:t>
                      </a:r>
                    </a:p>
                  </a:txBody>
                  <a:tcPr marL="0" marR="0" marT="0" marB="0" anchor="b">
                    <a:lnL>
                      <a:noFill/>
                    </a:lnL>
                    <a:lnR>
                      <a:noFill/>
                    </a:lnR>
                    <a:lnT>
                      <a:noFill/>
                    </a:lnT>
                    <a:lnB>
                      <a:noFill/>
                    </a:lnB>
                  </a:tcPr>
                </a:tc>
                <a:extLst>
                  <a:ext uri="{0D108BD9-81ED-4DB2-BD59-A6C34878D82A}">
                    <a16:rowId xmlns:a16="http://schemas.microsoft.com/office/drawing/2014/main" val="706942274"/>
                  </a:ext>
                </a:extLst>
              </a:tr>
              <a:tr h="147851">
                <a:tc>
                  <a:txBody>
                    <a:bodyPr/>
                    <a:lstStyle/>
                    <a:p>
                      <a:pPr algn="l" fontAlgn="b"/>
                      <a:r>
                        <a:rPr lang="en-ZA" sz="900" b="0" i="0" u="none" strike="noStrike" dirty="0">
                          <a:effectLst/>
                          <a:latin typeface="Arial" panose="020B0604020202020204" pitchFamily="34" charset="0"/>
                        </a:rPr>
                        <a:t>Theological Education</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687 950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148 978</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177 374</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41 277</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(360 292)</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695 286</a:t>
                      </a:r>
                    </a:p>
                  </a:txBody>
                  <a:tcPr marL="0" marR="0" marT="0" marB="0" anchor="b">
                    <a:lnL>
                      <a:noFill/>
                    </a:lnL>
                    <a:lnR>
                      <a:noFill/>
                    </a:lnR>
                    <a:lnT>
                      <a:noFill/>
                    </a:lnT>
                    <a:lnB>
                      <a:noFill/>
                    </a:lnB>
                  </a:tcPr>
                </a:tc>
                <a:extLst>
                  <a:ext uri="{0D108BD9-81ED-4DB2-BD59-A6C34878D82A}">
                    <a16:rowId xmlns:a16="http://schemas.microsoft.com/office/drawing/2014/main" val="2450548656"/>
                  </a:ext>
                </a:extLst>
              </a:tr>
              <a:tr h="147851">
                <a:tc>
                  <a:txBody>
                    <a:bodyPr/>
                    <a:lstStyle/>
                    <a:p>
                      <a:pPr algn="l" fontAlgn="b"/>
                      <a:r>
                        <a:rPr lang="en-ZA" sz="900" b="0" i="0" u="none" strike="noStrike" dirty="0">
                          <a:effectLst/>
                          <a:latin typeface="Arial" panose="020B0604020202020204" pitchFamily="34" charset="0"/>
                        </a:rPr>
                        <a:t>Deutsche Schule Hermannsburg</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88 451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78 736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(78 736)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88 451</a:t>
                      </a:r>
                    </a:p>
                  </a:txBody>
                  <a:tcPr marL="0" marR="0" marT="0" marB="0" anchor="b">
                    <a:lnL>
                      <a:noFill/>
                    </a:lnL>
                    <a:lnR>
                      <a:noFill/>
                    </a:lnR>
                    <a:lnT>
                      <a:noFill/>
                    </a:lnT>
                    <a:lnB>
                      <a:noFill/>
                    </a:lnB>
                  </a:tcPr>
                </a:tc>
                <a:extLst>
                  <a:ext uri="{0D108BD9-81ED-4DB2-BD59-A6C34878D82A}">
                    <a16:rowId xmlns:a16="http://schemas.microsoft.com/office/drawing/2014/main" val="1273954377"/>
                  </a:ext>
                </a:extLst>
              </a:tr>
              <a:tr h="147851">
                <a:tc>
                  <a:txBody>
                    <a:bodyPr/>
                    <a:lstStyle/>
                    <a:p>
                      <a:pPr algn="l" fontAlgn="b"/>
                      <a:r>
                        <a:rPr lang="en-ZA" sz="900" b="0" i="0" u="none" strike="noStrike" dirty="0">
                          <a:effectLst/>
                          <a:latin typeface="Arial" panose="020B0604020202020204" pitchFamily="34" charset="0"/>
                        </a:rPr>
                        <a:t>Diaconical Fund - Gossmann Trust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310 356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310 356</a:t>
                      </a:r>
                    </a:p>
                  </a:txBody>
                  <a:tcPr marL="0" marR="0" marT="0" marB="0" anchor="b">
                    <a:lnL>
                      <a:noFill/>
                    </a:lnL>
                    <a:lnR>
                      <a:noFill/>
                    </a:lnR>
                    <a:lnT>
                      <a:noFill/>
                    </a:lnT>
                    <a:lnB>
                      <a:noFill/>
                    </a:lnB>
                  </a:tcPr>
                </a:tc>
                <a:extLst>
                  <a:ext uri="{0D108BD9-81ED-4DB2-BD59-A6C34878D82A}">
                    <a16:rowId xmlns:a16="http://schemas.microsoft.com/office/drawing/2014/main" val="908963930"/>
                  </a:ext>
                </a:extLst>
              </a:tr>
              <a:tr h="147851">
                <a:tc>
                  <a:txBody>
                    <a:bodyPr/>
                    <a:lstStyle/>
                    <a:p>
                      <a:pPr algn="l" fontAlgn="b"/>
                      <a:r>
                        <a:rPr lang="en-ZA" sz="900" b="0" i="0" u="none" strike="noStrike" dirty="0">
                          <a:effectLst/>
                          <a:latin typeface="Arial" panose="020B0604020202020204" pitchFamily="34" charset="0"/>
                        </a:rPr>
                        <a:t>Violence and Trauma Fund</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208 485</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208 485</a:t>
                      </a:r>
                    </a:p>
                  </a:txBody>
                  <a:tcPr marL="0" marR="0" marT="0" marB="0" anchor="b">
                    <a:lnL>
                      <a:noFill/>
                    </a:lnL>
                    <a:lnR>
                      <a:noFill/>
                    </a:lnR>
                    <a:lnT>
                      <a:noFill/>
                    </a:lnT>
                    <a:lnB>
                      <a:noFill/>
                    </a:lnB>
                  </a:tcPr>
                </a:tc>
                <a:extLst>
                  <a:ext uri="{0D108BD9-81ED-4DB2-BD59-A6C34878D82A}">
                    <a16:rowId xmlns:a16="http://schemas.microsoft.com/office/drawing/2014/main" val="562503099"/>
                  </a:ext>
                </a:extLst>
              </a:tr>
              <a:tr h="147851">
                <a:tc>
                  <a:txBody>
                    <a:bodyPr/>
                    <a:lstStyle/>
                    <a:p>
                      <a:pPr algn="l" fontAlgn="b"/>
                      <a:r>
                        <a:rPr lang="en-ZA" sz="900" b="0" i="0" u="none" strike="noStrike" dirty="0">
                          <a:effectLst/>
                          <a:latin typeface="Arial" panose="020B0604020202020204" pitchFamily="34" charset="0"/>
                        </a:rPr>
                        <a:t>Refugee fund</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52 546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52 546</a:t>
                      </a:r>
                    </a:p>
                  </a:txBody>
                  <a:tcPr marL="0" marR="0" marT="0" marB="0" anchor="b">
                    <a:lnL>
                      <a:noFill/>
                    </a:lnL>
                    <a:lnR>
                      <a:noFill/>
                    </a:lnR>
                    <a:lnT>
                      <a:noFill/>
                    </a:lnT>
                    <a:lnB>
                      <a:noFill/>
                    </a:lnB>
                  </a:tcPr>
                </a:tc>
                <a:extLst>
                  <a:ext uri="{0D108BD9-81ED-4DB2-BD59-A6C34878D82A}">
                    <a16:rowId xmlns:a16="http://schemas.microsoft.com/office/drawing/2014/main" val="3137033397"/>
                  </a:ext>
                </a:extLst>
              </a:tr>
              <a:tr h="147851">
                <a:tc>
                  <a:txBody>
                    <a:bodyPr/>
                    <a:lstStyle/>
                    <a:p>
                      <a:pPr algn="l" fontAlgn="b"/>
                      <a:r>
                        <a:rPr lang="en-ZA" sz="900" b="0" i="0" u="none" strike="noStrike" dirty="0">
                          <a:effectLst/>
                          <a:latin typeface="Arial" panose="020B0604020202020204" pitchFamily="34" charset="0"/>
                        </a:rPr>
                        <a:t>Seniors General</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76 329</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(76 329)</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1809638130"/>
                  </a:ext>
                </a:extLst>
              </a:tr>
              <a:tr h="147851">
                <a:tc>
                  <a:txBody>
                    <a:bodyPr/>
                    <a:lstStyle/>
                    <a:p>
                      <a:pPr algn="l" fontAlgn="b"/>
                      <a:r>
                        <a:rPr lang="en-ZA" sz="900" b="0" i="0" u="none" strike="noStrike" dirty="0">
                          <a:effectLst/>
                          <a:latin typeface="Arial" panose="020B0604020202020204" pitchFamily="34" charset="0"/>
                        </a:rPr>
                        <a:t>Northern Circuit Seniors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16 541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(16 541)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3836380653"/>
                  </a:ext>
                </a:extLst>
              </a:tr>
              <a:tr h="147851">
                <a:tc>
                  <a:txBody>
                    <a:bodyPr/>
                    <a:lstStyle/>
                    <a:p>
                      <a:pPr algn="l" fontAlgn="b"/>
                      <a:r>
                        <a:rPr lang="en-ZA" sz="900" b="0" i="0" u="none" strike="noStrike" dirty="0">
                          <a:effectLst/>
                          <a:latin typeface="Arial" panose="020B0604020202020204" pitchFamily="34" charset="0"/>
                        </a:rPr>
                        <a:t>Central Circuit Seniors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12 015</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(12 015)</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3340249237"/>
                  </a:ext>
                </a:extLst>
              </a:tr>
              <a:tr h="147851">
                <a:tc>
                  <a:txBody>
                    <a:bodyPr/>
                    <a:lstStyle/>
                    <a:p>
                      <a:pPr algn="l" fontAlgn="b"/>
                      <a:r>
                        <a:rPr lang="en-ZA" sz="900" b="0" i="0" u="none" strike="noStrike" dirty="0">
                          <a:effectLst/>
                          <a:latin typeface="Arial" panose="020B0604020202020204" pitchFamily="34" charset="0"/>
                        </a:rPr>
                        <a:t>Southern Circuit Seniors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15 109</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(15 109)</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2166003733"/>
                  </a:ext>
                </a:extLst>
              </a:tr>
              <a:tr h="147851">
                <a:tc>
                  <a:txBody>
                    <a:bodyPr/>
                    <a:lstStyle/>
                    <a:p>
                      <a:pPr algn="l" fontAlgn="b"/>
                      <a:r>
                        <a:rPr lang="en-ZA" sz="900" b="0" i="0" u="none" strike="noStrike" dirty="0">
                          <a:effectLst/>
                          <a:latin typeface="Arial" panose="020B0604020202020204" pitchFamily="34" charset="0"/>
                        </a:rPr>
                        <a:t>Eastern Circuit Seniors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15 485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(15 485)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995192"/>
                  </a:ext>
                </a:extLst>
              </a:tr>
              <a:tr h="147851">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4 306 980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1 228 051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345 291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196 106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(1 924 659)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4 151 769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329245656"/>
                  </a:ext>
                </a:extLst>
              </a:tr>
              <a:tr h="295702">
                <a:tc>
                  <a:txBody>
                    <a:bodyPr/>
                    <a:lstStyle/>
                    <a:p>
                      <a:pPr algn="l" fontAlgn="b"/>
                      <a:r>
                        <a:rPr lang="en-ZA" sz="900" b="1" i="0" u="sng" strike="noStrike" dirty="0">
                          <a:effectLst/>
                          <a:latin typeface="Arial" panose="020B0604020202020204" pitchFamily="34" charset="0"/>
                        </a:rPr>
                        <a:t>SPECIFIC RESERVE and LIABILITIES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38575016"/>
                  </a:ext>
                </a:extLst>
              </a:tr>
              <a:tr h="147851">
                <a:tc>
                  <a:txBody>
                    <a:bodyPr/>
                    <a:lstStyle/>
                    <a:p>
                      <a:pPr algn="l" fontAlgn="b"/>
                      <a:r>
                        <a:rPr lang="en-ZA" sz="900" b="0" i="0" u="none" strike="noStrike" dirty="0">
                          <a:effectLst/>
                          <a:latin typeface="Arial" panose="020B0604020202020204" pitchFamily="34" charset="0"/>
                        </a:rPr>
                        <a:t>Building Reserve</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924 312</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(924 312)</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3446159353"/>
                  </a:ext>
                </a:extLst>
              </a:tr>
              <a:tr h="295702">
                <a:tc>
                  <a:txBody>
                    <a:bodyPr/>
                    <a:lstStyle/>
                    <a:p>
                      <a:pPr algn="l" fontAlgn="b"/>
                      <a:r>
                        <a:rPr lang="en-ZA" sz="900" b="0" i="0" u="none" strike="noStrike" dirty="0">
                          <a:effectLst/>
                          <a:latin typeface="Arial" panose="020B0604020202020204" pitchFamily="34" charset="0"/>
                        </a:rPr>
                        <a:t>Building Reserve -Naboomspruit /Middleburg /Nelspruit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155 306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3 883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(2 461)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156 727</a:t>
                      </a:r>
                    </a:p>
                  </a:txBody>
                  <a:tcPr marL="0" marR="0" marT="0" marB="0" anchor="b">
                    <a:lnL>
                      <a:noFill/>
                    </a:lnL>
                    <a:lnR>
                      <a:noFill/>
                    </a:lnR>
                    <a:lnT>
                      <a:noFill/>
                    </a:lnT>
                    <a:lnB>
                      <a:noFill/>
                    </a:lnB>
                  </a:tcPr>
                </a:tc>
                <a:extLst>
                  <a:ext uri="{0D108BD9-81ED-4DB2-BD59-A6C34878D82A}">
                    <a16:rowId xmlns:a16="http://schemas.microsoft.com/office/drawing/2014/main" val="1619653319"/>
                  </a:ext>
                </a:extLst>
              </a:tr>
              <a:tr h="147851">
                <a:tc>
                  <a:txBody>
                    <a:bodyPr/>
                    <a:lstStyle/>
                    <a:p>
                      <a:pPr algn="l" fontAlgn="b"/>
                      <a:r>
                        <a:rPr lang="en-ZA" sz="900" b="0" i="0" u="none" strike="noStrike" dirty="0">
                          <a:effectLst/>
                          <a:latin typeface="Arial" panose="020B0604020202020204" pitchFamily="34" charset="0"/>
                        </a:rPr>
                        <a:t>Building Reserve -Trinity</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323 055</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19 383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(103 000)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239 439</a:t>
                      </a:r>
                    </a:p>
                  </a:txBody>
                  <a:tcPr marL="0" marR="0" marT="0" marB="0" anchor="b">
                    <a:lnL>
                      <a:noFill/>
                    </a:lnL>
                    <a:lnR>
                      <a:noFill/>
                    </a:lnR>
                    <a:lnT>
                      <a:noFill/>
                    </a:lnT>
                    <a:lnB>
                      <a:noFill/>
                    </a:lnB>
                  </a:tcPr>
                </a:tc>
                <a:extLst>
                  <a:ext uri="{0D108BD9-81ED-4DB2-BD59-A6C34878D82A}">
                    <a16:rowId xmlns:a16="http://schemas.microsoft.com/office/drawing/2014/main" val="2250233448"/>
                  </a:ext>
                </a:extLst>
              </a:tr>
              <a:tr h="147851">
                <a:tc>
                  <a:txBody>
                    <a:bodyPr/>
                    <a:lstStyle/>
                    <a:p>
                      <a:pPr algn="l" fontAlgn="b"/>
                      <a:r>
                        <a:rPr lang="en-ZA" sz="900" b="0" i="0" u="none" strike="noStrike" dirty="0">
                          <a:effectLst/>
                          <a:latin typeface="Arial" panose="020B0604020202020204" pitchFamily="34" charset="0"/>
                        </a:rPr>
                        <a:t>Motor Vehicle Reserve</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(29 619)</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189 375</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159 756</a:t>
                      </a:r>
                    </a:p>
                  </a:txBody>
                  <a:tcPr marL="0" marR="0" marT="0" marB="0" anchor="b">
                    <a:lnL>
                      <a:noFill/>
                    </a:lnL>
                    <a:lnR>
                      <a:noFill/>
                    </a:lnR>
                    <a:lnT>
                      <a:noFill/>
                    </a:lnT>
                    <a:lnB>
                      <a:noFill/>
                    </a:lnB>
                  </a:tcPr>
                </a:tc>
                <a:extLst>
                  <a:ext uri="{0D108BD9-81ED-4DB2-BD59-A6C34878D82A}">
                    <a16:rowId xmlns:a16="http://schemas.microsoft.com/office/drawing/2014/main" val="1491217205"/>
                  </a:ext>
                </a:extLst>
              </a:tr>
              <a:tr h="147851">
                <a:tc>
                  <a:txBody>
                    <a:bodyPr/>
                    <a:lstStyle/>
                    <a:p>
                      <a:pPr algn="l" fontAlgn="b"/>
                      <a:r>
                        <a:rPr lang="en-ZA" sz="900" b="0" i="0" u="none" strike="noStrike" dirty="0">
                          <a:effectLst/>
                          <a:latin typeface="Arial" panose="020B0604020202020204" pitchFamily="34" charset="0"/>
                        </a:rPr>
                        <a:t>Building Reserve Durban</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(600 000)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(600 000)</a:t>
                      </a:r>
                    </a:p>
                  </a:txBody>
                  <a:tcPr marL="0" marR="0" marT="0" marB="0" anchor="b">
                    <a:lnL>
                      <a:noFill/>
                    </a:lnL>
                    <a:lnR>
                      <a:noFill/>
                    </a:lnR>
                    <a:lnT>
                      <a:noFill/>
                    </a:lnT>
                    <a:lnB>
                      <a:noFill/>
                    </a:lnB>
                  </a:tcPr>
                </a:tc>
                <a:extLst>
                  <a:ext uri="{0D108BD9-81ED-4DB2-BD59-A6C34878D82A}">
                    <a16:rowId xmlns:a16="http://schemas.microsoft.com/office/drawing/2014/main" val="2444128914"/>
                  </a:ext>
                </a:extLst>
              </a:tr>
              <a:tr h="147851">
                <a:tc>
                  <a:txBody>
                    <a:bodyPr/>
                    <a:lstStyle/>
                    <a:p>
                      <a:pPr algn="l" fontAlgn="b"/>
                      <a:r>
                        <a:rPr lang="en-ZA" sz="900" b="0" i="0" u="none" strike="noStrike" dirty="0">
                          <a:effectLst/>
                          <a:latin typeface="Arial" panose="020B0604020202020204" pitchFamily="34" charset="0"/>
                        </a:rPr>
                        <a:t>Transfer Provision</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200 000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200 000</a:t>
                      </a:r>
                    </a:p>
                  </a:txBody>
                  <a:tcPr marL="0" marR="0" marT="0" marB="0" anchor="b">
                    <a:lnL>
                      <a:noFill/>
                    </a:lnL>
                    <a:lnR>
                      <a:noFill/>
                    </a:lnR>
                    <a:lnT>
                      <a:noFill/>
                    </a:lnT>
                    <a:lnB>
                      <a:noFill/>
                    </a:lnB>
                  </a:tcPr>
                </a:tc>
                <a:extLst>
                  <a:ext uri="{0D108BD9-81ED-4DB2-BD59-A6C34878D82A}">
                    <a16:rowId xmlns:a16="http://schemas.microsoft.com/office/drawing/2014/main" val="1987600065"/>
                  </a:ext>
                </a:extLst>
              </a:tr>
              <a:tr h="147851">
                <a:tc>
                  <a:txBody>
                    <a:bodyPr/>
                    <a:lstStyle/>
                    <a:p>
                      <a:pPr algn="l" fontAlgn="b"/>
                      <a:r>
                        <a:rPr lang="en-ZA" sz="900" b="0" i="0" u="none" strike="noStrike" dirty="0">
                          <a:effectLst/>
                          <a:latin typeface="Arial" panose="020B0604020202020204" pitchFamily="34" charset="0"/>
                        </a:rPr>
                        <a:t>Haus Kandaze Reserve</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(35 533)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35 000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(25 000)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(25 533)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7781056"/>
                  </a:ext>
                </a:extLst>
              </a:tr>
              <a:tr h="147851">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1 337 521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235 000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(901 046)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(730 461)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189 375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130 389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601721"/>
                  </a:ext>
                </a:extLst>
              </a:tr>
              <a:tr h="147851">
                <a:tc>
                  <a:txBody>
                    <a:bodyPr/>
                    <a:lstStyle/>
                    <a:p>
                      <a:pPr algn="l" fontAlgn="b"/>
                      <a:r>
                        <a:rPr lang="en-ZA" sz="900" b="1" i="0" u="sng" strike="noStrike" dirty="0">
                          <a:effectLst/>
                          <a:latin typeface="Arial" panose="020B0604020202020204" pitchFamily="34" charset="0"/>
                        </a:rPr>
                        <a:t>TOTAL DEDICATED RESERVES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5 644 500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1 228 051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580 291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(704 939)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(2 655 120)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189 375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4 282 158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72791"/>
                  </a:ext>
                </a:extLst>
              </a:tr>
              <a:tr h="147851">
                <a:tc>
                  <a:txBody>
                    <a:bodyPr/>
                    <a:lstStyle/>
                    <a:p>
                      <a:pPr algn="l" fontAlgn="b"/>
                      <a:r>
                        <a:rPr lang="en-ZA" sz="900" b="0" i="0" u="none" strike="noStrike" dirty="0">
                          <a:effectLst/>
                          <a:latin typeface="Arial" panose="020B0604020202020204" pitchFamily="34" charset="0"/>
                        </a:rPr>
                        <a:t>ELCSA [ N-T] Medical Provision</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7 653 335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459 200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(595 372)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985 298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8 502 461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57430525"/>
                  </a:ext>
                </a:extLst>
              </a:tr>
              <a:tr h="295702">
                <a:tc>
                  <a:txBody>
                    <a:bodyPr/>
                    <a:lstStyle/>
                    <a:p>
                      <a:pPr algn="l" fontAlgn="b"/>
                      <a:r>
                        <a:rPr lang="en-ZA" sz="900" b="1" i="0" u="sng" strike="noStrike" dirty="0">
                          <a:effectLst/>
                          <a:latin typeface="Arial" panose="020B0604020202020204" pitchFamily="34" charset="0"/>
                        </a:rPr>
                        <a:t>Retained Earnings [Ex General Reserves]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3 744 033</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900" b="0" i="0" u="none" strike="noStrike" dirty="0">
                          <a:effectLst/>
                          <a:latin typeface="Arial" panose="020B0604020202020204" pitchFamily="34" charset="0"/>
                        </a:rPr>
                        <a:t>(141 790)</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900" b="0" i="0" u="none" strike="noStrike" dirty="0">
                          <a:effectLst/>
                          <a:latin typeface="Arial" panose="020B0604020202020204" pitchFamily="34" charset="0"/>
                        </a:rPr>
                        <a:t>3 602 243</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27469161"/>
                  </a:ext>
                </a:extLst>
              </a:tr>
              <a:tr h="147851">
                <a:tc>
                  <a:txBody>
                    <a:bodyPr/>
                    <a:lstStyle/>
                    <a:p>
                      <a:pPr algn="l" fontAlgn="b"/>
                      <a:r>
                        <a:rPr lang="en-ZA" sz="900" b="0" i="0" u="none" strike="noStrike" dirty="0">
                          <a:effectLst/>
                          <a:latin typeface="Arial" panose="020B0604020202020204" pitchFamily="34" charset="0"/>
                        </a:rPr>
                        <a:t>Property Reserves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4 468 406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924 312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5 392 718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4959779"/>
                  </a:ext>
                </a:extLst>
              </a:tr>
              <a:tr h="147851">
                <a:tc>
                  <a:txBody>
                    <a:bodyPr/>
                    <a:lstStyle/>
                    <a:p>
                      <a:pPr algn="l" fontAlgn="b"/>
                      <a:r>
                        <a:rPr lang="en-ZA" sz="900" b="0" i="0" u="none" strike="noStrike" dirty="0">
                          <a:effectLst/>
                          <a:latin typeface="Arial" panose="020B0604020202020204" pitchFamily="34" charset="0"/>
                        </a:rPr>
                        <a:t>Capital</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8 212 440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924 312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(141 790)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8 994 961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253078671"/>
                  </a:ext>
                </a:extLst>
              </a:tr>
              <a:tr h="147851">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337530"/>
                  </a:ext>
                </a:extLst>
              </a:tr>
              <a:tr h="147851">
                <a:tc>
                  <a:txBody>
                    <a:bodyPr/>
                    <a:lstStyle/>
                    <a:p>
                      <a:pPr algn="l" fontAlgn="b"/>
                      <a:r>
                        <a:rPr lang="en-ZA" sz="900" b="1" i="0" u="sng" strike="noStrike" dirty="0">
                          <a:effectLst/>
                          <a:latin typeface="Arial" panose="020B0604020202020204" pitchFamily="34" charset="0"/>
                        </a:rPr>
                        <a:t>TOTAL RESERVES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panose="020B0604020202020204" pitchFamily="34" charset="0"/>
                        </a:rPr>
                        <a:t>21 510 275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1 228 051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580 291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678 572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(3 250 492)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1 032 882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panose="020B0604020202020204" pitchFamily="34" charset="0"/>
                        </a:rPr>
                        <a:t>21 779 579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14301102"/>
                  </a:ext>
                </a:extLst>
              </a:tr>
            </a:tbl>
          </a:graphicData>
        </a:graphic>
      </p:graphicFrame>
    </p:spTree>
    <p:extLst>
      <p:ext uri="{BB962C8B-B14F-4D97-AF65-F5344CB8AC3E}">
        <p14:creationId xmlns:p14="http://schemas.microsoft.com/office/powerpoint/2010/main" val="7915528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202034"/>
          </a:xfrm>
        </p:spPr>
        <p:txBody>
          <a:bodyPr>
            <a:normAutofit fontScale="90000"/>
          </a:bodyPr>
          <a:lstStyle/>
          <a:p>
            <a:r>
              <a:rPr lang="en-ZA" sz="2000" dirty="0"/>
              <a:t>Fund and Reserves Statement 2018</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0436578"/>
              </p:ext>
            </p:extLst>
          </p:nvPr>
        </p:nvGraphicFramePr>
        <p:xfrm>
          <a:off x="251520" y="476672"/>
          <a:ext cx="8640958" cy="6033555"/>
        </p:xfrm>
        <a:graphic>
          <a:graphicData uri="http://schemas.openxmlformats.org/drawingml/2006/table">
            <a:tbl>
              <a:tblPr/>
              <a:tblGrid>
                <a:gridCol w="1956039">
                  <a:extLst>
                    <a:ext uri="{9D8B030D-6E8A-4147-A177-3AD203B41FA5}">
                      <a16:colId xmlns:a16="http://schemas.microsoft.com/office/drawing/2014/main" val="3840562484"/>
                    </a:ext>
                  </a:extLst>
                </a:gridCol>
                <a:gridCol w="48363">
                  <a:extLst>
                    <a:ext uri="{9D8B030D-6E8A-4147-A177-3AD203B41FA5}">
                      <a16:colId xmlns:a16="http://schemas.microsoft.com/office/drawing/2014/main" val="734109671"/>
                    </a:ext>
                  </a:extLst>
                </a:gridCol>
                <a:gridCol w="918908">
                  <a:extLst>
                    <a:ext uri="{9D8B030D-6E8A-4147-A177-3AD203B41FA5}">
                      <a16:colId xmlns:a16="http://schemas.microsoft.com/office/drawing/2014/main" val="610644399"/>
                    </a:ext>
                  </a:extLst>
                </a:gridCol>
                <a:gridCol w="96727">
                  <a:extLst>
                    <a:ext uri="{9D8B030D-6E8A-4147-A177-3AD203B41FA5}">
                      <a16:colId xmlns:a16="http://schemas.microsoft.com/office/drawing/2014/main" val="1259191360"/>
                    </a:ext>
                  </a:extLst>
                </a:gridCol>
                <a:gridCol w="781877">
                  <a:extLst>
                    <a:ext uri="{9D8B030D-6E8A-4147-A177-3AD203B41FA5}">
                      <a16:colId xmlns:a16="http://schemas.microsoft.com/office/drawing/2014/main" val="4190498973"/>
                    </a:ext>
                  </a:extLst>
                </a:gridCol>
                <a:gridCol w="96727">
                  <a:extLst>
                    <a:ext uri="{9D8B030D-6E8A-4147-A177-3AD203B41FA5}">
                      <a16:colId xmlns:a16="http://schemas.microsoft.com/office/drawing/2014/main" val="1048013901"/>
                    </a:ext>
                  </a:extLst>
                </a:gridCol>
                <a:gridCol w="784565">
                  <a:extLst>
                    <a:ext uri="{9D8B030D-6E8A-4147-A177-3AD203B41FA5}">
                      <a16:colId xmlns:a16="http://schemas.microsoft.com/office/drawing/2014/main" val="3690568447"/>
                    </a:ext>
                  </a:extLst>
                </a:gridCol>
                <a:gridCol w="96727">
                  <a:extLst>
                    <a:ext uri="{9D8B030D-6E8A-4147-A177-3AD203B41FA5}">
                      <a16:colId xmlns:a16="http://schemas.microsoft.com/office/drawing/2014/main" val="394931256"/>
                    </a:ext>
                  </a:extLst>
                </a:gridCol>
                <a:gridCol w="784565">
                  <a:extLst>
                    <a:ext uri="{9D8B030D-6E8A-4147-A177-3AD203B41FA5}">
                      <a16:colId xmlns:a16="http://schemas.microsoft.com/office/drawing/2014/main" val="4156865596"/>
                    </a:ext>
                  </a:extLst>
                </a:gridCol>
                <a:gridCol w="96727">
                  <a:extLst>
                    <a:ext uri="{9D8B030D-6E8A-4147-A177-3AD203B41FA5}">
                      <a16:colId xmlns:a16="http://schemas.microsoft.com/office/drawing/2014/main" val="2065459919"/>
                    </a:ext>
                  </a:extLst>
                </a:gridCol>
                <a:gridCol w="991453">
                  <a:extLst>
                    <a:ext uri="{9D8B030D-6E8A-4147-A177-3AD203B41FA5}">
                      <a16:colId xmlns:a16="http://schemas.microsoft.com/office/drawing/2014/main" val="339144234"/>
                    </a:ext>
                  </a:extLst>
                </a:gridCol>
                <a:gridCol w="96727">
                  <a:extLst>
                    <a:ext uri="{9D8B030D-6E8A-4147-A177-3AD203B41FA5}">
                      <a16:colId xmlns:a16="http://schemas.microsoft.com/office/drawing/2014/main" val="1020801638"/>
                    </a:ext>
                  </a:extLst>
                </a:gridCol>
                <a:gridCol w="870544">
                  <a:extLst>
                    <a:ext uri="{9D8B030D-6E8A-4147-A177-3AD203B41FA5}">
                      <a16:colId xmlns:a16="http://schemas.microsoft.com/office/drawing/2014/main" val="1504903724"/>
                    </a:ext>
                  </a:extLst>
                </a:gridCol>
                <a:gridCol w="96727">
                  <a:extLst>
                    <a:ext uri="{9D8B030D-6E8A-4147-A177-3AD203B41FA5}">
                      <a16:colId xmlns:a16="http://schemas.microsoft.com/office/drawing/2014/main" val="3170624190"/>
                    </a:ext>
                  </a:extLst>
                </a:gridCol>
                <a:gridCol w="924282">
                  <a:extLst>
                    <a:ext uri="{9D8B030D-6E8A-4147-A177-3AD203B41FA5}">
                      <a16:colId xmlns:a16="http://schemas.microsoft.com/office/drawing/2014/main" val="2940173185"/>
                    </a:ext>
                  </a:extLst>
                </a:gridCol>
              </a:tblGrid>
              <a:tr h="191876">
                <a:tc gridSpan="5">
                  <a:txBody>
                    <a:bodyPr/>
                    <a:lstStyle/>
                    <a:p>
                      <a:pPr algn="l" fontAlgn="b"/>
                      <a:r>
                        <a:rPr lang="en-ZA" sz="1000" b="1" i="0" u="none" strike="noStrike" dirty="0">
                          <a:effectLst/>
                          <a:latin typeface="Arial" panose="020B0604020202020204" pitchFamily="34" charset="0"/>
                        </a:rPr>
                        <a:t>       FUNDS AND RESERVES FOR THE YEAR ENDED Dec 2018</a:t>
                      </a:r>
                    </a:p>
                  </a:txBody>
                  <a:tcPr marL="0" marR="0" marT="0"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6,00%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ZA" sz="1100" b="1" i="0" u="sng"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260796"/>
                  </a:ext>
                </a:extLst>
              </a:tr>
              <a:tr h="148267">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CHURCH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OTHER </a:t>
                      </a:r>
                    </a:p>
                  </a:txBody>
                  <a:tcPr marL="0" marR="0" marT="0"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rowSpan="2">
                  <a:txBody>
                    <a:bodyPr/>
                    <a:lstStyle/>
                    <a:p>
                      <a:pPr algn="ctr" fontAlgn="b"/>
                      <a:r>
                        <a:rPr lang="en-ZA" sz="1000" b="0" i="0" u="none" strike="noStrike" dirty="0">
                          <a:effectLst/>
                          <a:latin typeface="Arial" panose="020B0604020202020204" pitchFamily="34" charset="0"/>
                        </a:rPr>
                        <a:t>INTEREST and  INTERNAL</a:t>
                      </a:r>
                    </a:p>
                  </a:txBody>
                  <a:tcPr marL="0" marR="0" marT="0"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TRANSFER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34904792"/>
                  </a:ext>
                </a:extLst>
              </a:tr>
              <a:tr h="295087">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BALANCES</a:t>
                      </a:r>
                    </a:p>
                  </a:txBody>
                  <a:tcPr marL="0" marR="0" marT="0"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COLLECTIONS</a:t>
                      </a:r>
                    </a:p>
                  </a:txBody>
                  <a:tcPr marL="0" marR="0" marT="0"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RECEIPTS</a:t>
                      </a:r>
                    </a:p>
                  </a:txBody>
                  <a:tcPr marL="0" marR="0" marT="0"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vMerge="1">
                  <a:txBody>
                    <a:bodyPr/>
                    <a:lstStyle/>
                    <a:p>
                      <a:endParaRPr lang="en-ZA"/>
                    </a:p>
                  </a:txBody>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PAYMENTS/</a:t>
                      </a:r>
                    </a:p>
                  </a:txBody>
                  <a:tcPr marL="0" marR="0" marT="0"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FROM/TO</a:t>
                      </a:r>
                    </a:p>
                  </a:txBody>
                  <a:tcPr marL="0" marR="0" marT="0"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BALANCE</a:t>
                      </a:r>
                    </a:p>
                  </a:txBody>
                  <a:tcPr marL="0" marR="0" marT="0" marB="0" anchor="b">
                    <a:lnL>
                      <a:noFill/>
                    </a:lnL>
                    <a:lnR>
                      <a:noFill/>
                    </a:lnR>
                    <a:lnT>
                      <a:noFill/>
                    </a:lnT>
                    <a:lnB>
                      <a:noFill/>
                    </a:lnB>
                  </a:tcPr>
                </a:tc>
                <a:extLst>
                  <a:ext uri="{0D108BD9-81ED-4DB2-BD59-A6C34878D82A}">
                    <a16:rowId xmlns:a16="http://schemas.microsoft.com/office/drawing/2014/main" val="499663519"/>
                  </a:ext>
                </a:extLst>
              </a:tr>
              <a:tr h="295087">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2018/01/01</a:t>
                      </a:r>
                    </a:p>
                  </a:txBody>
                  <a:tcPr marL="0" marR="0" marT="0"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AND</a:t>
                      </a:r>
                    </a:p>
                  </a:txBody>
                  <a:tcPr marL="0" marR="0" marT="0"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AND</a:t>
                      </a:r>
                    </a:p>
                  </a:txBody>
                  <a:tcPr marL="0" marR="0" marT="0"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ALLOCATIONS</a:t>
                      </a:r>
                    </a:p>
                  </a:txBody>
                  <a:tcPr marL="0" marR="0" marT="0"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TRANSFERS</a:t>
                      </a:r>
                    </a:p>
                  </a:txBody>
                  <a:tcPr marL="0" marR="0" marT="0"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INCOME</a:t>
                      </a:r>
                    </a:p>
                  </a:txBody>
                  <a:tcPr marL="0" marR="0" marT="0"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2018/12/31</a:t>
                      </a:r>
                    </a:p>
                  </a:txBody>
                  <a:tcPr marL="0" marR="0" marT="0" marB="0" anchor="b">
                    <a:lnL>
                      <a:noFill/>
                    </a:lnL>
                    <a:lnR>
                      <a:noFill/>
                    </a:lnR>
                    <a:lnT>
                      <a:noFill/>
                    </a:lnT>
                    <a:lnB>
                      <a:noFill/>
                    </a:lnB>
                  </a:tcPr>
                </a:tc>
                <a:extLst>
                  <a:ext uri="{0D108BD9-81ED-4DB2-BD59-A6C34878D82A}">
                    <a16:rowId xmlns:a16="http://schemas.microsoft.com/office/drawing/2014/main" val="3416735284"/>
                  </a:ext>
                </a:extLst>
              </a:tr>
              <a:tr h="148267">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DONATIONS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PROVISIONS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STATEMENT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0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553573"/>
                  </a:ext>
                </a:extLst>
              </a:tr>
              <a:tr h="148267">
                <a:tc>
                  <a:txBody>
                    <a:bodyPr/>
                    <a:lstStyle/>
                    <a:p>
                      <a:pPr algn="l" fontAlgn="b"/>
                      <a:r>
                        <a:rPr lang="en-ZA" sz="1000" b="1" i="0" u="sng" strike="noStrike" dirty="0">
                          <a:effectLst/>
                          <a:latin typeface="Arial" panose="020B0604020202020204" pitchFamily="34" charset="0"/>
                        </a:rPr>
                        <a:t>FUNDS AND RESERVES</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25796829"/>
                  </a:ext>
                </a:extLst>
              </a:tr>
              <a:tr h="148267">
                <a:tc>
                  <a:txBody>
                    <a:bodyPr/>
                    <a:lstStyle/>
                    <a:p>
                      <a:pPr algn="l" fontAlgn="b"/>
                      <a:r>
                        <a:rPr lang="en-ZA" sz="1000" b="1" i="0" u="sng" strike="noStrike" dirty="0">
                          <a:effectLst/>
                          <a:latin typeface="Arial" panose="020B0604020202020204" pitchFamily="34" charset="0"/>
                        </a:rPr>
                        <a:t>TRANSIENT</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5441494"/>
                  </a:ext>
                </a:extLst>
              </a:tr>
              <a:tr h="148267">
                <a:tc>
                  <a:txBody>
                    <a:bodyPr/>
                    <a:lstStyle/>
                    <a:p>
                      <a:pPr algn="l" fontAlgn="b"/>
                      <a:r>
                        <a:rPr lang="en-ZA" sz="1000" b="0" i="0" u="none" strike="noStrike" dirty="0">
                          <a:effectLst/>
                          <a:latin typeface="Arial" panose="020B0604020202020204" pitchFamily="34" charset="0"/>
                        </a:rPr>
                        <a:t>Old Age Homes of the Church</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4 468</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4 468</a:t>
                      </a:r>
                    </a:p>
                  </a:txBody>
                  <a:tcPr marL="0" marR="0" marT="0" marB="0" anchor="b">
                    <a:lnL>
                      <a:noFill/>
                    </a:lnL>
                    <a:lnR>
                      <a:noFill/>
                    </a:lnR>
                    <a:lnT>
                      <a:noFill/>
                    </a:lnT>
                    <a:lnB>
                      <a:noFill/>
                    </a:lnB>
                  </a:tcPr>
                </a:tc>
                <a:extLst>
                  <a:ext uri="{0D108BD9-81ED-4DB2-BD59-A6C34878D82A}">
                    <a16:rowId xmlns:a16="http://schemas.microsoft.com/office/drawing/2014/main" val="3819290397"/>
                  </a:ext>
                </a:extLst>
              </a:tr>
              <a:tr h="148267">
                <a:tc>
                  <a:txBody>
                    <a:bodyPr/>
                    <a:lstStyle/>
                    <a:p>
                      <a:pPr algn="l" fontAlgn="b"/>
                      <a:r>
                        <a:rPr lang="en-ZA" sz="1000" b="0" i="0" u="none" strike="noStrike" dirty="0">
                          <a:effectLst/>
                          <a:latin typeface="Arial" panose="020B0604020202020204" pitchFamily="34" charset="0"/>
                        </a:rPr>
                        <a:t>Church Youth Work</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760 980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236 887</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153 547</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32 165</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(378 000)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805 579</a:t>
                      </a:r>
                    </a:p>
                  </a:txBody>
                  <a:tcPr marL="0" marR="0" marT="0" marB="0" anchor="b">
                    <a:lnL>
                      <a:noFill/>
                    </a:lnL>
                    <a:lnR>
                      <a:noFill/>
                    </a:lnR>
                    <a:lnT>
                      <a:noFill/>
                    </a:lnT>
                    <a:lnB>
                      <a:noFill/>
                    </a:lnB>
                  </a:tcPr>
                </a:tc>
                <a:extLst>
                  <a:ext uri="{0D108BD9-81ED-4DB2-BD59-A6C34878D82A}">
                    <a16:rowId xmlns:a16="http://schemas.microsoft.com/office/drawing/2014/main" val="883389097"/>
                  </a:ext>
                </a:extLst>
              </a:tr>
              <a:tr h="148267">
                <a:tc>
                  <a:txBody>
                    <a:bodyPr/>
                    <a:lstStyle/>
                    <a:p>
                      <a:pPr algn="l" fontAlgn="b"/>
                      <a:r>
                        <a:rPr lang="en-ZA" sz="1000" b="0" i="0" u="none" strike="noStrike" dirty="0">
                          <a:effectLst/>
                          <a:latin typeface="Arial" panose="020B0604020202020204" pitchFamily="34" charset="0"/>
                        </a:rPr>
                        <a:t>Church Music</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193 293</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81 087</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4 832</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(75 797)</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203 416</a:t>
                      </a:r>
                    </a:p>
                  </a:txBody>
                  <a:tcPr marL="0" marR="0" marT="0" marB="0" anchor="b">
                    <a:lnL>
                      <a:noFill/>
                    </a:lnL>
                    <a:lnR>
                      <a:noFill/>
                    </a:lnR>
                    <a:lnT>
                      <a:noFill/>
                    </a:lnT>
                    <a:lnB>
                      <a:noFill/>
                    </a:lnB>
                  </a:tcPr>
                </a:tc>
                <a:extLst>
                  <a:ext uri="{0D108BD9-81ED-4DB2-BD59-A6C34878D82A}">
                    <a16:rowId xmlns:a16="http://schemas.microsoft.com/office/drawing/2014/main" val="4293281902"/>
                  </a:ext>
                </a:extLst>
              </a:tr>
              <a:tr h="148267">
                <a:tc>
                  <a:txBody>
                    <a:bodyPr/>
                    <a:lstStyle/>
                    <a:p>
                      <a:pPr algn="l" fontAlgn="b"/>
                      <a:r>
                        <a:rPr lang="en-ZA" sz="1000" b="0" i="0" u="none" strike="noStrike" dirty="0">
                          <a:effectLst/>
                          <a:latin typeface="Arial" panose="020B0604020202020204" pitchFamily="34" charset="0"/>
                        </a:rPr>
                        <a:t>Church Mission Fund</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1 837 905</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652 234</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22 767</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110 274</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(963 861)</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1 659 319</a:t>
                      </a:r>
                    </a:p>
                  </a:txBody>
                  <a:tcPr marL="0" marR="0" marT="0" marB="0" anchor="b">
                    <a:lnL>
                      <a:noFill/>
                    </a:lnL>
                    <a:lnR>
                      <a:noFill/>
                    </a:lnR>
                    <a:lnT>
                      <a:noFill/>
                    </a:lnT>
                    <a:lnB>
                      <a:noFill/>
                    </a:lnB>
                  </a:tcPr>
                </a:tc>
                <a:extLst>
                  <a:ext uri="{0D108BD9-81ED-4DB2-BD59-A6C34878D82A}">
                    <a16:rowId xmlns:a16="http://schemas.microsoft.com/office/drawing/2014/main" val="2655894547"/>
                  </a:ext>
                </a:extLst>
              </a:tr>
              <a:tr h="148267">
                <a:tc>
                  <a:txBody>
                    <a:bodyPr/>
                    <a:lstStyle/>
                    <a:p>
                      <a:pPr algn="l" fontAlgn="b"/>
                      <a:r>
                        <a:rPr lang="en-ZA" sz="1000" b="0" i="0" u="none" strike="noStrike" dirty="0">
                          <a:effectLst/>
                          <a:latin typeface="Arial" panose="020B0604020202020204" pitchFamily="34" charset="0"/>
                        </a:rPr>
                        <a:t>Theological Education</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695 286</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156 427</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186 242</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41 717</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(378 307)</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701 365</a:t>
                      </a:r>
                    </a:p>
                  </a:txBody>
                  <a:tcPr marL="0" marR="0" marT="0" marB="0" anchor="b">
                    <a:lnL>
                      <a:noFill/>
                    </a:lnL>
                    <a:lnR>
                      <a:noFill/>
                    </a:lnR>
                    <a:lnT>
                      <a:noFill/>
                    </a:lnT>
                    <a:lnB>
                      <a:noFill/>
                    </a:lnB>
                  </a:tcPr>
                </a:tc>
                <a:extLst>
                  <a:ext uri="{0D108BD9-81ED-4DB2-BD59-A6C34878D82A}">
                    <a16:rowId xmlns:a16="http://schemas.microsoft.com/office/drawing/2014/main" val="1246560729"/>
                  </a:ext>
                </a:extLst>
              </a:tr>
              <a:tr h="148267">
                <a:tc>
                  <a:txBody>
                    <a:bodyPr/>
                    <a:lstStyle/>
                    <a:p>
                      <a:pPr algn="l" fontAlgn="b"/>
                      <a:r>
                        <a:rPr lang="en-ZA" sz="1000" b="0" i="0" u="none" strike="noStrike" dirty="0">
                          <a:effectLst/>
                          <a:latin typeface="Arial" panose="020B0604020202020204" pitchFamily="34" charset="0"/>
                        </a:rPr>
                        <a:t>Deutsche Schule Hermannsburg</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88 451</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82 673</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(82 673)</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88 451</a:t>
                      </a:r>
                    </a:p>
                  </a:txBody>
                  <a:tcPr marL="0" marR="0" marT="0" marB="0" anchor="b">
                    <a:lnL>
                      <a:noFill/>
                    </a:lnL>
                    <a:lnR>
                      <a:noFill/>
                    </a:lnR>
                    <a:lnT>
                      <a:noFill/>
                    </a:lnT>
                    <a:lnB>
                      <a:noFill/>
                    </a:lnB>
                  </a:tcPr>
                </a:tc>
                <a:extLst>
                  <a:ext uri="{0D108BD9-81ED-4DB2-BD59-A6C34878D82A}">
                    <a16:rowId xmlns:a16="http://schemas.microsoft.com/office/drawing/2014/main" val="355766085"/>
                  </a:ext>
                </a:extLst>
              </a:tr>
              <a:tr h="148267">
                <a:tc>
                  <a:txBody>
                    <a:bodyPr/>
                    <a:lstStyle/>
                    <a:p>
                      <a:pPr algn="l" fontAlgn="b"/>
                      <a:r>
                        <a:rPr lang="en-ZA" sz="1000" b="0" i="0" u="none" strike="noStrike" dirty="0">
                          <a:effectLst/>
                          <a:latin typeface="Arial" panose="020B0604020202020204" pitchFamily="34" charset="0"/>
                        </a:rPr>
                        <a:t>Diaconical Fund - Gossmann Trust</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310 356</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310 356</a:t>
                      </a:r>
                    </a:p>
                  </a:txBody>
                  <a:tcPr marL="0" marR="0" marT="0" marB="0" anchor="b">
                    <a:lnL>
                      <a:noFill/>
                    </a:lnL>
                    <a:lnR>
                      <a:noFill/>
                    </a:lnR>
                    <a:lnT>
                      <a:noFill/>
                    </a:lnT>
                    <a:lnB>
                      <a:noFill/>
                    </a:lnB>
                  </a:tcPr>
                </a:tc>
                <a:extLst>
                  <a:ext uri="{0D108BD9-81ED-4DB2-BD59-A6C34878D82A}">
                    <a16:rowId xmlns:a16="http://schemas.microsoft.com/office/drawing/2014/main" val="2868991564"/>
                  </a:ext>
                </a:extLst>
              </a:tr>
              <a:tr h="148267">
                <a:tc>
                  <a:txBody>
                    <a:bodyPr/>
                    <a:lstStyle/>
                    <a:p>
                      <a:pPr algn="l" fontAlgn="b"/>
                      <a:r>
                        <a:rPr lang="en-ZA" sz="1000" b="0" i="0" u="none" strike="noStrike" dirty="0">
                          <a:effectLst/>
                          <a:latin typeface="Arial" panose="020B0604020202020204" pitchFamily="34" charset="0"/>
                        </a:rPr>
                        <a:t>Violence and Trauma Fund</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208 485</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208 485</a:t>
                      </a:r>
                    </a:p>
                  </a:txBody>
                  <a:tcPr marL="0" marR="0" marT="0" marB="0" anchor="b">
                    <a:lnL>
                      <a:noFill/>
                    </a:lnL>
                    <a:lnR>
                      <a:noFill/>
                    </a:lnR>
                    <a:lnT>
                      <a:noFill/>
                    </a:lnT>
                    <a:lnB>
                      <a:noFill/>
                    </a:lnB>
                  </a:tcPr>
                </a:tc>
                <a:extLst>
                  <a:ext uri="{0D108BD9-81ED-4DB2-BD59-A6C34878D82A}">
                    <a16:rowId xmlns:a16="http://schemas.microsoft.com/office/drawing/2014/main" val="2478409501"/>
                  </a:ext>
                </a:extLst>
              </a:tr>
              <a:tr h="148267">
                <a:tc>
                  <a:txBody>
                    <a:bodyPr/>
                    <a:lstStyle/>
                    <a:p>
                      <a:pPr algn="l" fontAlgn="b"/>
                      <a:r>
                        <a:rPr lang="en-ZA" sz="1000" b="0" i="0" u="none" strike="noStrike" dirty="0">
                          <a:effectLst/>
                          <a:latin typeface="Arial" panose="020B0604020202020204" pitchFamily="34" charset="0"/>
                        </a:rPr>
                        <a:t>Refugee fund</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52 546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52 546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21333"/>
                  </a:ext>
                </a:extLst>
              </a:tr>
              <a:tr h="156989">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4 151 769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1 209 308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362 556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188 989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(1 878 637)</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4 033 984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14603405"/>
                  </a:ext>
                </a:extLst>
              </a:tr>
              <a:tr h="305256">
                <a:tc>
                  <a:txBody>
                    <a:bodyPr/>
                    <a:lstStyle/>
                    <a:p>
                      <a:pPr algn="l" fontAlgn="b"/>
                      <a:r>
                        <a:rPr lang="en-ZA" sz="1000" b="1" i="0" u="sng" strike="noStrike" dirty="0">
                          <a:effectLst/>
                          <a:latin typeface="Arial" panose="020B0604020202020204" pitchFamily="34" charset="0"/>
                        </a:rPr>
                        <a:t>SPECIFIC RESERVE and LIABILITIES</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39402487"/>
                  </a:ext>
                </a:extLst>
              </a:tr>
              <a:tr h="148267">
                <a:tc>
                  <a:txBody>
                    <a:bodyPr/>
                    <a:lstStyle/>
                    <a:p>
                      <a:pPr algn="l" fontAlgn="b"/>
                      <a:r>
                        <a:rPr lang="en-ZA" sz="1000" b="0" i="0" u="none" strike="noStrike" dirty="0">
                          <a:effectLst/>
                          <a:latin typeface="Arial" panose="020B0604020202020204" pitchFamily="34" charset="0"/>
                        </a:rPr>
                        <a:t>Building Reserve</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3090480470"/>
                  </a:ext>
                </a:extLst>
              </a:tr>
              <a:tr h="296535">
                <a:tc>
                  <a:txBody>
                    <a:bodyPr/>
                    <a:lstStyle/>
                    <a:p>
                      <a:pPr algn="l" fontAlgn="b"/>
                      <a:r>
                        <a:rPr lang="en-ZA" sz="1000" b="0" i="0" u="none" strike="noStrike" dirty="0">
                          <a:effectLst/>
                          <a:latin typeface="Arial" panose="020B0604020202020204" pitchFamily="34" charset="0"/>
                        </a:rPr>
                        <a:t>Building Reserve -Naboomspruit /Middleburg /Nelspruit</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156 727</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3 918</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(2 584)</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158 061</a:t>
                      </a:r>
                    </a:p>
                  </a:txBody>
                  <a:tcPr marL="0" marR="0" marT="0" marB="0" anchor="b">
                    <a:lnL>
                      <a:noFill/>
                    </a:lnL>
                    <a:lnR>
                      <a:noFill/>
                    </a:lnR>
                    <a:lnT>
                      <a:noFill/>
                    </a:lnT>
                    <a:lnB>
                      <a:noFill/>
                    </a:lnB>
                  </a:tcPr>
                </a:tc>
                <a:extLst>
                  <a:ext uri="{0D108BD9-81ED-4DB2-BD59-A6C34878D82A}">
                    <a16:rowId xmlns:a16="http://schemas.microsoft.com/office/drawing/2014/main" val="3401551732"/>
                  </a:ext>
                </a:extLst>
              </a:tr>
              <a:tr h="148267">
                <a:tc>
                  <a:txBody>
                    <a:bodyPr/>
                    <a:lstStyle/>
                    <a:p>
                      <a:pPr algn="l" fontAlgn="b"/>
                      <a:r>
                        <a:rPr lang="en-ZA" sz="1000" b="0" i="0" u="none" strike="noStrike" dirty="0">
                          <a:effectLst/>
                          <a:latin typeface="Arial" panose="020B0604020202020204" pitchFamily="34" charset="0"/>
                        </a:rPr>
                        <a:t>Building Reserve -Trinity</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239 439</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5 986</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(80 000)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165 425</a:t>
                      </a:r>
                    </a:p>
                  </a:txBody>
                  <a:tcPr marL="0" marR="0" marT="0" marB="0" anchor="b">
                    <a:lnL>
                      <a:noFill/>
                    </a:lnL>
                    <a:lnR>
                      <a:noFill/>
                    </a:lnR>
                    <a:lnT>
                      <a:noFill/>
                    </a:lnT>
                    <a:lnB>
                      <a:noFill/>
                    </a:lnB>
                  </a:tcPr>
                </a:tc>
                <a:extLst>
                  <a:ext uri="{0D108BD9-81ED-4DB2-BD59-A6C34878D82A}">
                    <a16:rowId xmlns:a16="http://schemas.microsoft.com/office/drawing/2014/main" val="3026958168"/>
                  </a:ext>
                </a:extLst>
              </a:tr>
              <a:tr h="148267">
                <a:tc>
                  <a:txBody>
                    <a:bodyPr/>
                    <a:lstStyle/>
                    <a:p>
                      <a:pPr algn="l" fontAlgn="b"/>
                      <a:r>
                        <a:rPr lang="en-ZA" sz="1000" b="0" i="0" u="none" strike="noStrike" dirty="0">
                          <a:effectLst/>
                          <a:latin typeface="Arial" panose="020B0604020202020204" pitchFamily="34" charset="0"/>
                        </a:rPr>
                        <a:t>Motor Vehicle Reserve</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159 756</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(400 000)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189 375</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(50 869)</a:t>
                      </a:r>
                    </a:p>
                  </a:txBody>
                  <a:tcPr marL="0" marR="0" marT="0" marB="0" anchor="b">
                    <a:lnL>
                      <a:noFill/>
                    </a:lnL>
                    <a:lnR>
                      <a:noFill/>
                    </a:lnR>
                    <a:lnT>
                      <a:noFill/>
                    </a:lnT>
                    <a:lnB>
                      <a:noFill/>
                    </a:lnB>
                  </a:tcPr>
                </a:tc>
                <a:extLst>
                  <a:ext uri="{0D108BD9-81ED-4DB2-BD59-A6C34878D82A}">
                    <a16:rowId xmlns:a16="http://schemas.microsoft.com/office/drawing/2014/main" val="3540948490"/>
                  </a:ext>
                </a:extLst>
              </a:tr>
              <a:tr h="148267">
                <a:tc>
                  <a:txBody>
                    <a:bodyPr/>
                    <a:lstStyle/>
                    <a:p>
                      <a:pPr algn="l" fontAlgn="b"/>
                      <a:r>
                        <a:rPr lang="en-ZA" sz="1000" b="0" i="0" u="none" strike="noStrike" dirty="0">
                          <a:effectLst/>
                          <a:latin typeface="Arial" panose="020B0604020202020204" pitchFamily="34" charset="0"/>
                        </a:rPr>
                        <a:t>Building Reserve Durban</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(600 000)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6 000 000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(15 000)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(650 000)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4 735 000</a:t>
                      </a:r>
                    </a:p>
                  </a:txBody>
                  <a:tcPr marL="0" marR="0" marT="0" marB="0" anchor="b">
                    <a:lnL>
                      <a:noFill/>
                    </a:lnL>
                    <a:lnR>
                      <a:noFill/>
                    </a:lnR>
                    <a:lnT>
                      <a:noFill/>
                    </a:lnT>
                    <a:lnB>
                      <a:noFill/>
                    </a:lnB>
                  </a:tcPr>
                </a:tc>
                <a:extLst>
                  <a:ext uri="{0D108BD9-81ED-4DB2-BD59-A6C34878D82A}">
                    <a16:rowId xmlns:a16="http://schemas.microsoft.com/office/drawing/2014/main" val="968563592"/>
                  </a:ext>
                </a:extLst>
              </a:tr>
              <a:tr h="148267">
                <a:tc>
                  <a:txBody>
                    <a:bodyPr/>
                    <a:lstStyle/>
                    <a:p>
                      <a:pPr algn="l" fontAlgn="b"/>
                      <a:r>
                        <a:rPr lang="en-ZA" sz="1000" b="0" i="0" u="none" strike="noStrike" dirty="0">
                          <a:effectLst/>
                          <a:latin typeface="Arial" panose="020B0604020202020204" pitchFamily="34" charset="0"/>
                        </a:rPr>
                        <a:t>Transfer Provision</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200 000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250 000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(300 000)</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150 000</a:t>
                      </a:r>
                    </a:p>
                  </a:txBody>
                  <a:tcPr marL="0" marR="0" marT="0" marB="0" anchor="b">
                    <a:lnL>
                      <a:noFill/>
                    </a:lnL>
                    <a:lnR>
                      <a:noFill/>
                    </a:lnR>
                    <a:lnT>
                      <a:noFill/>
                    </a:lnT>
                    <a:lnB>
                      <a:noFill/>
                    </a:lnB>
                  </a:tcPr>
                </a:tc>
                <a:extLst>
                  <a:ext uri="{0D108BD9-81ED-4DB2-BD59-A6C34878D82A}">
                    <a16:rowId xmlns:a16="http://schemas.microsoft.com/office/drawing/2014/main" val="1062839950"/>
                  </a:ext>
                </a:extLst>
              </a:tr>
              <a:tr h="148267">
                <a:tc>
                  <a:txBody>
                    <a:bodyPr/>
                    <a:lstStyle/>
                    <a:p>
                      <a:pPr algn="l" fontAlgn="b"/>
                      <a:r>
                        <a:rPr lang="en-ZA" sz="1000" b="0" i="0" u="none" strike="noStrike" dirty="0">
                          <a:effectLst/>
                          <a:latin typeface="Arial" panose="020B0604020202020204" pitchFamily="34" charset="0"/>
                        </a:rPr>
                        <a:t>Haus Kandaze Reserve</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(25 533)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36 750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(26 250)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(15 033)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947295"/>
                  </a:ext>
                </a:extLst>
              </a:tr>
              <a:tr h="156989">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130 389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6 286 750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(5 096)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(1 458 834)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189 375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5 142 583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339836"/>
                  </a:ext>
                </a:extLst>
              </a:tr>
              <a:tr h="165711">
                <a:tc>
                  <a:txBody>
                    <a:bodyPr/>
                    <a:lstStyle/>
                    <a:p>
                      <a:pPr algn="l" fontAlgn="b"/>
                      <a:r>
                        <a:rPr lang="en-ZA" sz="1000" b="1" i="0" u="sng" strike="noStrike" dirty="0">
                          <a:effectLst/>
                          <a:latin typeface="Arial" panose="020B0604020202020204" pitchFamily="34" charset="0"/>
                        </a:rPr>
                        <a:t>TOTAL DEDICATED RESERVES</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4 282 158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1 209 308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6 649 306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183 893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(3 337 472)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189 375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9 176 567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316036"/>
                  </a:ext>
                </a:extLst>
              </a:tr>
              <a:tr h="165711">
                <a:tc>
                  <a:txBody>
                    <a:bodyPr/>
                    <a:lstStyle/>
                    <a:p>
                      <a:pPr algn="l" fontAlgn="b"/>
                      <a:r>
                        <a:rPr lang="en-ZA" sz="1000" b="0" i="0" u="none" strike="noStrike" dirty="0">
                          <a:effectLst/>
                          <a:latin typeface="Arial" panose="020B0604020202020204" pitchFamily="34" charset="0"/>
                        </a:rPr>
                        <a:t>ELCSA (N-T) Medical Provision</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8 502 461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510 148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(643 002)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985 298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9 354 904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52529697"/>
                  </a:ext>
                </a:extLst>
              </a:tr>
              <a:tr h="305256">
                <a:tc>
                  <a:txBody>
                    <a:bodyPr/>
                    <a:lstStyle/>
                    <a:p>
                      <a:pPr algn="l" fontAlgn="b"/>
                      <a:r>
                        <a:rPr lang="en-ZA" sz="1000" b="1" i="0" u="sng" strike="noStrike" dirty="0">
                          <a:effectLst/>
                          <a:latin typeface="Arial" panose="020B0604020202020204" pitchFamily="34" charset="0"/>
                        </a:rPr>
                        <a:t>Retained Earnings [Ex General Reserves]</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3 602 243</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1000" b="0" i="0" u="none" strike="noStrike" dirty="0">
                          <a:effectLst/>
                          <a:latin typeface="Arial" panose="020B0604020202020204" pitchFamily="34" charset="0"/>
                        </a:rPr>
                        <a:t>68 069</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1000" b="0" i="0" u="none" strike="noStrike" dirty="0">
                          <a:effectLst/>
                          <a:latin typeface="Arial" panose="020B0604020202020204" pitchFamily="34" charset="0"/>
                        </a:rPr>
                        <a:t>3 670 312</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73774172"/>
                  </a:ext>
                </a:extLst>
              </a:tr>
              <a:tr h="148267">
                <a:tc>
                  <a:txBody>
                    <a:bodyPr/>
                    <a:lstStyle/>
                    <a:p>
                      <a:pPr algn="l" fontAlgn="b"/>
                      <a:r>
                        <a:rPr lang="en-ZA" sz="1000" b="0" i="0" u="none" strike="noStrike" dirty="0">
                          <a:effectLst/>
                          <a:latin typeface="Arial" panose="020B0604020202020204" pitchFamily="34" charset="0"/>
                        </a:rPr>
                        <a:t>Property Reserves</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5 392 718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5 392 718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243752"/>
                  </a:ext>
                </a:extLst>
              </a:tr>
              <a:tr h="156989">
                <a:tc>
                  <a:txBody>
                    <a:bodyPr/>
                    <a:lstStyle/>
                    <a:p>
                      <a:pPr algn="l" fontAlgn="b"/>
                      <a:r>
                        <a:rPr lang="en-ZA" sz="1000" b="0" i="0" u="none" strike="noStrike" dirty="0">
                          <a:effectLst/>
                          <a:latin typeface="Arial" panose="020B0604020202020204" pitchFamily="34" charset="0"/>
                        </a:rPr>
                        <a:t>Capital</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8 994 961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68 069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9 063 030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26072564"/>
                  </a:ext>
                </a:extLst>
              </a:tr>
              <a:tr h="156989">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883700"/>
                  </a:ext>
                </a:extLst>
              </a:tr>
              <a:tr h="156989">
                <a:tc>
                  <a:txBody>
                    <a:bodyPr/>
                    <a:lstStyle/>
                    <a:p>
                      <a:pPr algn="l" fontAlgn="b"/>
                      <a:r>
                        <a:rPr lang="en-ZA" sz="1000" b="1" i="0" u="sng" strike="noStrike" dirty="0">
                          <a:effectLst/>
                          <a:latin typeface="Arial" panose="020B0604020202020204" pitchFamily="34" charset="0"/>
                        </a:rPr>
                        <a:t>TOTAL RESERVES</a:t>
                      </a: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21 779 579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1 209 308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6 649 306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694 040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(3 980 474)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1 242 742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0" i="0" u="none" strike="noStrike" dirty="0">
                          <a:effectLst/>
                          <a:latin typeface="Arial" panose="020B0604020202020204" pitchFamily="34" charset="0"/>
                        </a:rPr>
                        <a:t>27 594 501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854540359"/>
                  </a:ext>
                </a:extLst>
              </a:tr>
            </a:tbl>
          </a:graphicData>
        </a:graphic>
      </p:graphicFrame>
    </p:spTree>
    <p:extLst>
      <p:ext uri="{BB962C8B-B14F-4D97-AF65-F5344CB8AC3E}">
        <p14:creationId xmlns:p14="http://schemas.microsoft.com/office/powerpoint/2010/main" val="21214109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202034"/>
          </a:xfrm>
        </p:spPr>
        <p:txBody>
          <a:bodyPr>
            <a:normAutofit fontScale="90000"/>
          </a:bodyPr>
          <a:lstStyle/>
          <a:p>
            <a:r>
              <a:rPr lang="en-ZA" sz="2000" dirty="0"/>
              <a:t>Fund and Reserves Statement 2019</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0160153"/>
              </p:ext>
            </p:extLst>
          </p:nvPr>
        </p:nvGraphicFramePr>
        <p:xfrm>
          <a:off x="395536" y="332656"/>
          <a:ext cx="8568950" cy="6355919"/>
        </p:xfrm>
        <a:graphic>
          <a:graphicData uri="http://schemas.openxmlformats.org/drawingml/2006/table">
            <a:tbl>
              <a:tblPr/>
              <a:tblGrid>
                <a:gridCol w="1697930">
                  <a:extLst>
                    <a:ext uri="{9D8B030D-6E8A-4147-A177-3AD203B41FA5}">
                      <a16:colId xmlns:a16="http://schemas.microsoft.com/office/drawing/2014/main" val="20000"/>
                    </a:ext>
                  </a:extLst>
                </a:gridCol>
                <a:gridCol w="720688">
                  <a:extLst>
                    <a:ext uri="{9D8B030D-6E8A-4147-A177-3AD203B41FA5}">
                      <a16:colId xmlns:a16="http://schemas.microsoft.com/office/drawing/2014/main" val="20001"/>
                    </a:ext>
                  </a:extLst>
                </a:gridCol>
                <a:gridCol w="727685">
                  <a:extLst>
                    <a:ext uri="{9D8B030D-6E8A-4147-A177-3AD203B41FA5}">
                      <a16:colId xmlns:a16="http://schemas.microsoft.com/office/drawing/2014/main" val="20002"/>
                    </a:ext>
                  </a:extLst>
                </a:gridCol>
                <a:gridCol w="149268">
                  <a:extLst>
                    <a:ext uri="{9D8B030D-6E8A-4147-A177-3AD203B41FA5}">
                      <a16:colId xmlns:a16="http://schemas.microsoft.com/office/drawing/2014/main" val="20003"/>
                    </a:ext>
                  </a:extLst>
                </a:gridCol>
                <a:gridCol w="932928">
                  <a:extLst>
                    <a:ext uri="{9D8B030D-6E8A-4147-A177-3AD203B41FA5}">
                      <a16:colId xmlns:a16="http://schemas.microsoft.com/office/drawing/2014/main" val="20004"/>
                    </a:ext>
                  </a:extLst>
                </a:gridCol>
                <a:gridCol w="83964">
                  <a:extLst>
                    <a:ext uri="{9D8B030D-6E8A-4147-A177-3AD203B41FA5}">
                      <a16:colId xmlns:a16="http://schemas.microsoft.com/office/drawing/2014/main" val="20005"/>
                    </a:ext>
                  </a:extLst>
                </a:gridCol>
                <a:gridCol w="774331">
                  <a:extLst>
                    <a:ext uri="{9D8B030D-6E8A-4147-A177-3AD203B41FA5}">
                      <a16:colId xmlns:a16="http://schemas.microsoft.com/office/drawing/2014/main" val="20006"/>
                    </a:ext>
                  </a:extLst>
                </a:gridCol>
                <a:gridCol w="83964">
                  <a:extLst>
                    <a:ext uri="{9D8B030D-6E8A-4147-A177-3AD203B41FA5}">
                      <a16:colId xmlns:a16="http://schemas.microsoft.com/office/drawing/2014/main" val="20007"/>
                    </a:ext>
                  </a:extLst>
                </a:gridCol>
                <a:gridCol w="820977">
                  <a:extLst>
                    <a:ext uri="{9D8B030D-6E8A-4147-A177-3AD203B41FA5}">
                      <a16:colId xmlns:a16="http://schemas.microsoft.com/office/drawing/2014/main" val="20008"/>
                    </a:ext>
                  </a:extLst>
                </a:gridCol>
                <a:gridCol w="83964">
                  <a:extLst>
                    <a:ext uri="{9D8B030D-6E8A-4147-A177-3AD203B41FA5}">
                      <a16:colId xmlns:a16="http://schemas.microsoft.com/office/drawing/2014/main" val="20009"/>
                    </a:ext>
                  </a:extLst>
                </a:gridCol>
                <a:gridCol w="860626">
                  <a:extLst>
                    <a:ext uri="{9D8B030D-6E8A-4147-A177-3AD203B41FA5}">
                      <a16:colId xmlns:a16="http://schemas.microsoft.com/office/drawing/2014/main" val="20010"/>
                    </a:ext>
                  </a:extLst>
                </a:gridCol>
                <a:gridCol w="83964">
                  <a:extLst>
                    <a:ext uri="{9D8B030D-6E8A-4147-A177-3AD203B41FA5}">
                      <a16:colId xmlns:a16="http://schemas.microsoft.com/office/drawing/2014/main" val="20011"/>
                    </a:ext>
                  </a:extLst>
                </a:gridCol>
                <a:gridCol w="755672">
                  <a:extLst>
                    <a:ext uri="{9D8B030D-6E8A-4147-A177-3AD203B41FA5}">
                      <a16:colId xmlns:a16="http://schemas.microsoft.com/office/drawing/2014/main" val="20012"/>
                    </a:ext>
                  </a:extLst>
                </a:gridCol>
                <a:gridCol w="83964">
                  <a:extLst>
                    <a:ext uri="{9D8B030D-6E8A-4147-A177-3AD203B41FA5}">
                      <a16:colId xmlns:a16="http://schemas.microsoft.com/office/drawing/2014/main" val="20013"/>
                    </a:ext>
                  </a:extLst>
                </a:gridCol>
                <a:gridCol w="709025">
                  <a:extLst>
                    <a:ext uri="{9D8B030D-6E8A-4147-A177-3AD203B41FA5}">
                      <a16:colId xmlns:a16="http://schemas.microsoft.com/office/drawing/2014/main" val="20014"/>
                    </a:ext>
                  </a:extLst>
                </a:gridCol>
              </a:tblGrid>
              <a:tr h="133171">
                <a:tc gridSpan="2">
                  <a:txBody>
                    <a:bodyPr/>
                    <a:lstStyle/>
                    <a:p>
                      <a:pPr algn="l" fontAlgn="b"/>
                      <a:r>
                        <a:rPr lang="en-ZA" sz="900" b="1" i="0" u="none" strike="noStrike" dirty="0">
                          <a:effectLst/>
                          <a:latin typeface="Arial"/>
                        </a:rPr>
                        <a:t>FUNDS AND RESERVES FOR THE YEAR ENDED </a:t>
                      </a:r>
                    </a:p>
                  </a:txBody>
                  <a:tcPr marL="0" marR="0" marT="0" marB="0" anchor="b">
                    <a:lnL>
                      <a:noFill/>
                    </a:lnL>
                    <a:lnR>
                      <a:noFill/>
                    </a:lnR>
                    <a:lnT>
                      <a:noFill/>
                    </a:lnT>
                    <a:lnB>
                      <a:noFill/>
                    </a:lnB>
                  </a:tcPr>
                </a:tc>
                <a:tc hMerge="1">
                  <a:txBody>
                    <a:bodyPr/>
                    <a:lstStyle/>
                    <a:p>
                      <a:endParaRPr lang="en-ZA"/>
                    </a:p>
                  </a:txBody>
                  <a:tcPr/>
                </a:tc>
                <a:tc>
                  <a:txBody>
                    <a:bodyPr/>
                    <a:lstStyle/>
                    <a:p>
                      <a:pPr algn="ctr" fontAlgn="b"/>
                      <a:r>
                        <a:rPr lang="en-ZA" sz="900" b="0" i="0" u="none" strike="noStrike" dirty="0">
                          <a:effectLst/>
                          <a:latin typeface="Arial"/>
                        </a:rPr>
                        <a:t>01/01/19</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a:rPr>
                        <a:t>31/12/19</a:t>
                      </a:r>
                    </a:p>
                  </a:txBody>
                  <a:tcPr marL="0" marR="0" marT="0" marB="0" anchor="b">
                    <a:lnL>
                      <a:noFill/>
                    </a:lnL>
                    <a:lnR>
                      <a:noFill/>
                    </a:lnR>
                    <a:lnT>
                      <a:noFill/>
                    </a:lnT>
                    <a:lnB>
                      <a:noFill/>
                    </a:lnB>
                  </a:tcPr>
                </a:tc>
                <a:extLst>
                  <a:ext uri="{0D108BD9-81ED-4DB2-BD59-A6C34878D82A}">
                    <a16:rowId xmlns:a16="http://schemas.microsoft.com/office/drawing/2014/main" val="10000"/>
                  </a:ext>
                </a:extLst>
              </a:tr>
              <a:tr h="399510">
                <a:tc>
                  <a:txBody>
                    <a:bodyPr/>
                    <a:lstStyle/>
                    <a:p>
                      <a:pPr algn="l" fontAlgn="b"/>
                      <a:r>
                        <a:rPr lang="en-ZA" sz="900" b="1" i="0" u="none" strike="noStrike" dirty="0">
                          <a:effectLst/>
                          <a:latin typeface="Arial"/>
                        </a:rPr>
                        <a:t>31 December 2019</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t"/>
                      <a:r>
                        <a:rPr lang="en-ZA" sz="900" b="0" i="0" u="none" strike="noStrike" dirty="0">
                          <a:effectLst/>
                          <a:latin typeface="Arial"/>
                        </a:rPr>
                        <a:t>Opening Balances</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Collections and Donations</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Other Receipts and Provisions</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Interest and Internal Allocations</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Payments /.Transfers</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Transfer Income Statement</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Closing Balance</a:t>
                      </a:r>
                    </a:p>
                  </a:txBody>
                  <a:tcPr marL="0" marR="0" marT="0" marB="0">
                    <a:lnL>
                      <a:noFill/>
                    </a:lnL>
                    <a:lnR>
                      <a:noFill/>
                    </a:lnR>
                    <a:lnT>
                      <a:noFill/>
                    </a:lnT>
                    <a:lnB>
                      <a:noFill/>
                    </a:lnB>
                  </a:tcPr>
                </a:tc>
                <a:extLst>
                  <a:ext uri="{0D108BD9-81ED-4DB2-BD59-A6C34878D82A}">
                    <a16:rowId xmlns:a16="http://schemas.microsoft.com/office/drawing/2014/main" val="10001"/>
                  </a:ext>
                </a:extLst>
              </a:tr>
              <a:tr h="133171">
                <a:tc>
                  <a:txBody>
                    <a:bodyPr/>
                    <a:lstStyle/>
                    <a:p>
                      <a:pPr algn="l" fontAlgn="b"/>
                      <a:r>
                        <a:rPr lang="en-ZA" sz="900" b="1" i="0" u="sng" strike="noStrike" dirty="0">
                          <a:effectLst/>
                          <a:latin typeface="Arial"/>
                        </a:rPr>
                        <a:t>TRANSIENT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33171">
                <a:tc>
                  <a:txBody>
                    <a:bodyPr/>
                    <a:lstStyle/>
                    <a:p>
                      <a:pPr algn="l" fontAlgn="b"/>
                      <a:r>
                        <a:rPr lang="en-ZA" sz="900" b="0" i="0" u="none" strike="noStrike" dirty="0">
                          <a:effectLst/>
                          <a:latin typeface="Arial"/>
                        </a:rPr>
                        <a:t>Old Age Homes of the Church</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3,804</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3,804</a:t>
                      </a:r>
                    </a:p>
                  </a:txBody>
                  <a:tcPr marL="0" marR="0" marT="0" marB="0" anchor="b">
                    <a:lnL>
                      <a:noFill/>
                    </a:lnL>
                    <a:lnR>
                      <a:noFill/>
                    </a:lnR>
                    <a:lnT>
                      <a:noFill/>
                    </a:lnT>
                    <a:lnB>
                      <a:noFill/>
                    </a:lnB>
                  </a:tcPr>
                </a:tc>
                <a:extLst>
                  <a:ext uri="{0D108BD9-81ED-4DB2-BD59-A6C34878D82A}">
                    <a16:rowId xmlns:a16="http://schemas.microsoft.com/office/drawing/2014/main" val="10003"/>
                  </a:ext>
                </a:extLst>
              </a:tr>
              <a:tr h="133171">
                <a:tc>
                  <a:txBody>
                    <a:bodyPr/>
                    <a:lstStyle/>
                    <a:p>
                      <a:pPr algn="l" fontAlgn="b"/>
                      <a:r>
                        <a:rPr lang="en-ZA" sz="900" b="0" i="0" u="none" strike="noStrike" dirty="0">
                          <a:effectLst/>
                          <a:latin typeface="Arial"/>
                        </a:rPr>
                        <a:t>Church Youth Work</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592,949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409,955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24,717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(396,900)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630,721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3171">
                <a:tc>
                  <a:txBody>
                    <a:bodyPr/>
                    <a:lstStyle/>
                    <a:p>
                      <a:pPr algn="l" fontAlgn="b"/>
                      <a:r>
                        <a:rPr lang="en-ZA" sz="900" b="0" i="0" u="none" strike="noStrike" dirty="0">
                          <a:effectLst/>
                          <a:latin typeface="Arial"/>
                        </a:rPr>
                        <a:t>    Youth Work - General</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3,600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2,489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(2,410)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3,679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133171">
                <a:tc>
                  <a:txBody>
                    <a:bodyPr/>
                    <a:lstStyle/>
                    <a:p>
                      <a:pPr algn="l" fontAlgn="b"/>
                      <a:r>
                        <a:rPr lang="en-ZA" sz="900" b="0" i="0" u="none" strike="noStrike" dirty="0">
                          <a:effectLst/>
                          <a:latin typeface="Arial"/>
                        </a:rPr>
                        <a:t>    Youth Work - Northern Circuit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71,361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49,338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(47,767)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74,756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33171">
                <a:tc>
                  <a:txBody>
                    <a:bodyPr/>
                    <a:lstStyle/>
                    <a:p>
                      <a:pPr algn="l" fontAlgn="b"/>
                      <a:r>
                        <a:rPr lang="en-ZA" sz="900" b="0" i="0" u="none" strike="noStrike" dirty="0">
                          <a:effectLst/>
                          <a:latin typeface="Arial"/>
                        </a:rPr>
                        <a:t>    Youth Work - Central Circuit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122,526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84,713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3,131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(82,015)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128,355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33171">
                <a:tc>
                  <a:txBody>
                    <a:bodyPr/>
                    <a:lstStyle/>
                    <a:p>
                      <a:pPr algn="l" fontAlgn="b"/>
                      <a:r>
                        <a:rPr lang="en-ZA" sz="900" b="0" i="0" u="none" strike="noStrike" dirty="0">
                          <a:effectLst/>
                          <a:latin typeface="Arial"/>
                        </a:rPr>
                        <a:t>    Youth Work - K.Z.N.</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125,453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86,736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3,205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(83,974)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131,420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33171">
                <a:tc>
                  <a:txBody>
                    <a:bodyPr/>
                    <a:lstStyle/>
                    <a:p>
                      <a:pPr algn="l" fontAlgn="b"/>
                      <a:r>
                        <a:rPr lang="en-ZA" sz="800" b="0" i="0" u="none" strike="noStrike" dirty="0">
                          <a:effectLst/>
                          <a:latin typeface="Arial"/>
                        </a:rPr>
                        <a:t>      Youth Work - K.Z.N. Hub</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270,009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186,679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16,557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(180,734)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292,511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3171">
                <a:tc>
                  <a:txBody>
                    <a:bodyPr/>
                    <a:lstStyle/>
                    <a:p>
                      <a:pPr algn="l" fontAlgn="b"/>
                      <a:r>
                        <a:rPr lang="en-ZA" sz="900" b="0" i="0" u="none" strike="noStrike" dirty="0">
                          <a:effectLst/>
                          <a:latin typeface="Arial"/>
                        </a:rPr>
                        <a:t>Church Music</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287,811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85,141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19,977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(40,000)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352,930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133171">
                <a:tc>
                  <a:txBody>
                    <a:bodyPr/>
                    <a:lstStyle/>
                    <a:p>
                      <a:pPr algn="l" fontAlgn="b"/>
                      <a:r>
                        <a:rPr lang="en-ZA" sz="900" b="0" i="0" u="none" strike="noStrike" dirty="0">
                          <a:effectLst/>
                          <a:latin typeface="Arial"/>
                        </a:rPr>
                        <a:t>Church Mission Fund</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1,898,023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708,751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108,406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(800,000)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1,915,181</a:t>
                      </a:r>
                    </a:p>
                  </a:txBody>
                  <a:tcPr marL="0" marR="0" marT="0" marB="0" anchor="b">
                    <a:lnL>
                      <a:noFill/>
                    </a:lnL>
                    <a:lnR>
                      <a:noFill/>
                    </a:lnR>
                    <a:lnT>
                      <a:noFill/>
                    </a:lnT>
                    <a:lnB>
                      <a:noFill/>
                    </a:lnB>
                  </a:tcPr>
                </a:tc>
                <a:extLst>
                  <a:ext uri="{0D108BD9-81ED-4DB2-BD59-A6C34878D82A}">
                    <a16:rowId xmlns:a16="http://schemas.microsoft.com/office/drawing/2014/main" val="10011"/>
                  </a:ext>
                </a:extLst>
              </a:tr>
              <a:tr h="133171">
                <a:tc>
                  <a:txBody>
                    <a:bodyPr/>
                    <a:lstStyle/>
                    <a:p>
                      <a:pPr algn="l" fontAlgn="b"/>
                      <a:r>
                        <a:rPr lang="en-ZA" sz="900" b="0" i="0" u="none" strike="noStrike" dirty="0">
                          <a:effectLst/>
                          <a:latin typeface="Arial"/>
                        </a:rPr>
                        <a:t>Theological Education</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539,581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359,802</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30,130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(397,222)</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532,290</a:t>
                      </a:r>
                    </a:p>
                  </a:txBody>
                  <a:tcPr marL="0" marR="0" marT="0" marB="0" anchor="b">
                    <a:lnL>
                      <a:noFill/>
                    </a:lnL>
                    <a:lnR>
                      <a:noFill/>
                    </a:lnR>
                    <a:lnT>
                      <a:noFill/>
                    </a:lnT>
                    <a:lnB>
                      <a:noFill/>
                    </a:lnB>
                  </a:tcPr>
                </a:tc>
                <a:extLst>
                  <a:ext uri="{0D108BD9-81ED-4DB2-BD59-A6C34878D82A}">
                    <a16:rowId xmlns:a16="http://schemas.microsoft.com/office/drawing/2014/main" val="10012"/>
                  </a:ext>
                </a:extLst>
              </a:tr>
              <a:tr h="133171">
                <a:tc>
                  <a:txBody>
                    <a:bodyPr/>
                    <a:lstStyle/>
                    <a:p>
                      <a:pPr algn="l" fontAlgn="b"/>
                      <a:r>
                        <a:rPr lang="en-ZA" sz="900" b="0" i="0" u="none" strike="noStrike" dirty="0">
                          <a:effectLst/>
                          <a:latin typeface="Arial"/>
                        </a:rPr>
                        <a:t>Deutsche Schule Hermannsburg</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18,843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86,806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(86,806)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18,843</a:t>
                      </a:r>
                    </a:p>
                  </a:txBody>
                  <a:tcPr marL="0" marR="0" marT="0" marB="0" anchor="b">
                    <a:lnL>
                      <a:noFill/>
                    </a:lnL>
                    <a:lnR>
                      <a:noFill/>
                    </a:lnR>
                    <a:lnT>
                      <a:noFill/>
                    </a:lnT>
                    <a:lnB>
                      <a:noFill/>
                    </a:lnB>
                  </a:tcPr>
                </a:tc>
                <a:extLst>
                  <a:ext uri="{0D108BD9-81ED-4DB2-BD59-A6C34878D82A}">
                    <a16:rowId xmlns:a16="http://schemas.microsoft.com/office/drawing/2014/main" val="10013"/>
                  </a:ext>
                </a:extLst>
              </a:tr>
              <a:tr h="133171">
                <a:tc>
                  <a:txBody>
                    <a:bodyPr/>
                    <a:lstStyle/>
                    <a:p>
                      <a:pPr algn="l" fontAlgn="b"/>
                      <a:r>
                        <a:rPr lang="en-ZA" sz="900" b="0" i="0" u="none" strike="noStrike" dirty="0">
                          <a:effectLst/>
                          <a:latin typeface="Arial"/>
                        </a:rPr>
                        <a:t>Diaconical Fund - Gossmann Trust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303,156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303,156</a:t>
                      </a:r>
                    </a:p>
                  </a:txBody>
                  <a:tcPr marL="0" marR="0" marT="0" marB="0" anchor="b">
                    <a:lnL>
                      <a:noFill/>
                    </a:lnL>
                    <a:lnR>
                      <a:noFill/>
                    </a:lnR>
                    <a:lnT>
                      <a:noFill/>
                    </a:lnT>
                    <a:lnB>
                      <a:noFill/>
                    </a:lnB>
                  </a:tcPr>
                </a:tc>
                <a:extLst>
                  <a:ext uri="{0D108BD9-81ED-4DB2-BD59-A6C34878D82A}">
                    <a16:rowId xmlns:a16="http://schemas.microsoft.com/office/drawing/2014/main" val="10014"/>
                  </a:ext>
                </a:extLst>
              </a:tr>
              <a:tr h="164504">
                <a:tc>
                  <a:txBody>
                    <a:bodyPr/>
                    <a:lstStyle/>
                    <a:p>
                      <a:pPr algn="l" fontAlgn="ctr"/>
                      <a:r>
                        <a:rPr lang="en-ZA" sz="900" b="0" i="0" u="none" strike="noStrike" dirty="0">
                          <a:effectLst/>
                          <a:latin typeface="Calibri"/>
                        </a:rPr>
                        <a:t>Seafarers Reserve</a:t>
                      </a:r>
                    </a:p>
                  </a:txBody>
                  <a:tcPr marL="0" marR="0" marT="0" marB="0" anchor="ctr">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1,644,901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64,907</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(563,116)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1,146,692</a:t>
                      </a:r>
                    </a:p>
                  </a:txBody>
                  <a:tcPr marL="0" marR="0" marT="0" marB="0" anchor="b">
                    <a:lnL>
                      <a:noFill/>
                    </a:lnL>
                    <a:lnR>
                      <a:noFill/>
                    </a:lnR>
                    <a:lnT>
                      <a:noFill/>
                    </a:lnT>
                    <a:lnB>
                      <a:noFill/>
                    </a:lnB>
                  </a:tcPr>
                </a:tc>
                <a:extLst>
                  <a:ext uri="{0D108BD9-81ED-4DB2-BD59-A6C34878D82A}">
                    <a16:rowId xmlns:a16="http://schemas.microsoft.com/office/drawing/2014/main" val="10015"/>
                  </a:ext>
                </a:extLst>
              </a:tr>
              <a:tr h="133171">
                <a:tc>
                  <a:txBody>
                    <a:bodyPr/>
                    <a:lstStyle/>
                    <a:p>
                      <a:pPr algn="l" fontAlgn="b"/>
                      <a:r>
                        <a:rPr lang="en-ZA" sz="900" b="0" i="0" u="none" strike="noStrike" dirty="0">
                          <a:effectLst/>
                          <a:latin typeface="Arial"/>
                        </a:rPr>
                        <a:t>Refugee fund</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35,868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35,868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41003">
                <a:tc>
                  <a:txBody>
                    <a:bodyPr/>
                    <a:lstStyle/>
                    <a:p>
                      <a:pPr algn="l" fontAlgn="b"/>
                      <a:endParaRPr lang="en-ZA" sz="900" b="1"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5,324,936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1,650,456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248,137</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(2,284,045)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4,939,485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41003">
                <a:tc>
                  <a:txBody>
                    <a:bodyPr/>
                    <a:lstStyle/>
                    <a:p>
                      <a:pPr algn="l" fontAlgn="b"/>
                      <a:r>
                        <a:rPr lang="en-ZA" sz="900" b="1" i="0" u="sng" strike="noStrike" dirty="0">
                          <a:effectLst/>
                          <a:latin typeface="Arial"/>
                        </a:rPr>
                        <a:t>FUND SPECIFIC RESERVE</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8"/>
                  </a:ext>
                </a:extLst>
              </a:tr>
              <a:tr h="133171">
                <a:tc>
                  <a:txBody>
                    <a:bodyPr/>
                    <a:lstStyle/>
                    <a:p>
                      <a:pPr algn="l" fontAlgn="b"/>
                      <a:r>
                        <a:rPr lang="en-ZA" sz="900" b="0" i="0" u="none" strike="noStrike" dirty="0">
                          <a:effectLst/>
                          <a:latin typeface="Arial"/>
                        </a:rPr>
                        <a:t>Building Reserve - Northern Parish</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157,959</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3,824</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156,783</a:t>
                      </a:r>
                    </a:p>
                  </a:txBody>
                  <a:tcPr marL="0" marR="0" marT="0" marB="0" anchor="b">
                    <a:lnL>
                      <a:noFill/>
                    </a:lnL>
                    <a:lnR>
                      <a:noFill/>
                    </a:lnR>
                    <a:lnT>
                      <a:noFill/>
                    </a:lnT>
                    <a:lnB>
                      <a:noFill/>
                    </a:lnB>
                  </a:tcPr>
                </a:tc>
                <a:extLst>
                  <a:ext uri="{0D108BD9-81ED-4DB2-BD59-A6C34878D82A}">
                    <a16:rowId xmlns:a16="http://schemas.microsoft.com/office/drawing/2014/main" val="10019"/>
                  </a:ext>
                </a:extLst>
              </a:tr>
              <a:tr h="266340">
                <a:tc>
                  <a:txBody>
                    <a:bodyPr/>
                    <a:lstStyle/>
                    <a:p>
                      <a:pPr algn="l" fontAlgn="b"/>
                      <a:r>
                        <a:rPr lang="en-ZA" sz="900" b="0" i="0" u="none" strike="noStrike" dirty="0">
                          <a:effectLst/>
                          <a:latin typeface="Arial"/>
                        </a:rPr>
                        <a:t>Building Reserve Louis Trichardt (Part of Northern Parish)</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215,378</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5,334</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218,713</a:t>
                      </a:r>
                    </a:p>
                  </a:txBody>
                  <a:tcPr marL="0" marR="0" marT="0" marB="0" anchor="b">
                    <a:lnL>
                      <a:noFill/>
                    </a:lnL>
                    <a:lnR>
                      <a:noFill/>
                    </a:lnR>
                    <a:lnT>
                      <a:noFill/>
                    </a:lnT>
                    <a:lnB>
                      <a:noFill/>
                    </a:lnB>
                  </a:tcPr>
                </a:tc>
                <a:extLst>
                  <a:ext uri="{0D108BD9-81ED-4DB2-BD59-A6C34878D82A}">
                    <a16:rowId xmlns:a16="http://schemas.microsoft.com/office/drawing/2014/main" val="10020"/>
                  </a:ext>
                </a:extLst>
              </a:tr>
              <a:tr h="133171">
                <a:tc>
                  <a:txBody>
                    <a:bodyPr/>
                    <a:lstStyle/>
                    <a:p>
                      <a:pPr algn="l" fontAlgn="b"/>
                      <a:r>
                        <a:rPr lang="en-ZA" sz="900" b="0" i="0" u="none" strike="noStrike" dirty="0">
                          <a:effectLst/>
                          <a:latin typeface="Arial"/>
                        </a:rPr>
                        <a:t>Building Reserve -Trinity</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150,404</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1,835</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(77,000)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75,239</a:t>
                      </a:r>
                    </a:p>
                  </a:txBody>
                  <a:tcPr marL="0" marR="0" marT="0" marB="0" anchor="b">
                    <a:lnL>
                      <a:noFill/>
                    </a:lnL>
                    <a:lnR>
                      <a:noFill/>
                    </a:lnR>
                    <a:lnT>
                      <a:noFill/>
                    </a:lnT>
                    <a:lnB>
                      <a:noFill/>
                    </a:lnB>
                  </a:tcPr>
                </a:tc>
                <a:extLst>
                  <a:ext uri="{0D108BD9-81ED-4DB2-BD59-A6C34878D82A}">
                    <a16:rowId xmlns:a16="http://schemas.microsoft.com/office/drawing/2014/main" val="10021"/>
                  </a:ext>
                </a:extLst>
              </a:tr>
              <a:tr h="148837">
                <a:tc>
                  <a:txBody>
                    <a:bodyPr/>
                    <a:lstStyle/>
                    <a:p>
                      <a:pPr algn="l" fontAlgn="ctr"/>
                      <a:r>
                        <a:rPr lang="en-ZA" sz="900" b="0" i="0" u="none" strike="noStrike" dirty="0">
                          <a:effectLst/>
                          <a:latin typeface="Calibri"/>
                        </a:rPr>
                        <a:t>Property Reserve -</a:t>
                      </a:r>
                      <a:r>
                        <a:rPr lang="en-ZA" sz="900" b="0" i="0" u="none" strike="noStrike" dirty="0" err="1">
                          <a:effectLst/>
                          <a:latin typeface="Calibri"/>
                        </a:rPr>
                        <a:t>Hermannsburg</a:t>
                      </a:r>
                      <a:r>
                        <a:rPr lang="en-ZA" sz="900" b="0" i="0" u="none" strike="noStrike" dirty="0">
                          <a:effectLst/>
                          <a:latin typeface="Calibri"/>
                        </a:rPr>
                        <a:t> Schule </a:t>
                      </a:r>
                    </a:p>
                  </a:txBody>
                  <a:tcPr marL="0" marR="0" marT="0" marB="0" anchor="ctr">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4,755,050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334,492</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(311,091)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4,778,451</a:t>
                      </a:r>
                    </a:p>
                  </a:txBody>
                  <a:tcPr marL="0" marR="0" marT="0" marB="0" anchor="b">
                    <a:lnL>
                      <a:noFill/>
                    </a:lnL>
                    <a:lnR>
                      <a:noFill/>
                    </a:lnR>
                    <a:lnT>
                      <a:noFill/>
                    </a:lnT>
                    <a:lnB>
                      <a:noFill/>
                    </a:lnB>
                  </a:tcPr>
                </a:tc>
                <a:extLst>
                  <a:ext uri="{0D108BD9-81ED-4DB2-BD59-A6C34878D82A}">
                    <a16:rowId xmlns:a16="http://schemas.microsoft.com/office/drawing/2014/main" val="10022"/>
                  </a:ext>
                </a:extLst>
              </a:tr>
              <a:tr h="133171">
                <a:tc>
                  <a:txBody>
                    <a:bodyPr/>
                    <a:lstStyle/>
                    <a:p>
                      <a:pPr algn="l" fontAlgn="b"/>
                      <a:r>
                        <a:rPr lang="en-ZA" sz="900" b="0" i="0" u="none" strike="noStrike" dirty="0">
                          <a:effectLst/>
                          <a:latin typeface="Arial"/>
                        </a:rPr>
                        <a:t>Building Reserve Dolphin coast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3,304,232</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4,885,000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455,354</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(600,000)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8,044,586</a:t>
                      </a:r>
                    </a:p>
                  </a:txBody>
                  <a:tcPr marL="0" marR="0" marT="0" marB="0" anchor="b">
                    <a:lnL>
                      <a:noFill/>
                    </a:lnL>
                    <a:lnR>
                      <a:noFill/>
                    </a:lnR>
                    <a:lnT>
                      <a:noFill/>
                    </a:lnT>
                    <a:lnB>
                      <a:noFill/>
                    </a:lnB>
                  </a:tcPr>
                </a:tc>
                <a:extLst>
                  <a:ext uri="{0D108BD9-81ED-4DB2-BD59-A6C34878D82A}">
                    <a16:rowId xmlns:a16="http://schemas.microsoft.com/office/drawing/2014/main" val="10023"/>
                  </a:ext>
                </a:extLst>
              </a:tr>
              <a:tr h="133171">
                <a:tc>
                  <a:txBody>
                    <a:bodyPr/>
                    <a:lstStyle/>
                    <a:p>
                      <a:pPr algn="l" fontAlgn="b"/>
                      <a:r>
                        <a:rPr lang="en-ZA" sz="900" b="0" i="0" u="none" strike="noStrike" dirty="0">
                          <a:effectLst/>
                          <a:latin typeface="Arial"/>
                        </a:rPr>
                        <a:t>Motor Vehicle Reserve</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388,518</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19,674</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(250,000)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189,375</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347,567</a:t>
                      </a:r>
                    </a:p>
                  </a:txBody>
                  <a:tcPr marL="0" marR="0" marT="0" marB="0" anchor="b">
                    <a:lnL>
                      <a:noFill/>
                    </a:lnL>
                    <a:lnR>
                      <a:noFill/>
                    </a:lnR>
                    <a:lnT>
                      <a:noFill/>
                    </a:lnT>
                    <a:lnB>
                      <a:noFill/>
                    </a:lnB>
                  </a:tcPr>
                </a:tc>
                <a:extLst>
                  <a:ext uri="{0D108BD9-81ED-4DB2-BD59-A6C34878D82A}">
                    <a16:rowId xmlns:a16="http://schemas.microsoft.com/office/drawing/2014/main" val="10024"/>
                  </a:ext>
                </a:extLst>
              </a:tr>
              <a:tr h="133171">
                <a:tc>
                  <a:txBody>
                    <a:bodyPr/>
                    <a:lstStyle/>
                    <a:p>
                      <a:pPr algn="l" fontAlgn="b"/>
                      <a:r>
                        <a:rPr lang="en-ZA" sz="900" b="0" i="0" u="none" strike="noStrike" dirty="0">
                          <a:effectLst/>
                          <a:latin typeface="Arial"/>
                        </a:rPr>
                        <a:t>Haus Kandaze Reserve</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(122,800)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800,000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(100,000)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577,200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41003">
                <a:tc>
                  <a:txBody>
                    <a:bodyPr/>
                    <a:lstStyle/>
                    <a:p>
                      <a:pPr algn="l" fontAlgn="b"/>
                      <a:endParaRPr lang="en-ZA" sz="900" b="1"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8,848,742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5,685,000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820,513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(1,345,091)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189,375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14,198,538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274174">
                <a:tc>
                  <a:txBody>
                    <a:bodyPr/>
                    <a:lstStyle/>
                    <a:p>
                      <a:pPr algn="l" fontAlgn="b"/>
                      <a:r>
                        <a:rPr lang="en-ZA" sz="900" b="1" i="0" u="none" strike="noStrike" dirty="0">
                          <a:effectLst/>
                          <a:latin typeface="Arial"/>
                        </a:rPr>
                        <a:t>LONGTERM PROVISION AND LIABILITES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7"/>
                  </a:ext>
                </a:extLst>
              </a:tr>
              <a:tr h="266340">
                <a:tc>
                  <a:txBody>
                    <a:bodyPr/>
                    <a:lstStyle/>
                    <a:p>
                      <a:pPr algn="l" fontAlgn="b"/>
                      <a:r>
                        <a:rPr lang="en-ZA" sz="900" b="0" i="0" u="none" strike="noStrike" dirty="0">
                          <a:effectLst/>
                          <a:latin typeface="Arial"/>
                        </a:rPr>
                        <a:t>ELCSA (N-T) Medical Provision-Pensioners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6,605,326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396,615</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(806,607)</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6,195,335</a:t>
                      </a:r>
                    </a:p>
                  </a:txBody>
                  <a:tcPr marL="0" marR="0" marT="0" marB="0" anchor="b">
                    <a:lnL>
                      <a:noFill/>
                    </a:lnL>
                    <a:lnR>
                      <a:noFill/>
                    </a:lnR>
                    <a:lnT>
                      <a:noFill/>
                    </a:lnT>
                    <a:lnB>
                      <a:noFill/>
                    </a:lnB>
                  </a:tcPr>
                </a:tc>
                <a:extLst>
                  <a:ext uri="{0D108BD9-81ED-4DB2-BD59-A6C34878D82A}">
                    <a16:rowId xmlns:a16="http://schemas.microsoft.com/office/drawing/2014/main" val="10028"/>
                  </a:ext>
                </a:extLst>
              </a:tr>
              <a:tr h="266340">
                <a:tc>
                  <a:txBody>
                    <a:bodyPr/>
                    <a:lstStyle/>
                    <a:p>
                      <a:pPr algn="l" fontAlgn="b"/>
                      <a:r>
                        <a:rPr lang="en-ZA" sz="900" b="0" i="0" u="none" strike="noStrike" dirty="0">
                          <a:effectLst/>
                          <a:latin typeface="Arial"/>
                        </a:rPr>
                        <a:t>ELCSA (N-T) Medical Provision-Pastors in service</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2,004,816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88,274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120,379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985,298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3,198,766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41003">
                <a:tc>
                  <a:txBody>
                    <a:bodyPr/>
                    <a:lstStyle/>
                    <a:p>
                      <a:pPr algn="l" fontAlgn="b"/>
                      <a:endParaRPr lang="en-ZA" sz="900" b="1"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8,610,142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88,274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516,994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(806,607)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985,298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9,394,101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48837">
                <a:tc>
                  <a:txBody>
                    <a:bodyPr/>
                    <a:lstStyle/>
                    <a:p>
                      <a:pPr algn="l" fontAlgn="b"/>
                      <a:r>
                        <a:rPr lang="en-ZA" sz="900" b="1" i="0" u="sng" strike="noStrike" dirty="0">
                          <a:effectLst/>
                          <a:latin typeface="Arial"/>
                        </a:rPr>
                        <a:t>TOTAL DEDICATED RESERVES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22,783,820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1,650,456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5,773,274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1,585,644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(4,435,743)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1,174,673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28,532,124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274174">
                <a:tc>
                  <a:txBody>
                    <a:bodyPr/>
                    <a:lstStyle/>
                    <a:p>
                      <a:pPr algn="l" fontAlgn="b"/>
                      <a:r>
                        <a:rPr lang="en-ZA" sz="900" b="1" i="0" u="sng" strike="noStrike" dirty="0">
                          <a:effectLst/>
                          <a:latin typeface="Arial"/>
                        </a:rPr>
                        <a:t>Retained Earnings [Ex General Reserves]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4,678,291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900" b="0" i="0" u="none" strike="noStrike" dirty="0">
                          <a:effectLst/>
                          <a:latin typeface="Arial"/>
                        </a:rPr>
                        <a:t>13,922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900" b="0" i="0" u="none" strike="noStrike" dirty="0">
                          <a:effectLst/>
                          <a:latin typeface="Arial"/>
                        </a:rPr>
                        <a:t>4,692,213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r h="141003">
                <a:tc>
                  <a:txBody>
                    <a:bodyPr/>
                    <a:lstStyle/>
                    <a:p>
                      <a:pPr algn="l" fontAlgn="b"/>
                      <a:r>
                        <a:rPr lang="en-ZA" sz="900" b="1" i="0" u="sng" strike="noStrike" dirty="0">
                          <a:effectLst/>
                          <a:latin typeface="Arial"/>
                        </a:rPr>
                        <a:t>TOTAL RESERVES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27,462,111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1,650,456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5,773,274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1,585,644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(4,435,743)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1,188,595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33,224,337</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bl>
          </a:graphicData>
        </a:graphic>
      </p:graphicFrame>
    </p:spTree>
    <p:extLst>
      <p:ext uri="{BB962C8B-B14F-4D97-AF65-F5344CB8AC3E}">
        <p14:creationId xmlns:p14="http://schemas.microsoft.com/office/powerpoint/2010/main" val="4236812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202034"/>
          </a:xfrm>
        </p:spPr>
        <p:txBody>
          <a:bodyPr>
            <a:normAutofit fontScale="90000"/>
          </a:bodyPr>
          <a:lstStyle/>
          <a:p>
            <a:r>
              <a:rPr lang="en-ZA" sz="2000" dirty="0"/>
              <a:t>Fund and Reserves Statement 2020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4270244"/>
              </p:ext>
            </p:extLst>
          </p:nvPr>
        </p:nvGraphicFramePr>
        <p:xfrm>
          <a:off x="251520" y="260648"/>
          <a:ext cx="8568957" cy="6493165"/>
        </p:xfrm>
        <a:graphic>
          <a:graphicData uri="http://schemas.openxmlformats.org/drawingml/2006/table">
            <a:tbl>
              <a:tblPr/>
              <a:tblGrid>
                <a:gridCol w="1697932">
                  <a:extLst>
                    <a:ext uri="{9D8B030D-6E8A-4147-A177-3AD203B41FA5}">
                      <a16:colId xmlns:a16="http://schemas.microsoft.com/office/drawing/2014/main" val="20000"/>
                    </a:ext>
                  </a:extLst>
                </a:gridCol>
                <a:gridCol w="720688">
                  <a:extLst>
                    <a:ext uri="{9D8B030D-6E8A-4147-A177-3AD203B41FA5}">
                      <a16:colId xmlns:a16="http://schemas.microsoft.com/office/drawing/2014/main" val="20001"/>
                    </a:ext>
                  </a:extLst>
                </a:gridCol>
                <a:gridCol w="727685">
                  <a:extLst>
                    <a:ext uri="{9D8B030D-6E8A-4147-A177-3AD203B41FA5}">
                      <a16:colId xmlns:a16="http://schemas.microsoft.com/office/drawing/2014/main" val="20002"/>
                    </a:ext>
                  </a:extLst>
                </a:gridCol>
                <a:gridCol w="149268">
                  <a:extLst>
                    <a:ext uri="{9D8B030D-6E8A-4147-A177-3AD203B41FA5}">
                      <a16:colId xmlns:a16="http://schemas.microsoft.com/office/drawing/2014/main" val="20003"/>
                    </a:ext>
                  </a:extLst>
                </a:gridCol>
                <a:gridCol w="932929">
                  <a:extLst>
                    <a:ext uri="{9D8B030D-6E8A-4147-A177-3AD203B41FA5}">
                      <a16:colId xmlns:a16="http://schemas.microsoft.com/office/drawing/2014/main" val="20004"/>
                    </a:ext>
                  </a:extLst>
                </a:gridCol>
                <a:gridCol w="83964">
                  <a:extLst>
                    <a:ext uri="{9D8B030D-6E8A-4147-A177-3AD203B41FA5}">
                      <a16:colId xmlns:a16="http://schemas.microsoft.com/office/drawing/2014/main" val="20005"/>
                    </a:ext>
                  </a:extLst>
                </a:gridCol>
                <a:gridCol w="774331">
                  <a:extLst>
                    <a:ext uri="{9D8B030D-6E8A-4147-A177-3AD203B41FA5}">
                      <a16:colId xmlns:a16="http://schemas.microsoft.com/office/drawing/2014/main" val="20006"/>
                    </a:ext>
                  </a:extLst>
                </a:gridCol>
                <a:gridCol w="83964">
                  <a:extLst>
                    <a:ext uri="{9D8B030D-6E8A-4147-A177-3AD203B41FA5}">
                      <a16:colId xmlns:a16="http://schemas.microsoft.com/office/drawing/2014/main" val="20007"/>
                    </a:ext>
                  </a:extLst>
                </a:gridCol>
                <a:gridCol w="820978">
                  <a:extLst>
                    <a:ext uri="{9D8B030D-6E8A-4147-A177-3AD203B41FA5}">
                      <a16:colId xmlns:a16="http://schemas.microsoft.com/office/drawing/2014/main" val="20008"/>
                    </a:ext>
                  </a:extLst>
                </a:gridCol>
                <a:gridCol w="83964">
                  <a:extLst>
                    <a:ext uri="{9D8B030D-6E8A-4147-A177-3AD203B41FA5}">
                      <a16:colId xmlns:a16="http://schemas.microsoft.com/office/drawing/2014/main" val="20009"/>
                    </a:ext>
                  </a:extLst>
                </a:gridCol>
                <a:gridCol w="860626">
                  <a:extLst>
                    <a:ext uri="{9D8B030D-6E8A-4147-A177-3AD203B41FA5}">
                      <a16:colId xmlns:a16="http://schemas.microsoft.com/office/drawing/2014/main" val="20010"/>
                    </a:ext>
                  </a:extLst>
                </a:gridCol>
                <a:gridCol w="83964">
                  <a:extLst>
                    <a:ext uri="{9D8B030D-6E8A-4147-A177-3AD203B41FA5}">
                      <a16:colId xmlns:a16="http://schemas.microsoft.com/office/drawing/2014/main" val="20011"/>
                    </a:ext>
                  </a:extLst>
                </a:gridCol>
                <a:gridCol w="755673">
                  <a:extLst>
                    <a:ext uri="{9D8B030D-6E8A-4147-A177-3AD203B41FA5}">
                      <a16:colId xmlns:a16="http://schemas.microsoft.com/office/drawing/2014/main" val="20012"/>
                    </a:ext>
                  </a:extLst>
                </a:gridCol>
                <a:gridCol w="83964">
                  <a:extLst>
                    <a:ext uri="{9D8B030D-6E8A-4147-A177-3AD203B41FA5}">
                      <a16:colId xmlns:a16="http://schemas.microsoft.com/office/drawing/2014/main" val="20013"/>
                    </a:ext>
                  </a:extLst>
                </a:gridCol>
                <a:gridCol w="709027">
                  <a:extLst>
                    <a:ext uri="{9D8B030D-6E8A-4147-A177-3AD203B41FA5}">
                      <a16:colId xmlns:a16="http://schemas.microsoft.com/office/drawing/2014/main" val="20014"/>
                    </a:ext>
                  </a:extLst>
                </a:gridCol>
              </a:tblGrid>
              <a:tr h="134358">
                <a:tc gridSpan="2">
                  <a:txBody>
                    <a:bodyPr/>
                    <a:lstStyle/>
                    <a:p>
                      <a:pPr algn="l" fontAlgn="b"/>
                      <a:r>
                        <a:rPr lang="en-ZA" sz="900" b="1" i="0" u="none" strike="noStrike" dirty="0">
                          <a:effectLst/>
                          <a:latin typeface="Arial"/>
                        </a:rPr>
                        <a:t>FUNDS AND RESERVES FOR THE YEAR ENDED </a:t>
                      </a:r>
                    </a:p>
                  </a:txBody>
                  <a:tcPr marL="0" marR="0" marT="0" marB="0" anchor="b">
                    <a:lnL>
                      <a:noFill/>
                    </a:lnL>
                    <a:lnR>
                      <a:noFill/>
                    </a:lnR>
                    <a:lnT>
                      <a:noFill/>
                    </a:lnT>
                    <a:lnB>
                      <a:noFill/>
                    </a:lnB>
                  </a:tcPr>
                </a:tc>
                <a:tc hMerge="1">
                  <a:txBody>
                    <a:bodyPr/>
                    <a:lstStyle/>
                    <a:p>
                      <a:endParaRPr lang="en-ZA"/>
                    </a:p>
                  </a:txBody>
                  <a:tcPr/>
                </a:tc>
                <a:tc>
                  <a:txBody>
                    <a:bodyPr/>
                    <a:lstStyle/>
                    <a:p>
                      <a:pPr algn="ctr" fontAlgn="b"/>
                      <a:r>
                        <a:rPr lang="en-ZA" sz="900" b="0" i="0" u="none" strike="noStrike" dirty="0">
                          <a:effectLst/>
                          <a:latin typeface="Arial"/>
                        </a:rPr>
                        <a:t>01/01/20</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a:rPr>
                        <a:t>31/12/20</a:t>
                      </a:r>
                    </a:p>
                  </a:txBody>
                  <a:tcPr marL="0" marR="0" marT="0" marB="0" anchor="b">
                    <a:lnL>
                      <a:noFill/>
                    </a:lnL>
                    <a:lnR>
                      <a:noFill/>
                    </a:lnR>
                    <a:lnT>
                      <a:noFill/>
                    </a:lnT>
                    <a:lnB>
                      <a:noFill/>
                    </a:lnB>
                  </a:tcPr>
                </a:tc>
                <a:extLst>
                  <a:ext uri="{0D108BD9-81ED-4DB2-BD59-A6C34878D82A}">
                    <a16:rowId xmlns:a16="http://schemas.microsoft.com/office/drawing/2014/main" val="10000"/>
                  </a:ext>
                </a:extLst>
              </a:tr>
              <a:tr h="403075">
                <a:tc>
                  <a:txBody>
                    <a:bodyPr/>
                    <a:lstStyle/>
                    <a:p>
                      <a:pPr algn="l" fontAlgn="b"/>
                      <a:r>
                        <a:rPr lang="en-ZA" sz="900" b="1" i="0" u="none" strike="noStrike" dirty="0">
                          <a:effectLst/>
                          <a:latin typeface="Arial"/>
                        </a:rPr>
                        <a:t>31 December 2020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t"/>
                      <a:r>
                        <a:rPr lang="en-ZA" sz="900" b="0" i="0" u="none" strike="noStrike" dirty="0">
                          <a:effectLst/>
                          <a:latin typeface="Arial"/>
                        </a:rPr>
                        <a:t>Opening Balances</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Collections and Donations</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Other Receipts and Provisions</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Interest and Internal Allocations</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Payments /.Transfers</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Transfer Income Statement</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Closing Balance</a:t>
                      </a:r>
                    </a:p>
                  </a:txBody>
                  <a:tcPr marL="0" marR="0" marT="0" marB="0">
                    <a:lnL>
                      <a:noFill/>
                    </a:lnL>
                    <a:lnR>
                      <a:noFill/>
                    </a:lnR>
                    <a:lnT>
                      <a:noFill/>
                    </a:lnT>
                    <a:lnB>
                      <a:noFill/>
                    </a:lnB>
                  </a:tcPr>
                </a:tc>
                <a:extLst>
                  <a:ext uri="{0D108BD9-81ED-4DB2-BD59-A6C34878D82A}">
                    <a16:rowId xmlns:a16="http://schemas.microsoft.com/office/drawing/2014/main" val="10001"/>
                  </a:ext>
                </a:extLst>
              </a:tr>
              <a:tr h="134358">
                <a:tc>
                  <a:txBody>
                    <a:bodyPr/>
                    <a:lstStyle/>
                    <a:p>
                      <a:pPr algn="l" fontAlgn="b"/>
                      <a:r>
                        <a:rPr lang="en-ZA" sz="900" b="1" i="0" u="sng" strike="noStrike" dirty="0">
                          <a:effectLst/>
                          <a:latin typeface="Arial"/>
                        </a:rPr>
                        <a:t>FUNDS AND RESERVES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34358">
                <a:tc>
                  <a:txBody>
                    <a:bodyPr/>
                    <a:lstStyle/>
                    <a:p>
                      <a:pPr algn="l" fontAlgn="b"/>
                      <a:r>
                        <a:rPr lang="en-ZA" sz="900" b="1" i="0" u="sng" strike="noStrike" dirty="0">
                          <a:effectLst/>
                          <a:latin typeface="Arial"/>
                        </a:rPr>
                        <a:t>TRANSIENT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34358">
                <a:tc>
                  <a:txBody>
                    <a:bodyPr/>
                    <a:lstStyle/>
                    <a:p>
                      <a:pPr algn="l" fontAlgn="b"/>
                      <a:r>
                        <a:rPr lang="en-ZA" sz="900" b="0" i="0" u="none" strike="noStrike" dirty="0">
                          <a:effectLst/>
                          <a:latin typeface="Arial"/>
                        </a:rPr>
                        <a:t>Old Age Homes of the Church</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3,804</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3,804</a:t>
                      </a:r>
                    </a:p>
                  </a:txBody>
                  <a:tcPr marL="0" marR="0" marT="0" marB="0" anchor="b">
                    <a:lnL>
                      <a:noFill/>
                    </a:lnL>
                    <a:lnR>
                      <a:noFill/>
                    </a:lnR>
                    <a:lnT>
                      <a:noFill/>
                    </a:lnT>
                    <a:lnB>
                      <a:noFill/>
                    </a:lnB>
                  </a:tcPr>
                </a:tc>
                <a:extLst>
                  <a:ext uri="{0D108BD9-81ED-4DB2-BD59-A6C34878D82A}">
                    <a16:rowId xmlns:a16="http://schemas.microsoft.com/office/drawing/2014/main" val="10004"/>
                  </a:ext>
                </a:extLst>
              </a:tr>
              <a:tr h="134358">
                <a:tc>
                  <a:txBody>
                    <a:bodyPr/>
                    <a:lstStyle/>
                    <a:p>
                      <a:pPr algn="l" fontAlgn="b"/>
                      <a:r>
                        <a:rPr lang="en-ZA" sz="900" b="0" i="0" u="none" strike="noStrike" dirty="0">
                          <a:effectLst/>
                          <a:latin typeface="Arial"/>
                        </a:rPr>
                        <a:t>Church Youth Work</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630,721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296,486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(400,000)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527,207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4358">
                <a:tc>
                  <a:txBody>
                    <a:bodyPr/>
                    <a:lstStyle/>
                    <a:p>
                      <a:pPr algn="l" fontAlgn="b"/>
                      <a:r>
                        <a:rPr lang="en-ZA" sz="900" b="0" i="0" u="none" strike="noStrike" dirty="0">
                          <a:effectLst/>
                          <a:latin typeface="Arial"/>
                        </a:rPr>
                        <a:t>    Youth Work - General</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3,679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1,730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(2,333)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3,075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134358">
                <a:tc>
                  <a:txBody>
                    <a:bodyPr/>
                    <a:lstStyle/>
                    <a:p>
                      <a:pPr algn="l" fontAlgn="b"/>
                      <a:r>
                        <a:rPr lang="en-ZA" sz="900" b="0" i="0" u="none" strike="noStrike" dirty="0">
                          <a:effectLst/>
                          <a:latin typeface="Arial"/>
                        </a:rPr>
                        <a:t>    Youth Work - Northern Circuit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74,756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35,141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(47,410)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62,487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34358">
                <a:tc>
                  <a:txBody>
                    <a:bodyPr/>
                    <a:lstStyle/>
                    <a:p>
                      <a:pPr algn="l" fontAlgn="b"/>
                      <a:r>
                        <a:rPr lang="en-ZA" sz="900" b="0" i="0" u="none" strike="noStrike" dirty="0">
                          <a:effectLst/>
                          <a:latin typeface="Arial"/>
                        </a:rPr>
                        <a:t>    Youth Work - Central Circuit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128,355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60,336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(81,402)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107,289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34358">
                <a:tc>
                  <a:txBody>
                    <a:bodyPr/>
                    <a:lstStyle/>
                    <a:p>
                      <a:pPr algn="l" fontAlgn="b"/>
                      <a:r>
                        <a:rPr lang="en-ZA" sz="900" b="0" i="0" u="none" strike="noStrike" dirty="0">
                          <a:effectLst/>
                          <a:latin typeface="Arial"/>
                        </a:rPr>
                        <a:t>    Youth Work - K.Z.N.</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131,420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61,777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(83,346)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109,852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34358">
                <a:tc>
                  <a:txBody>
                    <a:bodyPr/>
                    <a:lstStyle/>
                    <a:p>
                      <a:pPr algn="l" fontAlgn="b"/>
                      <a:r>
                        <a:rPr lang="en-ZA" sz="800" b="0" i="0" u="none" strike="noStrike" dirty="0">
                          <a:effectLst/>
                          <a:latin typeface="Arial"/>
                        </a:rPr>
                        <a:t>      Youth Work - K.Z.N. Hub</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292,511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137,502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(185,509)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244,504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4358">
                <a:tc>
                  <a:txBody>
                    <a:bodyPr/>
                    <a:lstStyle/>
                    <a:p>
                      <a:pPr algn="l" fontAlgn="b"/>
                      <a:r>
                        <a:rPr lang="en-ZA" sz="900" b="0" i="0" u="none" strike="noStrike" dirty="0">
                          <a:effectLst/>
                          <a:latin typeface="Arial"/>
                        </a:rPr>
                        <a:t>Church Music</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352,930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90,858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(42,000)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401,787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r h="134358">
                <a:tc>
                  <a:txBody>
                    <a:bodyPr/>
                    <a:lstStyle/>
                    <a:p>
                      <a:pPr algn="l" fontAlgn="b"/>
                      <a:r>
                        <a:rPr lang="en-ZA" sz="900" b="0" i="0" u="none" strike="noStrike" dirty="0">
                          <a:effectLst/>
                          <a:latin typeface="Arial"/>
                        </a:rPr>
                        <a:t>Church Mission Fund</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1,915,181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627,668</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(847,826)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1,695,023</a:t>
                      </a:r>
                    </a:p>
                  </a:txBody>
                  <a:tcPr marL="0" marR="0" marT="0" marB="0" anchor="b">
                    <a:lnL>
                      <a:noFill/>
                    </a:lnL>
                    <a:lnR>
                      <a:noFill/>
                    </a:lnR>
                    <a:lnT>
                      <a:noFill/>
                    </a:lnT>
                    <a:lnB>
                      <a:noFill/>
                    </a:lnB>
                  </a:tcPr>
                </a:tc>
                <a:extLst>
                  <a:ext uri="{0D108BD9-81ED-4DB2-BD59-A6C34878D82A}">
                    <a16:rowId xmlns:a16="http://schemas.microsoft.com/office/drawing/2014/main" val="10012"/>
                  </a:ext>
                </a:extLst>
              </a:tr>
              <a:tr h="134358">
                <a:tc>
                  <a:txBody>
                    <a:bodyPr/>
                    <a:lstStyle/>
                    <a:p>
                      <a:pPr algn="l" fontAlgn="b"/>
                      <a:r>
                        <a:rPr lang="en-ZA" sz="900" b="0" i="0" u="none" strike="noStrike" dirty="0">
                          <a:effectLst/>
                          <a:latin typeface="Arial"/>
                        </a:rPr>
                        <a:t>Theological Education</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532,290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409,583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(362,852)</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579,021</a:t>
                      </a:r>
                    </a:p>
                  </a:txBody>
                  <a:tcPr marL="0" marR="0" marT="0" marB="0" anchor="b">
                    <a:lnL>
                      <a:noFill/>
                    </a:lnL>
                    <a:lnR>
                      <a:noFill/>
                    </a:lnR>
                    <a:lnT>
                      <a:noFill/>
                    </a:lnT>
                    <a:lnB>
                      <a:noFill/>
                    </a:lnB>
                  </a:tcPr>
                </a:tc>
                <a:extLst>
                  <a:ext uri="{0D108BD9-81ED-4DB2-BD59-A6C34878D82A}">
                    <a16:rowId xmlns:a16="http://schemas.microsoft.com/office/drawing/2014/main" val="10013"/>
                  </a:ext>
                </a:extLst>
              </a:tr>
              <a:tr h="134358">
                <a:tc>
                  <a:txBody>
                    <a:bodyPr/>
                    <a:lstStyle/>
                    <a:p>
                      <a:pPr algn="l" fontAlgn="b"/>
                      <a:r>
                        <a:rPr lang="en-ZA" sz="900" b="0" i="0" u="none" strike="noStrike" dirty="0">
                          <a:effectLst/>
                          <a:latin typeface="Arial"/>
                        </a:rPr>
                        <a:t>Deutsche Schule </a:t>
                      </a:r>
                      <a:r>
                        <a:rPr lang="en-ZA" sz="900" b="0" i="0" u="none" strike="noStrike" dirty="0" err="1">
                          <a:effectLst/>
                          <a:latin typeface="Arial"/>
                        </a:rPr>
                        <a:t>Hermannsburg</a:t>
                      </a:r>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18,843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50,000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(50,000)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18,843</a:t>
                      </a:r>
                    </a:p>
                  </a:txBody>
                  <a:tcPr marL="0" marR="0" marT="0" marB="0" anchor="b">
                    <a:lnL>
                      <a:noFill/>
                    </a:lnL>
                    <a:lnR>
                      <a:noFill/>
                    </a:lnR>
                    <a:lnT>
                      <a:noFill/>
                    </a:lnT>
                    <a:lnB>
                      <a:noFill/>
                    </a:lnB>
                  </a:tcPr>
                </a:tc>
                <a:extLst>
                  <a:ext uri="{0D108BD9-81ED-4DB2-BD59-A6C34878D82A}">
                    <a16:rowId xmlns:a16="http://schemas.microsoft.com/office/drawing/2014/main" val="10014"/>
                  </a:ext>
                </a:extLst>
              </a:tr>
              <a:tr h="134358">
                <a:tc>
                  <a:txBody>
                    <a:bodyPr/>
                    <a:lstStyle/>
                    <a:p>
                      <a:pPr algn="l" fontAlgn="b"/>
                      <a:r>
                        <a:rPr lang="en-ZA" sz="900" b="0" i="0" u="none" strike="noStrike" dirty="0">
                          <a:effectLst/>
                          <a:latin typeface="Arial"/>
                        </a:rPr>
                        <a:t>Diaconical Fund - Gossmann Trust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303,156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303,156</a:t>
                      </a:r>
                    </a:p>
                  </a:txBody>
                  <a:tcPr marL="0" marR="0" marT="0" marB="0" anchor="b">
                    <a:lnL>
                      <a:noFill/>
                    </a:lnL>
                    <a:lnR>
                      <a:noFill/>
                    </a:lnR>
                    <a:lnT>
                      <a:noFill/>
                    </a:lnT>
                    <a:lnB>
                      <a:noFill/>
                    </a:lnB>
                  </a:tcPr>
                </a:tc>
                <a:extLst>
                  <a:ext uri="{0D108BD9-81ED-4DB2-BD59-A6C34878D82A}">
                    <a16:rowId xmlns:a16="http://schemas.microsoft.com/office/drawing/2014/main" val="10015"/>
                  </a:ext>
                </a:extLst>
              </a:tr>
              <a:tr h="164520">
                <a:tc>
                  <a:txBody>
                    <a:bodyPr/>
                    <a:lstStyle/>
                    <a:p>
                      <a:pPr algn="l" fontAlgn="ctr"/>
                      <a:r>
                        <a:rPr lang="en-ZA" sz="900" b="0" i="0" u="none" strike="noStrike" dirty="0">
                          <a:effectLst/>
                          <a:latin typeface="Calibri"/>
                        </a:rPr>
                        <a:t>Seafarers Reserve</a:t>
                      </a:r>
                    </a:p>
                  </a:txBody>
                  <a:tcPr marL="0" marR="0" marT="0" marB="0" anchor="ctr">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1,146,692</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33,064</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(595,629)</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584,126</a:t>
                      </a:r>
                    </a:p>
                  </a:txBody>
                  <a:tcPr marL="0" marR="0" marT="0" marB="0" anchor="b">
                    <a:lnL>
                      <a:noFill/>
                    </a:lnL>
                    <a:lnR>
                      <a:noFill/>
                    </a:lnR>
                    <a:lnT>
                      <a:noFill/>
                    </a:lnT>
                    <a:lnB>
                      <a:noFill/>
                    </a:lnB>
                  </a:tcPr>
                </a:tc>
                <a:extLst>
                  <a:ext uri="{0D108BD9-81ED-4DB2-BD59-A6C34878D82A}">
                    <a16:rowId xmlns:a16="http://schemas.microsoft.com/office/drawing/2014/main" val="10016"/>
                  </a:ext>
                </a:extLst>
              </a:tr>
              <a:tr h="134358">
                <a:tc>
                  <a:txBody>
                    <a:bodyPr/>
                    <a:lstStyle/>
                    <a:p>
                      <a:pPr algn="l" fontAlgn="b"/>
                      <a:r>
                        <a:rPr lang="en-ZA" sz="900" b="0" i="0" u="none" strike="noStrike" dirty="0">
                          <a:effectLst/>
                          <a:latin typeface="Arial"/>
                        </a:rPr>
                        <a:t>Refugee fund</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35,868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35,868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41017">
                <a:tc>
                  <a:txBody>
                    <a:bodyPr/>
                    <a:lstStyle/>
                    <a:p>
                      <a:pPr algn="l" fontAlgn="b"/>
                      <a:endParaRPr lang="en-ZA" sz="900" b="1"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4,939,485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1,474,595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33,064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(2,298,307)</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4,148,836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41017">
                <a:tc>
                  <a:txBody>
                    <a:bodyPr/>
                    <a:lstStyle/>
                    <a:p>
                      <a:pPr algn="l" fontAlgn="b"/>
                      <a:r>
                        <a:rPr lang="en-ZA" sz="900" b="1" i="0" u="sng" strike="noStrike" dirty="0">
                          <a:effectLst/>
                          <a:latin typeface="Arial"/>
                        </a:rPr>
                        <a:t>FUND SPECIFIC RESERVE</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9"/>
                  </a:ext>
                </a:extLst>
              </a:tr>
              <a:tr h="134358">
                <a:tc>
                  <a:txBody>
                    <a:bodyPr/>
                    <a:lstStyle/>
                    <a:p>
                      <a:pPr algn="l" fontAlgn="b"/>
                      <a:r>
                        <a:rPr lang="en-ZA" sz="900" b="0" i="0" u="none" strike="noStrike" dirty="0">
                          <a:effectLst/>
                          <a:latin typeface="Arial"/>
                        </a:rPr>
                        <a:t>Building Reserve - Northern Parish</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156,783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3,788</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(5,250)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155,321</a:t>
                      </a:r>
                    </a:p>
                  </a:txBody>
                  <a:tcPr marL="0" marR="0" marT="0" marB="0" anchor="b">
                    <a:lnL>
                      <a:noFill/>
                    </a:lnL>
                    <a:lnR>
                      <a:noFill/>
                    </a:lnR>
                    <a:lnT>
                      <a:noFill/>
                    </a:lnT>
                    <a:lnB>
                      <a:noFill/>
                    </a:lnB>
                  </a:tcPr>
                </a:tc>
                <a:extLst>
                  <a:ext uri="{0D108BD9-81ED-4DB2-BD59-A6C34878D82A}">
                    <a16:rowId xmlns:a16="http://schemas.microsoft.com/office/drawing/2014/main" val="10020"/>
                  </a:ext>
                </a:extLst>
              </a:tr>
              <a:tr h="268717">
                <a:tc>
                  <a:txBody>
                    <a:bodyPr/>
                    <a:lstStyle/>
                    <a:p>
                      <a:pPr algn="l" fontAlgn="b"/>
                      <a:r>
                        <a:rPr lang="en-ZA" sz="900" b="0" i="0" u="none" strike="noStrike" dirty="0">
                          <a:effectLst/>
                          <a:latin typeface="Arial"/>
                        </a:rPr>
                        <a:t>Building Reserve Louis Trichardt (Part of Nortern Parish)</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218,713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5,413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(2,193)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221,933</a:t>
                      </a:r>
                    </a:p>
                  </a:txBody>
                  <a:tcPr marL="0" marR="0" marT="0" marB="0" anchor="b">
                    <a:lnL>
                      <a:noFill/>
                    </a:lnL>
                    <a:lnR>
                      <a:noFill/>
                    </a:lnR>
                    <a:lnT>
                      <a:noFill/>
                    </a:lnT>
                    <a:lnB>
                      <a:noFill/>
                    </a:lnB>
                  </a:tcPr>
                </a:tc>
                <a:extLst>
                  <a:ext uri="{0D108BD9-81ED-4DB2-BD59-A6C34878D82A}">
                    <a16:rowId xmlns:a16="http://schemas.microsoft.com/office/drawing/2014/main" val="10021"/>
                  </a:ext>
                </a:extLst>
              </a:tr>
              <a:tr h="134358">
                <a:tc>
                  <a:txBody>
                    <a:bodyPr/>
                    <a:lstStyle/>
                    <a:p>
                      <a:pPr algn="l" fontAlgn="b"/>
                      <a:r>
                        <a:rPr lang="en-ZA" sz="900" b="0" i="0" u="none" strike="noStrike" dirty="0">
                          <a:effectLst/>
                          <a:latin typeface="Arial"/>
                        </a:rPr>
                        <a:t>Building Reserve -Trinity</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75,239</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131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(70,000)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5,370</a:t>
                      </a:r>
                    </a:p>
                  </a:txBody>
                  <a:tcPr marL="0" marR="0" marT="0" marB="0" anchor="b">
                    <a:lnL>
                      <a:noFill/>
                    </a:lnL>
                    <a:lnR>
                      <a:noFill/>
                    </a:lnR>
                    <a:lnT>
                      <a:noFill/>
                    </a:lnT>
                    <a:lnB>
                      <a:noFill/>
                    </a:lnB>
                  </a:tcPr>
                </a:tc>
                <a:extLst>
                  <a:ext uri="{0D108BD9-81ED-4DB2-BD59-A6C34878D82A}">
                    <a16:rowId xmlns:a16="http://schemas.microsoft.com/office/drawing/2014/main" val="10022"/>
                  </a:ext>
                </a:extLst>
              </a:tr>
              <a:tr h="137884">
                <a:tc>
                  <a:txBody>
                    <a:bodyPr/>
                    <a:lstStyle/>
                    <a:p>
                      <a:pPr algn="l" fontAlgn="ctr"/>
                      <a:r>
                        <a:rPr lang="en-ZA" sz="900" b="0" i="0" u="none" strike="noStrike" dirty="0">
                          <a:effectLst/>
                          <a:latin typeface="Calibri"/>
                        </a:rPr>
                        <a:t>Property Reserve -</a:t>
                      </a:r>
                      <a:r>
                        <a:rPr lang="en-ZA" sz="900" b="0" i="0" u="none" strike="noStrike" dirty="0" err="1">
                          <a:effectLst/>
                          <a:latin typeface="Calibri"/>
                        </a:rPr>
                        <a:t>Hermannsburg</a:t>
                      </a:r>
                      <a:r>
                        <a:rPr lang="en-ZA" sz="900" b="0" i="0" u="none" strike="noStrike" dirty="0">
                          <a:effectLst/>
                          <a:latin typeface="Calibri"/>
                        </a:rPr>
                        <a:t> School </a:t>
                      </a:r>
                    </a:p>
                  </a:txBody>
                  <a:tcPr marL="0" marR="0" marT="0" marB="0" anchor="ctr">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4,778,451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336,130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(332,927)</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4,781,653</a:t>
                      </a:r>
                    </a:p>
                  </a:txBody>
                  <a:tcPr marL="0" marR="0" marT="0" marB="0" anchor="b">
                    <a:lnL>
                      <a:noFill/>
                    </a:lnL>
                    <a:lnR>
                      <a:noFill/>
                    </a:lnR>
                    <a:lnT>
                      <a:noFill/>
                    </a:lnT>
                    <a:lnB>
                      <a:noFill/>
                    </a:lnB>
                  </a:tcPr>
                </a:tc>
                <a:extLst>
                  <a:ext uri="{0D108BD9-81ED-4DB2-BD59-A6C34878D82A}">
                    <a16:rowId xmlns:a16="http://schemas.microsoft.com/office/drawing/2014/main" val="10023"/>
                  </a:ext>
                </a:extLst>
              </a:tr>
              <a:tr h="134358">
                <a:tc>
                  <a:txBody>
                    <a:bodyPr/>
                    <a:lstStyle/>
                    <a:p>
                      <a:pPr algn="l" fontAlgn="b"/>
                      <a:r>
                        <a:rPr lang="en-ZA" sz="900" b="0" i="0" u="none" strike="noStrike" dirty="0">
                          <a:effectLst/>
                          <a:latin typeface="Arial"/>
                        </a:rPr>
                        <a:t>Building Reserve Dolphin coast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8,044,586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263,675</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(3,650,000)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4,658,261</a:t>
                      </a:r>
                    </a:p>
                  </a:txBody>
                  <a:tcPr marL="0" marR="0" marT="0" marB="0" anchor="b">
                    <a:lnL>
                      <a:noFill/>
                    </a:lnL>
                    <a:lnR>
                      <a:noFill/>
                    </a:lnR>
                    <a:lnT>
                      <a:noFill/>
                    </a:lnT>
                    <a:lnB>
                      <a:noFill/>
                    </a:lnB>
                  </a:tcPr>
                </a:tc>
                <a:extLst>
                  <a:ext uri="{0D108BD9-81ED-4DB2-BD59-A6C34878D82A}">
                    <a16:rowId xmlns:a16="http://schemas.microsoft.com/office/drawing/2014/main" val="10024"/>
                  </a:ext>
                </a:extLst>
              </a:tr>
              <a:tr h="134358">
                <a:tc>
                  <a:txBody>
                    <a:bodyPr/>
                    <a:lstStyle/>
                    <a:p>
                      <a:pPr algn="l" fontAlgn="b"/>
                      <a:r>
                        <a:rPr lang="en-ZA" sz="900" b="0" i="0" u="none" strike="noStrike" dirty="0">
                          <a:effectLst/>
                          <a:latin typeface="Arial"/>
                        </a:rPr>
                        <a:t>Motor Vehicle Reserve</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347,567</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26,854</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100,000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474,421</a:t>
                      </a:r>
                    </a:p>
                  </a:txBody>
                  <a:tcPr marL="0" marR="0" marT="0" marB="0" anchor="b">
                    <a:lnL>
                      <a:noFill/>
                    </a:lnL>
                    <a:lnR>
                      <a:noFill/>
                    </a:lnR>
                    <a:lnT>
                      <a:noFill/>
                    </a:lnT>
                    <a:lnB>
                      <a:noFill/>
                    </a:lnB>
                  </a:tcPr>
                </a:tc>
                <a:extLst>
                  <a:ext uri="{0D108BD9-81ED-4DB2-BD59-A6C34878D82A}">
                    <a16:rowId xmlns:a16="http://schemas.microsoft.com/office/drawing/2014/main" val="10025"/>
                  </a:ext>
                </a:extLst>
              </a:tr>
              <a:tr h="134358">
                <a:tc>
                  <a:txBody>
                    <a:bodyPr/>
                    <a:lstStyle/>
                    <a:p>
                      <a:pPr algn="l" fontAlgn="b"/>
                      <a:r>
                        <a:rPr lang="en-ZA" sz="900" b="0" i="0" u="none" strike="noStrike" dirty="0">
                          <a:effectLst/>
                          <a:latin typeface="Arial"/>
                        </a:rPr>
                        <a:t>Haus Kandaze Reserve</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577,200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577,200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41017">
                <a:tc>
                  <a:txBody>
                    <a:bodyPr/>
                    <a:lstStyle/>
                    <a:p>
                      <a:pPr algn="l" fontAlgn="b"/>
                      <a:endParaRPr lang="en-ZA" sz="900" b="1"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14,198,538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635,991</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(4,060,370)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100,000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10,874,159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274201">
                <a:tc>
                  <a:txBody>
                    <a:bodyPr/>
                    <a:lstStyle/>
                    <a:p>
                      <a:pPr algn="l" fontAlgn="b"/>
                      <a:r>
                        <a:rPr lang="en-ZA" sz="900" b="1" i="0" u="none" strike="noStrike" dirty="0">
                          <a:effectLst/>
                          <a:latin typeface="Arial"/>
                        </a:rPr>
                        <a:t>LONGTERM PROVISION AND LIABILITES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8"/>
                  </a:ext>
                </a:extLst>
              </a:tr>
              <a:tr h="268717">
                <a:tc>
                  <a:txBody>
                    <a:bodyPr/>
                    <a:lstStyle/>
                    <a:p>
                      <a:pPr algn="l" fontAlgn="b"/>
                      <a:r>
                        <a:rPr lang="en-ZA" sz="900" b="0" i="0" u="none" strike="noStrike" dirty="0">
                          <a:effectLst/>
                          <a:latin typeface="Arial"/>
                        </a:rPr>
                        <a:t>ELCSA (N-T) Medical Provision-Pensioners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6,195,335</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435,026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(871,135)</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5,759,226</a:t>
                      </a:r>
                    </a:p>
                  </a:txBody>
                  <a:tcPr marL="0" marR="0" marT="0" marB="0" anchor="b">
                    <a:lnL>
                      <a:noFill/>
                    </a:lnL>
                    <a:lnR>
                      <a:noFill/>
                    </a:lnR>
                    <a:lnT>
                      <a:noFill/>
                    </a:lnT>
                    <a:lnB>
                      <a:noFill/>
                    </a:lnB>
                  </a:tcPr>
                </a:tc>
                <a:extLst>
                  <a:ext uri="{0D108BD9-81ED-4DB2-BD59-A6C34878D82A}">
                    <a16:rowId xmlns:a16="http://schemas.microsoft.com/office/drawing/2014/main" val="10029"/>
                  </a:ext>
                </a:extLst>
              </a:tr>
              <a:tr h="268717">
                <a:tc>
                  <a:txBody>
                    <a:bodyPr/>
                    <a:lstStyle/>
                    <a:p>
                      <a:pPr algn="l" fontAlgn="b"/>
                      <a:r>
                        <a:rPr lang="en-ZA" sz="900" b="0" i="0" u="none" strike="noStrike" dirty="0">
                          <a:effectLst/>
                          <a:latin typeface="Arial"/>
                        </a:rPr>
                        <a:t>ELCSA (N-T) Medical Provision-Pastors in service</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3,198,766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224,612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1,150,353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4,573,732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41017">
                <a:tc>
                  <a:txBody>
                    <a:bodyPr/>
                    <a:lstStyle/>
                    <a:p>
                      <a:pPr algn="l" fontAlgn="b"/>
                      <a:endParaRPr lang="en-ZA" sz="900" b="1"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9,394,101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659,639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(871,135)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1,150,353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10,332,958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48852">
                <a:tc>
                  <a:txBody>
                    <a:bodyPr/>
                    <a:lstStyle/>
                    <a:p>
                      <a:pPr algn="l" fontAlgn="b"/>
                      <a:r>
                        <a:rPr lang="en-ZA" sz="900" b="1" i="0" u="sng" strike="noStrike" dirty="0">
                          <a:effectLst/>
                          <a:latin typeface="Arial"/>
                        </a:rPr>
                        <a:t>TOTAL DEDICATED RESERVES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28,532,124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1,474,595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1,328,693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(7,229,813)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1,250,353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25,355,953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r h="274201">
                <a:tc>
                  <a:txBody>
                    <a:bodyPr/>
                    <a:lstStyle/>
                    <a:p>
                      <a:pPr algn="l" fontAlgn="b"/>
                      <a:r>
                        <a:rPr lang="en-ZA" sz="900" b="1" i="0" u="sng" strike="noStrike" dirty="0">
                          <a:effectLst/>
                          <a:latin typeface="Arial"/>
                        </a:rPr>
                        <a:t>Retained Earnings [Ex General Reserves]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4,692,213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900" b="0" i="0" u="none" strike="noStrike" dirty="0">
                          <a:effectLst/>
                          <a:latin typeface="Arial"/>
                        </a:rPr>
                        <a:t>152,991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900" b="0" i="0" u="none" strike="noStrike" dirty="0">
                          <a:effectLst/>
                          <a:latin typeface="Arial"/>
                        </a:rPr>
                        <a:t>4,845,204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r h="141017">
                <a:tc>
                  <a:txBody>
                    <a:bodyPr/>
                    <a:lstStyle/>
                    <a:p>
                      <a:pPr algn="l" fontAlgn="b"/>
                      <a:r>
                        <a:rPr lang="en-ZA" sz="900" b="1" i="0" u="sng" strike="noStrike" dirty="0">
                          <a:effectLst/>
                          <a:latin typeface="Arial"/>
                        </a:rPr>
                        <a:t>TOTAL RESERVES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33,224,337</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1,474,595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1,328,693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(7,229,813)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1,403,344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30,201,156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bl>
          </a:graphicData>
        </a:graphic>
      </p:graphicFrame>
    </p:spTree>
    <p:extLst>
      <p:ext uri="{BB962C8B-B14F-4D97-AF65-F5344CB8AC3E}">
        <p14:creationId xmlns:p14="http://schemas.microsoft.com/office/powerpoint/2010/main" val="266660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95"/>
            <a:ext cx="8229600" cy="202034"/>
          </a:xfrm>
        </p:spPr>
        <p:txBody>
          <a:bodyPr>
            <a:normAutofit fontScale="90000"/>
          </a:bodyPr>
          <a:lstStyle/>
          <a:p>
            <a:r>
              <a:rPr lang="en-ZA" sz="2000" dirty="0"/>
              <a:t>Fund and Reserves Statement 2021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2769497"/>
              </p:ext>
            </p:extLst>
          </p:nvPr>
        </p:nvGraphicFramePr>
        <p:xfrm>
          <a:off x="251523" y="260648"/>
          <a:ext cx="8712963" cy="6172200"/>
        </p:xfrm>
        <a:graphic>
          <a:graphicData uri="http://schemas.openxmlformats.org/drawingml/2006/table">
            <a:tbl>
              <a:tblPr/>
              <a:tblGrid>
                <a:gridCol w="1726467">
                  <a:extLst>
                    <a:ext uri="{9D8B030D-6E8A-4147-A177-3AD203B41FA5}">
                      <a16:colId xmlns:a16="http://schemas.microsoft.com/office/drawing/2014/main" val="20000"/>
                    </a:ext>
                  </a:extLst>
                </a:gridCol>
                <a:gridCol w="732800">
                  <a:extLst>
                    <a:ext uri="{9D8B030D-6E8A-4147-A177-3AD203B41FA5}">
                      <a16:colId xmlns:a16="http://schemas.microsoft.com/office/drawing/2014/main" val="20001"/>
                    </a:ext>
                  </a:extLst>
                </a:gridCol>
                <a:gridCol w="739914">
                  <a:extLst>
                    <a:ext uri="{9D8B030D-6E8A-4147-A177-3AD203B41FA5}">
                      <a16:colId xmlns:a16="http://schemas.microsoft.com/office/drawing/2014/main" val="20002"/>
                    </a:ext>
                  </a:extLst>
                </a:gridCol>
                <a:gridCol w="151777">
                  <a:extLst>
                    <a:ext uri="{9D8B030D-6E8A-4147-A177-3AD203B41FA5}">
                      <a16:colId xmlns:a16="http://schemas.microsoft.com/office/drawing/2014/main" val="20003"/>
                    </a:ext>
                  </a:extLst>
                </a:gridCol>
                <a:gridCol w="948608">
                  <a:extLst>
                    <a:ext uri="{9D8B030D-6E8A-4147-A177-3AD203B41FA5}">
                      <a16:colId xmlns:a16="http://schemas.microsoft.com/office/drawing/2014/main" val="20004"/>
                    </a:ext>
                  </a:extLst>
                </a:gridCol>
                <a:gridCol w="85374">
                  <a:extLst>
                    <a:ext uri="{9D8B030D-6E8A-4147-A177-3AD203B41FA5}">
                      <a16:colId xmlns:a16="http://schemas.microsoft.com/office/drawing/2014/main" val="20005"/>
                    </a:ext>
                  </a:extLst>
                </a:gridCol>
                <a:gridCol w="787344">
                  <a:extLst>
                    <a:ext uri="{9D8B030D-6E8A-4147-A177-3AD203B41FA5}">
                      <a16:colId xmlns:a16="http://schemas.microsoft.com/office/drawing/2014/main" val="20006"/>
                    </a:ext>
                  </a:extLst>
                </a:gridCol>
                <a:gridCol w="85374">
                  <a:extLst>
                    <a:ext uri="{9D8B030D-6E8A-4147-A177-3AD203B41FA5}">
                      <a16:colId xmlns:a16="http://schemas.microsoft.com/office/drawing/2014/main" val="20007"/>
                    </a:ext>
                  </a:extLst>
                </a:gridCol>
                <a:gridCol w="834776">
                  <a:extLst>
                    <a:ext uri="{9D8B030D-6E8A-4147-A177-3AD203B41FA5}">
                      <a16:colId xmlns:a16="http://schemas.microsoft.com/office/drawing/2014/main" val="20008"/>
                    </a:ext>
                  </a:extLst>
                </a:gridCol>
                <a:gridCol w="85374">
                  <a:extLst>
                    <a:ext uri="{9D8B030D-6E8A-4147-A177-3AD203B41FA5}">
                      <a16:colId xmlns:a16="http://schemas.microsoft.com/office/drawing/2014/main" val="20009"/>
                    </a:ext>
                  </a:extLst>
                </a:gridCol>
                <a:gridCol w="875091">
                  <a:extLst>
                    <a:ext uri="{9D8B030D-6E8A-4147-A177-3AD203B41FA5}">
                      <a16:colId xmlns:a16="http://schemas.microsoft.com/office/drawing/2014/main" val="20010"/>
                    </a:ext>
                  </a:extLst>
                </a:gridCol>
                <a:gridCol w="85374">
                  <a:extLst>
                    <a:ext uri="{9D8B030D-6E8A-4147-A177-3AD203B41FA5}">
                      <a16:colId xmlns:a16="http://schemas.microsoft.com/office/drawing/2014/main" val="20011"/>
                    </a:ext>
                  </a:extLst>
                </a:gridCol>
                <a:gridCol w="768373">
                  <a:extLst>
                    <a:ext uri="{9D8B030D-6E8A-4147-A177-3AD203B41FA5}">
                      <a16:colId xmlns:a16="http://schemas.microsoft.com/office/drawing/2014/main" val="20012"/>
                    </a:ext>
                  </a:extLst>
                </a:gridCol>
                <a:gridCol w="85374">
                  <a:extLst>
                    <a:ext uri="{9D8B030D-6E8A-4147-A177-3AD203B41FA5}">
                      <a16:colId xmlns:a16="http://schemas.microsoft.com/office/drawing/2014/main" val="20013"/>
                    </a:ext>
                  </a:extLst>
                </a:gridCol>
                <a:gridCol w="720943">
                  <a:extLst>
                    <a:ext uri="{9D8B030D-6E8A-4147-A177-3AD203B41FA5}">
                      <a16:colId xmlns:a16="http://schemas.microsoft.com/office/drawing/2014/main" val="20014"/>
                    </a:ext>
                  </a:extLst>
                </a:gridCol>
              </a:tblGrid>
              <a:tr h="108216">
                <a:tc gridSpan="2">
                  <a:txBody>
                    <a:bodyPr/>
                    <a:lstStyle/>
                    <a:p>
                      <a:pPr algn="l" fontAlgn="b"/>
                      <a:r>
                        <a:rPr lang="en-ZA" sz="900" b="1" i="0" u="none" strike="noStrike" dirty="0">
                          <a:effectLst/>
                          <a:latin typeface="Arial"/>
                        </a:rPr>
                        <a:t>FUNDS AND RESERVES FOR THE YEAR ENDED </a:t>
                      </a:r>
                    </a:p>
                  </a:txBody>
                  <a:tcPr marL="0" marR="0" marT="0" marB="0" anchor="b">
                    <a:lnL>
                      <a:noFill/>
                    </a:lnL>
                    <a:lnR>
                      <a:noFill/>
                    </a:lnR>
                    <a:lnT>
                      <a:noFill/>
                    </a:lnT>
                    <a:lnB>
                      <a:noFill/>
                    </a:lnB>
                  </a:tcPr>
                </a:tc>
                <a:tc hMerge="1">
                  <a:txBody>
                    <a:bodyPr/>
                    <a:lstStyle/>
                    <a:p>
                      <a:endParaRPr lang="en-ZA"/>
                    </a:p>
                  </a:txBody>
                  <a:tcPr/>
                </a:tc>
                <a:tc>
                  <a:txBody>
                    <a:bodyPr/>
                    <a:lstStyle/>
                    <a:p>
                      <a:pPr algn="ctr" fontAlgn="b"/>
                      <a:r>
                        <a:rPr lang="en-ZA" sz="900" b="0" i="0" u="none" strike="noStrike" dirty="0">
                          <a:effectLst/>
                          <a:latin typeface="Arial"/>
                        </a:rPr>
                        <a:t>01/01/21</a:t>
                      </a: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b"/>
                      <a:r>
                        <a:rPr lang="en-ZA" sz="900" b="0" i="0" u="none" strike="noStrike" dirty="0">
                          <a:effectLst/>
                          <a:latin typeface="Arial"/>
                        </a:rPr>
                        <a:t>31/12/21</a:t>
                      </a:r>
                    </a:p>
                  </a:txBody>
                  <a:tcPr marL="0" marR="0" marT="0" marB="0" anchor="b">
                    <a:lnL>
                      <a:noFill/>
                    </a:lnL>
                    <a:lnR>
                      <a:noFill/>
                    </a:lnR>
                    <a:lnT>
                      <a:noFill/>
                    </a:lnT>
                    <a:lnB>
                      <a:noFill/>
                    </a:lnB>
                  </a:tcPr>
                </a:tc>
                <a:extLst>
                  <a:ext uri="{0D108BD9-81ED-4DB2-BD59-A6C34878D82A}">
                    <a16:rowId xmlns:a16="http://schemas.microsoft.com/office/drawing/2014/main" val="10000"/>
                  </a:ext>
                </a:extLst>
              </a:tr>
              <a:tr h="324647">
                <a:tc>
                  <a:txBody>
                    <a:bodyPr/>
                    <a:lstStyle/>
                    <a:p>
                      <a:pPr algn="l" fontAlgn="b"/>
                      <a:r>
                        <a:rPr lang="en-ZA" sz="900" b="1" i="0" u="none" strike="noStrike" dirty="0">
                          <a:effectLst/>
                          <a:latin typeface="Arial"/>
                        </a:rPr>
                        <a:t>31 December 2021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ctr" fontAlgn="t"/>
                      <a:r>
                        <a:rPr lang="en-ZA" sz="900" b="0" i="0" u="none" strike="noStrike" dirty="0">
                          <a:effectLst/>
                          <a:latin typeface="Arial"/>
                        </a:rPr>
                        <a:t>Opening Balances</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Collections and Donations</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Other Receipts and Provisions</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Interest and Internal Allocations</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Payments /.Transfers</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Transfer Income Statement</a:t>
                      </a:r>
                    </a:p>
                  </a:txBody>
                  <a:tcPr marL="0" marR="0" marT="0" marB="0">
                    <a:lnL>
                      <a:noFill/>
                    </a:lnL>
                    <a:lnR>
                      <a:noFill/>
                    </a:lnR>
                    <a:lnT>
                      <a:noFill/>
                    </a:lnT>
                    <a:lnB>
                      <a:noFill/>
                    </a:lnB>
                  </a:tcPr>
                </a:tc>
                <a:tc>
                  <a:txBody>
                    <a:bodyPr/>
                    <a:lstStyle/>
                    <a:p>
                      <a:pPr algn="ctr" fontAlgn="t"/>
                      <a:endParaRPr lang="en-ZA" sz="900" b="0" i="0" u="none" strike="noStrike" dirty="0">
                        <a:effectLst/>
                        <a:latin typeface="Arial"/>
                      </a:endParaRPr>
                    </a:p>
                  </a:txBody>
                  <a:tcPr marL="0" marR="0" marT="0" marB="0">
                    <a:lnL>
                      <a:noFill/>
                    </a:lnL>
                    <a:lnR>
                      <a:noFill/>
                    </a:lnR>
                    <a:lnT>
                      <a:noFill/>
                    </a:lnT>
                    <a:lnB>
                      <a:noFill/>
                    </a:lnB>
                  </a:tcPr>
                </a:tc>
                <a:tc>
                  <a:txBody>
                    <a:bodyPr/>
                    <a:lstStyle/>
                    <a:p>
                      <a:pPr algn="ctr" fontAlgn="t"/>
                      <a:r>
                        <a:rPr lang="en-ZA" sz="900" b="0" i="0" u="none" strike="noStrike" dirty="0">
                          <a:effectLst/>
                          <a:latin typeface="Arial"/>
                        </a:rPr>
                        <a:t>Closing Balance</a:t>
                      </a:r>
                    </a:p>
                  </a:txBody>
                  <a:tcPr marL="0" marR="0" marT="0" marB="0">
                    <a:lnL>
                      <a:noFill/>
                    </a:lnL>
                    <a:lnR>
                      <a:noFill/>
                    </a:lnR>
                    <a:lnT>
                      <a:noFill/>
                    </a:lnT>
                    <a:lnB>
                      <a:noFill/>
                    </a:lnB>
                  </a:tcPr>
                </a:tc>
                <a:extLst>
                  <a:ext uri="{0D108BD9-81ED-4DB2-BD59-A6C34878D82A}">
                    <a16:rowId xmlns:a16="http://schemas.microsoft.com/office/drawing/2014/main" val="10001"/>
                  </a:ext>
                </a:extLst>
              </a:tr>
              <a:tr h="108216">
                <a:tc>
                  <a:txBody>
                    <a:bodyPr/>
                    <a:lstStyle/>
                    <a:p>
                      <a:pPr algn="l" fontAlgn="b"/>
                      <a:r>
                        <a:rPr lang="en-ZA" sz="900" b="1" i="0" u="sng" strike="noStrike" dirty="0">
                          <a:effectLst/>
                          <a:latin typeface="Arial"/>
                        </a:rPr>
                        <a:t>TRANSIENT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08216">
                <a:tc>
                  <a:txBody>
                    <a:bodyPr/>
                    <a:lstStyle/>
                    <a:p>
                      <a:pPr algn="l" fontAlgn="b"/>
                      <a:r>
                        <a:rPr lang="en-ZA" sz="900" b="0" i="0" u="none" strike="noStrike" dirty="0">
                          <a:effectLst/>
                          <a:latin typeface="Arial"/>
                        </a:rPr>
                        <a:t>Old Age Homes of the Church</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3,804</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3,804</a:t>
                      </a:r>
                    </a:p>
                  </a:txBody>
                  <a:tcPr marL="0" marR="0" marT="0" marB="0" anchor="b">
                    <a:lnL>
                      <a:noFill/>
                    </a:lnL>
                    <a:lnR>
                      <a:noFill/>
                    </a:lnR>
                    <a:lnT>
                      <a:noFill/>
                    </a:lnT>
                    <a:lnB>
                      <a:noFill/>
                    </a:lnB>
                  </a:tcPr>
                </a:tc>
                <a:extLst>
                  <a:ext uri="{0D108BD9-81ED-4DB2-BD59-A6C34878D82A}">
                    <a16:rowId xmlns:a16="http://schemas.microsoft.com/office/drawing/2014/main" val="10003"/>
                  </a:ext>
                </a:extLst>
              </a:tr>
              <a:tr h="108216">
                <a:tc>
                  <a:txBody>
                    <a:bodyPr/>
                    <a:lstStyle/>
                    <a:p>
                      <a:pPr algn="l" fontAlgn="b"/>
                      <a:r>
                        <a:rPr lang="en-ZA" sz="900" b="0" i="0" u="none" strike="noStrike" dirty="0">
                          <a:effectLst/>
                          <a:latin typeface="Arial"/>
                        </a:rPr>
                        <a:t>Church Youth Work</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527,207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311,311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(420,000)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418,518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8216">
                <a:tc>
                  <a:txBody>
                    <a:bodyPr/>
                    <a:lstStyle/>
                    <a:p>
                      <a:pPr algn="l" fontAlgn="b"/>
                      <a:r>
                        <a:rPr lang="en-ZA" sz="900" b="0" i="0" u="none" strike="noStrike" dirty="0">
                          <a:effectLst/>
                          <a:latin typeface="Arial"/>
                        </a:rPr>
                        <a:t>    Youth Work - General</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3,075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1,816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(2,450)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2,441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108216">
                <a:tc>
                  <a:txBody>
                    <a:bodyPr/>
                    <a:lstStyle/>
                    <a:p>
                      <a:pPr algn="l" fontAlgn="b"/>
                      <a:r>
                        <a:rPr lang="en-ZA" sz="900" b="0" i="0" u="none" strike="noStrike" dirty="0">
                          <a:effectLst/>
                          <a:latin typeface="Arial"/>
                        </a:rPr>
                        <a:t>    Youth Work - Northern Circuit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62,487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36,898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(49,780)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49,605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08216">
                <a:tc>
                  <a:txBody>
                    <a:bodyPr/>
                    <a:lstStyle/>
                    <a:p>
                      <a:pPr algn="l" fontAlgn="b"/>
                      <a:r>
                        <a:rPr lang="en-ZA" sz="900" b="0" i="0" u="none" strike="noStrike" dirty="0">
                          <a:effectLst/>
                          <a:latin typeface="Arial"/>
                        </a:rPr>
                        <a:t>    Youth Work - Central Circuit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107,289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63,353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(85,472)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85,170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08216">
                <a:tc>
                  <a:txBody>
                    <a:bodyPr/>
                    <a:lstStyle/>
                    <a:p>
                      <a:pPr algn="l" fontAlgn="b"/>
                      <a:r>
                        <a:rPr lang="en-ZA" sz="900" b="0" i="0" u="none" strike="noStrike" dirty="0">
                          <a:effectLst/>
                          <a:latin typeface="Arial"/>
                        </a:rPr>
                        <a:t>    Youth Work - K.Z.N.</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109,852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64,866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(87,513)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87,205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08216">
                <a:tc>
                  <a:txBody>
                    <a:bodyPr/>
                    <a:lstStyle/>
                    <a:p>
                      <a:pPr algn="l" fontAlgn="b"/>
                      <a:r>
                        <a:rPr lang="en-ZA" sz="800" b="0" i="0" u="none" strike="noStrike" dirty="0">
                          <a:effectLst/>
                          <a:latin typeface="Arial"/>
                        </a:rPr>
                        <a:t>      Youth Work - K.Z.N. Hub</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244,504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144,377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900" b="0" i="0" u="none" strike="noStrike" dirty="0">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(194,784)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900" b="0" i="0" u="none" strike="noStrike" dirty="0">
                          <a:effectLst/>
                          <a:latin typeface="Arial"/>
                        </a:rPr>
                        <a:t>194,097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08216">
                <a:tc>
                  <a:txBody>
                    <a:bodyPr/>
                    <a:lstStyle/>
                    <a:p>
                      <a:pPr algn="l" fontAlgn="b"/>
                      <a:r>
                        <a:rPr lang="en-ZA" sz="900" b="0" i="0" u="none" strike="noStrike" dirty="0">
                          <a:effectLst/>
                          <a:latin typeface="Arial"/>
                        </a:rPr>
                        <a:t>Church Music</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401,787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95,401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(44,100)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453,088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108216">
                <a:tc>
                  <a:txBody>
                    <a:bodyPr/>
                    <a:lstStyle/>
                    <a:p>
                      <a:pPr algn="l" fontAlgn="b"/>
                      <a:r>
                        <a:rPr lang="en-ZA" sz="900" b="0" i="0" u="none" strike="noStrike" dirty="0">
                          <a:effectLst/>
                          <a:latin typeface="Arial"/>
                        </a:rPr>
                        <a:t>Church Mission Fund</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1,695,023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659,051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(890,217)</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1,463,856</a:t>
                      </a:r>
                    </a:p>
                  </a:txBody>
                  <a:tcPr marL="0" marR="0" marT="0" marB="0" anchor="b">
                    <a:lnL>
                      <a:noFill/>
                    </a:lnL>
                    <a:lnR>
                      <a:noFill/>
                    </a:lnR>
                    <a:lnT>
                      <a:noFill/>
                    </a:lnT>
                    <a:lnB>
                      <a:noFill/>
                    </a:lnB>
                  </a:tcPr>
                </a:tc>
                <a:extLst>
                  <a:ext uri="{0D108BD9-81ED-4DB2-BD59-A6C34878D82A}">
                    <a16:rowId xmlns:a16="http://schemas.microsoft.com/office/drawing/2014/main" val="10011"/>
                  </a:ext>
                </a:extLst>
              </a:tr>
              <a:tr h="108216">
                <a:tc>
                  <a:txBody>
                    <a:bodyPr/>
                    <a:lstStyle/>
                    <a:p>
                      <a:pPr algn="l" fontAlgn="b"/>
                      <a:r>
                        <a:rPr lang="en-ZA" sz="900" b="0" i="0" u="none" strike="noStrike" dirty="0">
                          <a:effectLst/>
                          <a:latin typeface="Arial"/>
                        </a:rPr>
                        <a:t>Theological Education</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579,021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430,062</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(380,995)</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628,089</a:t>
                      </a:r>
                    </a:p>
                  </a:txBody>
                  <a:tcPr marL="0" marR="0" marT="0" marB="0" anchor="b">
                    <a:lnL>
                      <a:noFill/>
                    </a:lnL>
                    <a:lnR>
                      <a:noFill/>
                    </a:lnR>
                    <a:lnT>
                      <a:noFill/>
                    </a:lnT>
                    <a:lnB>
                      <a:noFill/>
                    </a:lnB>
                  </a:tcPr>
                </a:tc>
                <a:extLst>
                  <a:ext uri="{0D108BD9-81ED-4DB2-BD59-A6C34878D82A}">
                    <a16:rowId xmlns:a16="http://schemas.microsoft.com/office/drawing/2014/main" val="10012"/>
                  </a:ext>
                </a:extLst>
              </a:tr>
              <a:tr h="108216">
                <a:tc>
                  <a:txBody>
                    <a:bodyPr/>
                    <a:lstStyle/>
                    <a:p>
                      <a:pPr algn="l" fontAlgn="b"/>
                      <a:r>
                        <a:rPr lang="en-ZA" sz="900" b="0" i="0" u="none" strike="noStrike" dirty="0">
                          <a:effectLst/>
                          <a:latin typeface="Arial"/>
                        </a:rPr>
                        <a:t>Deutsche Schule </a:t>
                      </a:r>
                      <a:r>
                        <a:rPr lang="en-ZA" sz="900" b="0" i="0" u="none" strike="noStrike" dirty="0" err="1">
                          <a:effectLst/>
                          <a:latin typeface="Arial"/>
                        </a:rPr>
                        <a:t>Hermannsburg</a:t>
                      </a:r>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18,843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52,500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(52,500)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18,843</a:t>
                      </a:r>
                    </a:p>
                  </a:txBody>
                  <a:tcPr marL="0" marR="0" marT="0" marB="0" anchor="b">
                    <a:lnL>
                      <a:noFill/>
                    </a:lnL>
                    <a:lnR>
                      <a:noFill/>
                    </a:lnR>
                    <a:lnT>
                      <a:noFill/>
                    </a:lnT>
                    <a:lnB>
                      <a:noFill/>
                    </a:lnB>
                  </a:tcPr>
                </a:tc>
                <a:extLst>
                  <a:ext uri="{0D108BD9-81ED-4DB2-BD59-A6C34878D82A}">
                    <a16:rowId xmlns:a16="http://schemas.microsoft.com/office/drawing/2014/main" val="10013"/>
                  </a:ext>
                </a:extLst>
              </a:tr>
              <a:tr h="108216">
                <a:tc>
                  <a:txBody>
                    <a:bodyPr/>
                    <a:lstStyle/>
                    <a:p>
                      <a:pPr algn="l" fontAlgn="b"/>
                      <a:r>
                        <a:rPr lang="en-ZA" sz="900" b="0" i="0" u="none" strike="noStrike" dirty="0">
                          <a:effectLst/>
                          <a:latin typeface="Arial"/>
                        </a:rPr>
                        <a:t>Diaconical Fund - Gossmann Trust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303,156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303,156</a:t>
                      </a:r>
                    </a:p>
                  </a:txBody>
                  <a:tcPr marL="0" marR="0" marT="0" marB="0" anchor="b">
                    <a:lnL>
                      <a:noFill/>
                    </a:lnL>
                    <a:lnR>
                      <a:noFill/>
                    </a:lnR>
                    <a:lnT>
                      <a:noFill/>
                    </a:lnT>
                    <a:lnB>
                      <a:noFill/>
                    </a:lnB>
                  </a:tcPr>
                </a:tc>
                <a:extLst>
                  <a:ext uri="{0D108BD9-81ED-4DB2-BD59-A6C34878D82A}">
                    <a16:rowId xmlns:a16="http://schemas.microsoft.com/office/drawing/2014/main" val="10014"/>
                  </a:ext>
                </a:extLst>
              </a:tr>
              <a:tr h="133678">
                <a:tc>
                  <a:txBody>
                    <a:bodyPr/>
                    <a:lstStyle/>
                    <a:p>
                      <a:pPr algn="l" fontAlgn="ctr"/>
                      <a:r>
                        <a:rPr lang="en-ZA" sz="900" b="0" i="0" u="none" strike="noStrike" dirty="0">
                          <a:effectLst/>
                          <a:latin typeface="Calibri"/>
                        </a:rPr>
                        <a:t>Seafarers Reserve</a:t>
                      </a:r>
                    </a:p>
                  </a:txBody>
                  <a:tcPr marL="0" marR="0" marT="0" marB="0" anchor="ctr">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584,126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(1,803)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(614,176)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(31,853)</a:t>
                      </a:r>
                    </a:p>
                  </a:txBody>
                  <a:tcPr marL="0" marR="0" marT="0" marB="0" anchor="b">
                    <a:lnL>
                      <a:noFill/>
                    </a:lnL>
                    <a:lnR>
                      <a:noFill/>
                    </a:lnR>
                    <a:lnT>
                      <a:noFill/>
                    </a:lnT>
                    <a:lnB>
                      <a:noFill/>
                    </a:lnB>
                  </a:tcPr>
                </a:tc>
                <a:extLst>
                  <a:ext uri="{0D108BD9-81ED-4DB2-BD59-A6C34878D82A}">
                    <a16:rowId xmlns:a16="http://schemas.microsoft.com/office/drawing/2014/main" val="10015"/>
                  </a:ext>
                </a:extLst>
              </a:tr>
              <a:tr h="108216">
                <a:tc>
                  <a:txBody>
                    <a:bodyPr/>
                    <a:lstStyle/>
                    <a:p>
                      <a:pPr algn="l" fontAlgn="b"/>
                      <a:r>
                        <a:rPr lang="en-ZA" sz="900" b="0" i="0" u="none" strike="noStrike" dirty="0">
                          <a:effectLst/>
                          <a:latin typeface="Arial"/>
                        </a:rPr>
                        <a:t>Refugee fund</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35,868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35,868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14581">
                <a:tc>
                  <a:txBody>
                    <a:bodyPr/>
                    <a:lstStyle/>
                    <a:p>
                      <a:pPr algn="l" fontAlgn="b"/>
                      <a:endParaRPr lang="en-ZA" sz="900" b="1"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4,148,836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1,548,325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(1,803)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(2,401,988)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3,293,370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14581">
                <a:tc>
                  <a:txBody>
                    <a:bodyPr/>
                    <a:lstStyle/>
                    <a:p>
                      <a:pPr algn="l" fontAlgn="b"/>
                      <a:r>
                        <a:rPr lang="en-ZA" sz="900" b="1" i="0" u="sng" strike="noStrike" dirty="0">
                          <a:effectLst/>
                          <a:latin typeface="Arial"/>
                        </a:rPr>
                        <a:t>FUND SPECIFIC RESERVE</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8"/>
                  </a:ext>
                </a:extLst>
              </a:tr>
              <a:tr h="108216">
                <a:tc>
                  <a:txBody>
                    <a:bodyPr/>
                    <a:lstStyle/>
                    <a:p>
                      <a:pPr algn="l" fontAlgn="b"/>
                      <a:r>
                        <a:rPr lang="en-ZA" sz="900" b="0" i="0" u="none" strike="noStrike" dirty="0">
                          <a:effectLst/>
                          <a:latin typeface="Arial"/>
                        </a:rPr>
                        <a:t>Building Reserve -Northern Parish</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155,321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3,745</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(5,513)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153,554</a:t>
                      </a:r>
                    </a:p>
                  </a:txBody>
                  <a:tcPr marL="0" marR="0" marT="0" marB="0" anchor="b">
                    <a:lnL>
                      <a:noFill/>
                    </a:lnL>
                    <a:lnR>
                      <a:noFill/>
                    </a:lnR>
                    <a:lnT>
                      <a:noFill/>
                    </a:lnT>
                    <a:lnB>
                      <a:noFill/>
                    </a:lnB>
                  </a:tcPr>
                </a:tc>
                <a:extLst>
                  <a:ext uri="{0D108BD9-81ED-4DB2-BD59-A6C34878D82A}">
                    <a16:rowId xmlns:a16="http://schemas.microsoft.com/office/drawing/2014/main" val="10019"/>
                  </a:ext>
                </a:extLst>
              </a:tr>
              <a:tr h="216431">
                <a:tc>
                  <a:txBody>
                    <a:bodyPr/>
                    <a:lstStyle/>
                    <a:p>
                      <a:pPr algn="l" fontAlgn="b"/>
                      <a:r>
                        <a:rPr lang="en-ZA" sz="900" b="0" i="0" u="none" strike="noStrike" dirty="0">
                          <a:effectLst/>
                          <a:latin typeface="Arial"/>
                        </a:rPr>
                        <a:t>Building Reserve Louis Trichardt (Part of Northern Parish)</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221,933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5,491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(2,303)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225,121</a:t>
                      </a:r>
                    </a:p>
                  </a:txBody>
                  <a:tcPr marL="0" marR="0" marT="0" marB="0" anchor="b">
                    <a:lnL>
                      <a:noFill/>
                    </a:lnL>
                    <a:lnR>
                      <a:noFill/>
                    </a:lnR>
                    <a:lnT>
                      <a:noFill/>
                    </a:lnT>
                    <a:lnB>
                      <a:noFill/>
                    </a:lnB>
                  </a:tcPr>
                </a:tc>
                <a:extLst>
                  <a:ext uri="{0D108BD9-81ED-4DB2-BD59-A6C34878D82A}">
                    <a16:rowId xmlns:a16="http://schemas.microsoft.com/office/drawing/2014/main" val="10020"/>
                  </a:ext>
                </a:extLst>
              </a:tr>
              <a:tr h="108216">
                <a:tc>
                  <a:txBody>
                    <a:bodyPr/>
                    <a:lstStyle/>
                    <a:p>
                      <a:pPr algn="l" fontAlgn="b"/>
                      <a:r>
                        <a:rPr lang="en-ZA" sz="900" b="0" i="0" u="none" strike="noStrike" dirty="0">
                          <a:effectLst/>
                          <a:latin typeface="Arial"/>
                        </a:rPr>
                        <a:t>Building Reserve -Trinity</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5,370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(106)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(9,608)</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(4,344)</a:t>
                      </a:r>
                    </a:p>
                  </a:txBody>
                  <a:tcPr marL="0" marR="0" marT="0" marB="0" anchor="b">
                    <a:lnL>
                      <a:noFill/>
                    </a:lnL>
                    <a:lnR>
                      <a:noFill/>
                    </a:lnR>
                    <a:lnT>
                      <a:noFill/>
                    </a:lnT>
                    <a:lnB>
                      <a:noFill/>
                    </a:lnB>
                  </a:tcPr>
                </a:tc>
                <a:extLst>
                  <a:ext uri="{0D108BD9-81ED-4DB2-BD59-A6C34878D82A}">
                    <a16:rowId xmlns:a16="http://schemas.microsoft.com/office/drawing/2014/main" val="10021"/>
                  </a:ext>
                </a:extLst>
              </a:tr>
              <a:tr h="222797">
                <a:tc>
                  <a:txBody>
                    <a:bodyPr/>
                    <a:lstStyle/>
                    <a:p>
                      <a:pPr algn="l" fontAlgn="ctr"/>
                      <a:r>
                        <a:rPr lang="en-ZA" sz="900" b="0" i="0" u="none" strike="noStrike" dirty="0">
                          <a:effectLst/>
                          <a:latin typeface="Calibri"/>
                        </a:rPr>
                        <a:t>Property Reserve -</a:t>
                      </a:r>
                      <a:r>
                        <a:rPr lang="en-ZA" sz="900" b="0" i="0" u="none" strike="noStrike" dirty="0" err="1">
                          <a:effectLst/>
                          <a:latin typeface="Calibri"/>
                        </a:rPr>
                        <a:t>Hermannsburg</a:t>
                      </a:r>
                      <a:r>
                        <a:rPr lang="en-ZA" sz="900" b="0" i="0" u="none" strike="noStrike" dirty="0">
                          <a:effectLst/>
                          <a:latin typeface="Calibri"/>
                        </a:rPr>
                        <a:t> Schule </a:t>
                      </a:r>
                    </a:p>
                  </a:txBody>
                  <a:tcPr marL="0" marR="0" marT="0" marB="0" anchor="ctr">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4,781,653</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336,354</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(356,331)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4,761,675</a:t>
                      </a:r>
                    </a:p>
                  </a:txBody>
                  <a:tcPr marL="0" marR="0" marT="0" marB="0" anchor="b">
                    <a:lnL>
                      <a:noFill/>
                    </a:lnL>
                    <a:lnR>
                      <a:noFill/>
                    </a:lnR>
                    <a:lnT>
                      <a:noFill/>
                    </a:lnT>
                    <a:lnB>
                      <a:noFill/>
                    </a:lnB>
                  </a:tcPr>
                </a:tc>
                <a:extLst>
                  <a:ext uri="{0D108BD9-81ED-4DB2-BD59-A6C34878D82A}">
                    <a16:rowId xmlns:a16="http://schemas.microsoft.com/office/drawing/2014/main" val="10022"/>
                  </a:ext>
                </a:extLst>
              </a:tr>
              <a:tr h="108216">
                <a:tc>
                  <a:txBody>
                    <a:bodyPr/>
                    <a:lstStyle/>
                    <a:p>
                      <a:pPr algn="l" fontAlgn="b"/>
                      <a:r>
                        <a:rPr lang="en-ZA" sz="900" b="0" i="0" u="none" strike="noStrike" dirty="0">
                          <a:effectLst/>
                          <a:latin typeface="Arial"/>
                        </a:rPr>
                        <a:t>Building Reserve Dolphin coast</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4,658,261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237,496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(700,000)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4,195,757</a:t>
                      </a:r>
                    </a:p>
                  </a:txBody>
                  <a:tcPr marL="0" marR="0" marT="0" marB="0" anchor="b">
                    <a:lnL>
                      <a:noFill/>
                    </a:lnL>
                    <a:lnR>
                      <a:noFill/>
                    </a:lnR>
                    <a:lnT>
                      <a:noFill/>
                    </a:lnT>
                    <a:lnB>
                      <a:noFill/>
                    </a:lnB>
                  </a:tcPr>
                </a:tc>
                <a:extLst>
                  <a:ext uri="{0D108BD9-81ED-4DB2-BD59-A6C34878D82A}">
                    <a16:rowId xmlns:a16="http://schemas.microsoft.com/office/drawing/2014/main" val="10023"/>
                  </a:ext>
                </a:extLst>
              </a:tr>
              <a:tr h="108216">
                <a:tc>
                  <a:txBody>
                    <a:bodyPr/>
                    <a:lstStyle/>
                    <a:p>
                      <a:pPr algn="l" fontAlgn="b"/>
                      <a:r>
                        <a:rPr lang="en-ZA" sz="900" b="0" i="0" u="none" strike="noStrike" dirty="0">
                          <a:effectLst/>
                          <a:latin typeface="Arial"/>
                        </a:rPr>
                        <a:t>Motor Vehicle Reserve</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474,421</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34,465</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100,000</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608,886</a:t>
                      </a:r>
                    </a:p>
                  </a:txBody>
                  <a:tcPr marL="0" marR="0" marT="0" marB="0" anchor="b">
                    <a:lnL>
                      <a:noFill/>
                    </a:lnL>
                    <a:lnR>
                      <a:noFill/>
                    </a:lnR>
                    <a:lnT>
                      <a:noFill/>
                    </a:lnT>
                    <a:lnB>
                      <a:noFill/>
                    </a:lnB>
                  </a:tcPr>
                </a:tc>
                <a:extLst>
                  <a:ext uri="{0D108BD9-81ED-4DB2-BD59-A6C34878D82A}">
                    <a16:rowId xmlns:a16="http://schemas.microsoft.com/office/drawing/2014/main" val="10024"/>
                  </a:ext>
                </a:extLst>
              </a:tr>
              <a:tr h="108216">
                <a:tc>
                  <a:txBody>
                    <a:bodyPr/>
                    <a:lstStyle/>
                    <a:p>
                      <a:pPr algn="l" fontAlgn="b"/>
                      <a:r>
                        <a:rPr lang="en-ZA" sz="900" b="0" i="0" u="none" strike="noStrike" dirty="0">
                          <a:effectLst/>
                          <a:latin typeface="Arial"/>
                        </a:rPr>
                        <a:t>Haus Kandaze Reserve</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577,200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577,200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14581">
                <a:tc>
                  <a:txBody>
                    <a:bodyPr/>
                    <a:lstStyle/>
                    <a:p>
                      <a:pPr algn="l" fontAlgn="b"/>
                      <a:endParaRPr lang="en-ZA" sz="900" b="1"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10,874,159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617,445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(1,073,755)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100,000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10,517,849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222797">
                <a:tc>
                  <a:txBody>
                    <a:bodyPr/>
                    <a:lstStyle/>
                    <a:p>
                      <a:pPr algn="l" fontAlgn="b"/>
                      <a:r>
                        <a:rPr lang="en-ZA" sz="900" b="1" i="0" u="none" strike="noStrike" dirty="0">
                          <a:effectLst/>
                          <a:latin typeface="Arial"/>
                        </a:rPr>
                        <a:t>LONGTERM PROVISION AND LIABILITES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7"/>
                  </a:ext>
                </a:extLst>
              </a:tr>
              <a:tr h="216431">
                <a:tc>
                  <a:txBody>
                    <a:bodyPr/>
                    <a:lstStyle/>
                    <a:p>
                      <a:pPr algn="l" fontAlgn="b"/>
                      <a:r>
                        <a:rPr lang="en-ZA" sz="900" b="0" i="0" u="none" strike="noStrike" dirty="0">
                          <a:effectLst/>
                          <a:latin typeface="Arial"/>
                        </a:rPr>
                        <a:t>ELCSA (N-T) Medical Provision-Pensioners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5,759,226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403,146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(940,826)</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5,221,545</a:t>
                      </a:r>
                    </a:p>
                  </a:txBody>
                  <a:tcPr marL="0" marR="0" marT="0" marB="0" anchor="b">
                    <a:lnL>
                      <a:noFill/>
                    </a:lnL>
                    <a:lnR>
                      <a:noFill/>
                    </a:lnR>
                    <a:lnT>
                      <a:noFill/>
                    </a:lnT>
                    <a:lnB>
                      <a:noFill/>
                    </a:lnB>
                  </a:tcPr>
                </a:tc>
                <a:extLst>
                  <a:ext uri="{0D108BD9-81ED-4DB2-BD59-A6C34878D82A}">
                    <a16:rowId xmlns:a16="http://schemas.microsoft.com/office/drawing/2014/main" val="10028"/>
                  </a:ext>
                </a:extLst>
              </a:tr>
              <a:tr h="216431">
                <a:tc>
                  <a:txBody>
                    <a:bodyPr/>
                    <a:lstStyle/>
                    <a:p>
                      <a:pPr algn="l" fontAlgn="b"/>
                      <a:r>
                        <a:rPr lang="en-ZA" sz="900" b="0" i="0" u="none" strike="noStrike" dirty="0">
                          <a:effectLst/>
                          <a:latin typeface="Arial"/>
                        </a:rPr>
                        <a:t>ELCSA (N-T) Medical Provision-Pastors in service</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4,573,732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320,161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1,150,353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6,044,246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14581">
                <a:tc>
                  <a:txBody>
                    <a:bodyPr/>
                    <a:lstStyle/>
                    <a:p>
                      <a:pPr algn="l" fontAlgn="b"/>
                      <a:endParaRPr lang="en-ZA" sz="900" b="1" i="0" u="none" strike="noStrike" dirty="0">
                        <a:effectLst/>
                        <a:latin typeface="Arial"/>
                      </a:endParaRP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10,332,958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723,307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(940,826)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1,150,353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11,265,791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20947">
                <a:tc>
                  <a:txBody>
                    <a:bodyPr/>
                    <a:lstStyle/>
                    <a:p>
                      <a:pPr algn="l" fontAlgn="b"/>
                      <a:r>
                        <a:rPr lang="en-ZA" sz="900" b="1" i="0" u="sng" strike="noStrike" dirty="0">
                          <a:effectLst/>
                          <a:latin typeface="Arial"/>
                        </a:rPr>
                        <a:t>TOTAL DEDICATED RESERVES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25,355,953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1,548,325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1,338,949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(4,416,569)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1,250,353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900" b="0" i="0" u="none" strike="noStrike" dirty="0">
                          <a:effectLst/>
                          <a:latin typeface="Arial"/>
                        </a:rPr>
                        <a:t>25,077,010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14581">
                <a:tc>
                  <a:txBody>
                    <a:bodyPr/>
                    <a:lstStyle/>
                    <a:p>
                      <a:pPr algn="l" fontAlgn="b"/>
                      <a:r>
                        <a:rPr lang="en-ZA" sz="900" b="1" i="0" u="sng" strike="noStrike" dirty="0">
                          <a:effectLst/>
                          <a:latin typeface="Arial"/>
                        </a:rPr>
                        <a:t>Retained Earnings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4,845,204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r>
                        <a:rPr lang="en-ZA" sz="900" b="0" i="0" u="none" strike="noStrike" dirty="0">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900" b="0" i="0" u="none" strike="noStrike" dirty="0">
                          <a:effectLst/>
                          <a:latin typeface="Arial"/>
                        </a:rPr>
                        <a:t>219,810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ZA" sz="900" b="0" i="0" u="none" strike="noStrike" dirty="0">
                          <a:effectLst/>
                          <a:latin typeface="Arial"/>
                        </a:rPr>
                        <a:t>5,065,014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r h="114581">
                <a:tc>
                  <a:txBody>
                    <a:bodyPr/>
                    <a:lstStyle/>
                    <a:p>
                      <a:pPr algn="l" fontAlgn="b"/>
                      <a:r>
                        <a:rPr lang="en-ZA" sz="900" b="1" i="0" u="sng" strike="noStrike" dirty="0">
                          <a:effectLst/>
                          <a:latin typeface="Arial"/>
                        </a:rPr>
                        <a:t>TOTAL RESERVES</a:t>
                      </a:r>
                    </a:p>
                  </a:txBody>
                  <a:tcPr marL="0" marR="0" marT="0" marB="0" anchor="b">
                    <a:lnL>
                      <a:noFill/>
                    </a:lnL>
                    <a:lnR>
                      <a:noFill/>
                    </a:lnR>
                    <a:lnT>
                      <a:noFill/>
                    </a:lnT>
                    <a:lnB>
                      <a:noFill/>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30,201,156</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1,548,325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1,338,949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(4,416,569)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1,470,163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900" b="0" i="0" u="none" strike="noStrike" dirty="0">
                        <a:effectLst/>
                        <a:latin typeface="Arial"/>
                      </a:endParaRPr>
                    </a:p>
                  </a:txBody>
                  <a:tcPr marL="0" marR="0" marT="0" marB="0" anchor="b">
                    <a:lnL>
                      <a:noFill/>
                    </a:lnL>
                    <a:lnR>
                      <a:noFill/>
                    </a:lnR>
                    <a:lnT>
                      <a:noFill/>
                    </a:lnT>
                    <a:lnB>
                      <a:noFill/>
                    </a:lnB>
                  </a:tcPr>
                </a:tc>
                <a:tc>
                  <a:txBody>
                    <a:bodyPr/>
                    <a:lstStyle/>
                    <a:p>
                      <a:pPr algn="r" fontAlgn="b"/>
                      <a:r>
                        <a:rPr lang="en-ZA" sz="900" b="0" i="0" u="none" strike="noStrike" dirty="0">
                          <a:effectLst/>
                          <a:latin typeface="Arial"/>
                        </a:rPr>
                        <a:t>30,142,024</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bl>
          </a:graphicData>
        </a:graphic>
      </p:graphicFrame>
    </p:spTree>
    <p:extLst>
      <p:ext uri="{BB962C8B-B14F-4D97-AF65-F5344CB8AC3E}">
        <p14:creationId xmlns:p14="http://schemas.microsoft.com/office/powerpoint/2010/main" val="11539826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143000"/>
          </a:xfrm>
        </p:spPr>
        <p:txBody>
          <a:bodyPr/>
          <a:lstStyle/>
          <a:p>
            <a:r>
              <a:rPr lang="en-ZA" dirty="0"/>
              <a:t>Cash Flow and Balance Sheet</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0"/>
            <a:ext cx="22272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3902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418058"/>
          </a:xfrm>
        </p:spPr>
        <p:txBody>
          <a:bodyPr>
            <a:normAutofit fontScale="90000"/>
          </a:bodyPr>
          <a:lstStyle/>
          <a:p>
            <a:r>
              <a:rPr lang="en-ZA" sz="2400" dirty="0"/>
              <a:t>Cash Flow Statement</a:t>
            </a:r>
          </a:p>
        </p:txBody>
      </p:sp>
      <p:graphicFrame>
        <p:nvGraphicFramePr>
          <p:cNvPr id="4" name="Content Placeholder 3">
            <a:extLst>
              <a:ext uri="{FF2B5EF4-FFF2-40B4-BE49-F238E27FC236}">
                <a16:creationId xmlns:a16="http://schemas.microsoft.com/office/drawing/2014/main" id="{3EB09088-3DE2-4A55-9585-47E377D667FF}"/>
              </a:ext>
            </a:extLst>
          </p:cNvPr>
          <p:cNvGraphicFramePr>
            <a:graphicFrameLocks noGrp="1"/>
          </p:cNvGraphicFramePr>
          <p:nvPr>
            <p:ph idx="1"/>
            <p:extLst>
              <p:ext uri="{D42A27DB-BD31-4B8C-83A1-F6EECF244321}">
                <p14:modId xmlns:p14="http://schemas.microsoft.com/office/powerpoint/2010/main" val="2320728866"/>
              </p:ext>
            </p:extLst>
          </p:nvPr>
        </p:nvGraphicFramePr>
        <p:xfrm>
          <a:off x="467544" y="692697"/>
          <a:ext cx="8229600" cy="5547360"/>
        </p:xfrm>
        <a:graphic>
          <a:graphicData uri="http://schemas.openxmlformats.org/drawingml/2006/table">
            <a:tbl>
              <a:tblPr/>
              <a:tblGrid>
                <a:gridCol w="3110400">
                  <a:extLst>
                    <a:ext uri="{9D8B030D-6E8A-4147-A177-3AD203B41FA5}">
                      <a16:colId xmlns:a16="http://schemas.microsoft.com/office/drawing/2014/main" val="4236840157"/>
                    </a:ext>
                  </a:extLst>
                </a:gridCol>
                <a:gridCol w="1441800">
                  <a:extLst>
                    <a:ext uri="{9D8B030D-6E8A-4147-A177-3AD203B41FA5}">
                      <a16:colId xmlns:a16="http://schemas.microsoft.com/office/drawing/2014/main" val="3527049401"/>
                    </a:ext>
                  </a:extLst>
                </a:gridCol>
                <a:gridCol w="1198800">
                  <a:extLst>
                    <a:ext uri="{9D8B030D-6E8A-4147-A177-3AD203B41FA5}">
                      <a16:colId xmlns:a16="http://schemas.microsoft.com/office/drawing/2014/main" val="942374090"/>
                    </a:ext>
                  </a:extLst>
                </a:gridCol>
                <a:gridCol w="1279800">
                  <a:extLst>
                    <a:ext uri="{9D8B030D-6E8A-4147-A177-3AD203B41FA5}">
                      <a16:colId xmlns:a16="http://schemas.microsoft.com/office/drawing/2014/main" val="421330004"/>
                    </a:ext>
                  </a:extLst>
                </a:gridCol>
                <a:gridCol w="1198800">
                  <a:extLst>
                    <a:ext uri="{9D8B030D-6E8A-4147-A177-3AD203B41FA5}">
                      <a16:colId xmlns:a16="http://schemas.microsoft.com/office/drawing/2014/main" val="101614316"/>
                    </a:ext>
                  </a:extLst>
                </a:gridCol>
              </a:tblGrid>
              <a:tr h="197529">
                <a:tc>
                  <a:txBody>
                    <a:bodyPr/>
                    <a:lstStyle/>
                    <a:p>
                      <a:pPr algn="l" fontAlgn="b"/>
                      <a:r>
                        <a:rPr lang="en-ZA" sz="1400" b="1" i="0" u="none" strike="noStrike" dirty="0">
                          <a:effectLst/>
                          <a:latin typeface="Arial" panose="020B0604020202020204" pitchFamily="34" charset="0"/>
                        </a:rPr>
                        <a:t>Cash flow projection</a:t>
                      </a:r>
                    </a:p>
                  </a:txBody>
                  <a:tcPr marL="0" marR="0" marT="0" marB="0" anchor="b">
                    <a:lnL>
                      <a:noFill/>
                    </a:lnL>
                    <a:lnR>
                      <a:noFill/>
                    </a:lnR>
                    <a:lnT>
                      <a:noFill/>
                    </a:lnT>
                    <a:lnB>
                      <a:noFill/>
                    </a:lnB>
                  </a:tcPr>
                </a:tc>
                <a:tc>
                  <a:txBody>
                    <a:bodyPr/>
                    <a:lstStyle/>
                    <a:p>
                      <a:pPr algn="ctr" fontAlgn="b"/>
                      <a:r>
                        <a:rPr lang="en-ZA" sz="1400" b="1" i="0" u="sng" strike="noStrike" dirty="0">
                          <a:effectLst/>
                          <a:latin typeface="Arial" panose="020B0604020202020204" pitchFamily="34" charset="0"/>
                        </a:rPr>
                        <a:t>2018</a:t>
                      </a:r>
                    </a:p>
                  </a:txBody>
                  <a:tcPr marL="0" marR="0" marT="0" marB="0" anchor="b">
                    <a:lnL>
                      <a:noFill/>
                    </a:lnL>
                    <a:lnR>
                      <a:noFill/>
                    </a:lnR>
                    <a:lnT>
                      <a:noFill/>
                    </a:lnT>
                    <a:lnB>
                      <a:noFill/>
                    </a:lnB>
                  </a:tcPr>
                </a:tc>
                <a:tc>
                  <a:txBody>
                    <a:bodyPr/>
                    <a:lstStyle/>
                    <a:p>
                      <a:pPr algn="ctr" fontAlgn="b"/>
                      <a:r>
                        <a:rPr lang="en-ZA" sz="1400" b="1" i="0" u="sng" strike="noStrike" dirty="0">
                          <a:effectLst/>
                          <a:latin typeface="Arial" panose="020B0604020202020204" pitchFamily="34" charset="0"/>
                        </a:rPr>
                        <a:t>2019</a:t>
                      </a:r>
                    </a:p>
                  </a:txBody>
                  <a:tcPr marL="0" marR="0" marT="0" marB="0" anchor="b">
                    <a:lnL>
                      <a:noFill/>
                    </a:lnL>
                    <a:lnR>
                      <a:noFill/>
                    </a:lnR>
                    <a:lnT>
                      <a:noFill/>
                    </a:lnT>
                    <a:lnB>
                      <a:noFill/>
                    </a:lnB>
                  </a:tcPr>
                </a:tc>
                <a:tc>
                  <a:txBody>
                    <a:bodyPr/>
                    <a:lstStyle/>
                    <a:p>
                      <a:pPr algn="ctr" fontAlgn="b"/>
                      <a:r>
                        <a:rPr lang="en-ZA" sz="1400" b="1" i="0" u="sng" strike="noStrike" dirty="0">
                          <a:effectLst/>
                          <a:latin typeface="Arial" panose="020B0604020202020204" pitchFamily="34" charset="0"/>
                        </a:rPr>
                        <a:t>2020</a:t>
                      </a:r>
                    </a:p>
                  </a:txBody>
                  <a:tcPr marL="0" marR="0" marT="0" marB="0" anchor="b">
                    <a:lnL>
                      <a:noFill/>
                    </a:lnL>
                    <a:lnR>
                      <a:noFill/>
                    </a:lnR>
                    <a:lnT>
                      <a:noFill/>
                    </a:lnT>
                    <a:lnB>
                      <a:noFill/>
                    </a:lnB>
                  </a:tcPr>
                </a:tc>
                <a:tc>
                  <a:txBody>
                    <a:bodyPr/>
                    <a:lstStyle/>
                    <a:p>
                      <a:pPr algn="ctr" fontAlgn="b"/>
                      <a:r>
                        <a:rPr lang="en-ZA" sz="1400" b="1" i="0" u="sng" strike="noStrike" dirty="0">
                          <a:effectLst/>
                          <a:latin typeface="Arial" panose="020B0604020202020204" pitchFamily="34" charset="0"/>
                        </a:rPr>
                        <a:t>2021</a:t>
                      </a:r>
                    </a:p>
                  </a:txBody>
                  <a:tcPr marL="0" marR="0" marT="0" marB="0" anchor="b">
                    <a:lnL>
                      <a:noFill/>
                    </a:lnL>
                    <a:lnR>
                      <a:noFill/>
                    </a:lnR>
                    <a:lnT>
                      <a:noFill/>
                    </a:lnT>
                    <a:lnB>
                      <a:noFill/>
                    </a:lnB>
                  </a:tcPr>
                </a:tc>
                <a:extLst>
                  <a:ext uri="{0D108BD9-81ED-4DB2-BD59-A6C34878D82A}">
                    <a16:rowId xmlns:a16="http://schemas.microsoft.com/office/drawing/2014/main" val="2987921202"/>
                  </a:ext>
                </a:extLst>
              </a:tr>
              <a:tr h="197529">
                <a:tc>
                  <a:txBody>
                    <a:bodyPr/>
                    <a:lstStyle/>
                    <a:p>
                      <a:pPr algn="l" fontAlgn="b"/>
                      <a:r>
                        <a:rPr lang="en-ZA" sz="1400" b="1" i="0" u="none" strike="noStrike" dirty="0">
                          <a:effectLst/>
                          <a:latin typeface="Arial" panose="020B0604020202020204" pitchFamily="34" charset="0"/>
                        </a:rPr>
                        <a:t>Net income</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(517 869)</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13 922</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152 991</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219 810</a:t>
                      </a:r>
                    </a:p>
                  </a:txBody>
                  <a:tcPr marL="0" marR="0" marT="0" marB="0" anchor="b">
                    <a:lnL>
                      <a:noFill/>
                    </a:lnL>
                    <a:lnR>
                      <a:noFill/>
                    </a:lnR>
                    <a:lnT>
                      <a:noFill/>
                    </a:lnT>
                    <a:lnB>
                      <a:noFill/>
                    </a:lnB>
                  </a:tcPr>
                </a:tc>
                <a:extLst>
                  <a:ext uri="{0D108BD9-81ED-4DB2-BD59-A6C34878D82A}">
                    <a16:rowId xmlns:a16="http://schemas.microsoft.com/office/drawing/2014/main" val="3909989022"/>
                  </a:ext>
                </a:extLst>
              </a:tr>
              <a:tr h="197529">
                <a:tc>
                  <a:txBody>
                    <a:bodyPr/>
                    <a:lstStyle/>
                    <a:p>
                      <a:pPr algn="l" fontAlgn="b"/>
                      <a:r>
                        <a:rPr lang="en-ZA" sz="1400" b="1" i="0" u="none" strike="noStrike" dirty="0">
                          <a:effectLst/>
                          <a:latin typeface="Arial" panose="020B0604020202020204" pitchFamily="34" charset="0"/>
                        </a:rPr>
                        <a:t>Add Back: amortization of Building</a:t>
                      </a:r>
                    </a:p>
                  </a:txBody>
                  <a:tcPr marL="0" marR="0" marT="0" marB="0" anchor="b">
                    <a:lnL>
                      <a:noFill/>
                    </a:lnL>
                    <a:lnR>
                      <a:noFill/>
                    </a:lnR>
                    <a:lnT>
                      <a:noFill/>
                    </a:lnT>
                    <a:lnB>
                      <a:noFill/>
                    </a:lnB>
                  </a:tcPr>
                </a:tc>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60 000</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60 000</a:t>
                      </a:r>
                    </a:p>
                  </a:txBody>
                  <a:tcPr marL="0" marR="0" marT="0" marB="0" anchor="b">
                    <a:lnL>
                      <a:noFill/>
                    </a:lnL>
                    <a:lnR>
                      <a:noFill/>
                    </a:lnR>
                    <a:lnT>
                      <a:noFill/>
                    </a:lnT>
                    <a:lnB>
                      <a:noFill/>
                    </a:lnB>
                  </a:tcPr>
                </a:tc>
                <a:extLst>
                  <a:ext uri="{0D108BD9-81ED-4DB2-BD59-A6C34878D82A}">
                    <a16:rowId xmlns:a16="http://schemas.microsoft.com/office/drawing/2014/main" val="4182856486"/>
                  </a:ext>
                </a:extLst>
              </a:tr>
              <a:tr h="207293">
                <a:tc>
                  <a:txBody>
                    <a:bodyPr/>
                    <a:lstStyle/>
                    <a:p>
                      <a:pPr algn="l" fontAlgn="b"/>
                      <a:r>
                        <a:rPr lang="en-ZA" sz="1400" b="1" i="0" u="none" strike="noStrike" dirty="0">
                          <a:effectLst/>
                          <a:latin typeface="Arial" panose="020B0604020202020204" pitchFamily="34" charset="0"/>
                        </a:rPr>
                        <a:t>Movement in funds</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9 689 040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2 084 390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487 743</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(278 942)</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604441"/>
                  </a:ext>
                </a:extLst>
              </a:tr>
              <a:tr h="197529">
                <a:tc>
                  <a:txBody>
                    <a:bodyPr/>
                    <a:lstStyle/>
                    <a:p>
                      <a:pPr algn="l" fontAlgn="b"/>
                      <a:r>
                        <a:rPr lang="en-ZA" sz="1400" b="0" i="0" u="none" strike="noStrike" dirty="0">
                          <a:effectLst/>
                          <a:latin typeface="Arial" panose="020B0604020202020204" pitchFamily="34" charset="0"/>
                        </a:rPr>
                        <a:t>Transient Funds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1 063 952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(385 451)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(790 648)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(855 466)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31721446"/>
                  </a:ext>
                </a:extLst>
              </a:tr>
              <a:tr h="197529">
                <a:tc>
                  <a:txBody>
                    <a:bodyPr/>
                    <a:lstStyle/>
                    <a:p>
                      <a:pPr algn="l" fontAlgn="b"/>
                      <a:r>
                        <a:rPr lang="en-ZA" sz="1400" b="0" i="0" u="none" strike="noStrike" dirty="0">
                          <a:effectLst/>
                          <a:latin typeface="Arial" panose="020B0604020202020204" pitchFamily="34" charset="0"/>
                        </a:rPr>
                        <a:t>Property reserve to Retained earnings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924 312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4344705"/>
                  </a:ext>
                </a:extLst>
              </a:tr>
              <a:tr h="197529">
                <a:tc>
                  <a:txBody>
                    <a:bodyPr/>
                    <a:lstStyle/>
                    <a:p>
                      <a:pPr algn="l" fontAlgn="b"/>
                      <a:r>
                        <a:rPr lang="en-ZA" sz="1400" b="0" i="0" u="none" strike="noStrike" dirty="0">
                          <a:effectLst/>
                          <a:latin typeface="Arial" panose="020B0604020202020204" pitchFamily="34" charset="0"/>
                        </a:rPr>
                        <a:t>Specific Reserves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2 891 528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1 662 482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336 332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(336 332)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74084797"/>
                  </a:ext>
                </a:extLst>
              </a:tr>
              <a:tr h="395058">
                <a:tc>
                  <a:txBody>
                    <a:bodyPr/>
                    <a:lstStyle/>
                    <a:p>
                      <a:pPr algn="l" fontAlgn="b"/>
                      <a:r>
                        <a:rPr lang="en-ZA" sz="1400" b="0" i="0" u="none" strike="noStrike" dirty="0">
                          <a:effectLst/>
                          <a:latin typeface="Arial" panose="020B0604020202020204" pitchFamily="34" charset="0"/>
                        </a:rPr>
                        <a:t>ELCSA (N-T) Medical Provision-Pensioners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54 197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783 959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938 856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932 834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38907684"/>
                  </a:ext>
                </a:extLst>
              </a:tr>
              <a:tr h="207293">
                <a:tc>
                  <a:txBody>
                    <a:bodyPr/>
                    <a:lstStyle/>
                    <a:p>
                      <a:pPr algn="l" fontAlgn="b"/>
                      <a:r>
                        <a:rPr lang="en-ZA" sz="1400" b="0" i="0" u="none" strike="noStrike" dirty="0">
                          <a:effectLst/>
                          <a:latin typeface="Arial" panose="020B0604020202020204" pitchFamily="34" charset="0"/>
                        </a:rPr>
                        <a:t>Hermannsburg Schule Reserve</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4 755 050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23 400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3 202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(19 978)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580249"/>
                  </a:ext>
                </a:extLst>
              </a:tr>
              <a:tr h="197529">
                <a:tc>
                  <a:txBody>
                    <a:bodyPr/>
                    <a:lstStyle/>
                    <a:p>
                      <a:pPr algn="l" fontAlgn="b"/>
                      <a:r>
                        <a:rPr lang="en-ZA" sz="1400" b="0" i="0" u="none" strike="noStrike" dirty="0">
                          <a:effectLst/>
                          <a:latin typeface="Arial" panose="020B0604020202020204" pitchFamily="34" charset="0"/>
                        </a:rPr>
                        <a:t>Current Liabilities</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6 214</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66200667"/>
                  </a:ext>
                </a:extLst>
              </a:tr>
              <a:tr h="197529">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94503663"/>
                  </a:ext>
                </a:extLst>
              </a:tr>
              <a:tr h="207293">
                <a:tc>
                  <a:txBody>
                    <a:bodyPr/>
                    <a:lstStyle/>
                    <a:p>
                      <a:pPr algn="l" fontAlgn="b"/>
                      <a:r>
                        <a:rPr lang="en-ZA" sz="1400" b="1" i="0" u="none" strike="noStrike" dirty="0">
                          <a:effectLst/>
                          <a:latin typeface="Arial" panose="020B0604020202020204" pitchFamily="34" charset="0"/>
                        </a:rPr>
                        <a:t>Investments (into) / withdrawn from </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(10 325 195)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(69 200)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(1 311 127)</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(671 051)</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453122"/>
                  </a:ext>
                </a:extLst>
              </a:tr>
              <a:tr h="197529">
                <a:tc>
                  <a:txBody>
                    <a:bodyPr/>
                    <a:lstStyle/>
                    <a:p>
                      <a:pPr algn="l" fontAlgn="b"/>
                      <a:r>
                        <a:rPr lang="en-ZA" sz="1400" b="0" i="0" u="none" strike="noStrike" dirty="0">
                          <a:effectLst/>
                          <a:latin typeface="Arial" panose="020B0604020202020204" pitchFamily="34" charset="0"/>
                        </a:rPr>
                        <a:t>Investments  General Funds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8 726 374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(169 126)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(763 346)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(518 593)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54868276"/>
                  </a:ext>
                </a:extLst>
              </a:tr>
              <a:tr h="197529">
                <a:tc>
                  <a:txBody>
                    <a:bodyPr/>
                    <a:lstStyle/>
                    <a:p>
                      <a:pPr algn="l" fontAlgn="b"/>
                      <a:r>
                        <a:rPr lang="en-ZA" sz="1400" b="0" i="0" u="none" strike="noStrike" dirty="0">
                          <a:effectLst/>
                          <a:latin typeface="Arial" panose="020B0604020202020204" pitchFamily="34" charset="0"/>
                        </a:rPr>
                        <a:t>Investments Medical Funds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(8 698 416)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(725 000)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(909 542)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(932 834)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85496400"/>
                  </a:ext>
                </a:extLst>
              </a:tr>
              <a:tr h="395058">
                <a:tc>
                  <a:txBody>
                    <a:bodyPr/>
                    <a:lstStyle/>
                    <a:p>
                      <a:pPr algn="l" fontAlgn="b"/>
                      <a:r>
                        <a:rPr lang="en-ZA" sz="1400" b="0" i="0" u="none" strike="noStrike" dirty="0">
                          <a:effectLst/>
                          <a:latin typeface="Arial" panose="020B0604020202020204" pitchFamily="34" charset="0"/>
                        </a:rPr>
                        <a:t>Investment Hermannsburg Schule Reserve</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(4 683 740)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(94 710)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94 710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26466291"/>
                  </a:ext>
                </a:extLst>
              </a:tr>
              <a:tr h="197529">
                <a:tc>
                  <a:txBody>
                    <a:bodyPr/>
                    <a:lstStyle/>
                    <a:p>
                      <a:pPr algn="l" fontAlgn="b"/>
                      <a:r>
                        <a:rPr lang="en-ZA" sz="1400" b="0" i="0" u="none" strike="noStrike" dirty="0">
                          <a:effectLst/>
                          <a:latin typeface="Arial" panose="020B0604020202020204" pitchFamily="34" charset="0"/>
                        </a:rPr>
                        <a:t>ELCSA [N-T] Building</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effectLst/>
                          <a:latin typeface="Arial" panose="020B0604020202020204" pitchFamily="34" charset="0"/>
                        </a:rPr>
                        <a:t>(1 500 000)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6909437"/>
                  </a:ext>
                </a:extLst>
              </a:tr>
              <a:tr h="207293">
                <a:tc>
                  <a:txBody>
                    <a:bodyPr/>
                    <a:lstStyle/>
                    <a:p>
                      <a:pPr algn="l" fontAlgn="b"/>
                      <a:r>
                        <a:rPr lang="en-ZA" sz="1400" b="0" i="0" u="none" strike="noStrike" dirty="0">
                          <a:effectLst/>
                          <a:latin typeface="Arial" panose="020B0604020202020204" pitchFamily="34" charset="0"/>
                        </a:rPr>
                        <a:t>Standard Bank Money market</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b"/>
                      <a:r>
                        <a:rPr lang="en-ZA" sz="1400" b="0" i="0" u="none" strike="noStrike" dirty="0">
                          <a:effectLst/>
                          <a:latin typeface="Arial" panose="020B0604020202020204" pitchFamily="34" charset="0"/>
                        </a:rPr>
                        <a:t>(5 669 414)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400" b="0" i="0" u="none" strike="noStrike" dirty="0">
                          <a:effectLst/>
                          <a:latin typeface="Arial" panose="020B0604020202020204" pitchFamily="34" charset="0"/>
                        </a:rPr>
                        <a:t>2 419 637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400" b="0" i="0" u="none" strike="noStrike" dirty="0">
                          <a:effectLst/>
                          <a:latin typeface="Arial" panose="020B0604020202020204" pitchFamily="34" charset="0"/>
                        </a:rPr>
                        <a:t>267 051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400" b="0" i="0" u="none" strike="noStrike" dirty="0">
                          <a:effectLst/>
                          <a:latin typeface="Arial" panose="020B0604020202020204" pitchFamily="34" charset="0"/>
                        </a:rPr>
                        <a:t>780 376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32367363"/>
                  </a:ext>
                </a:extLst>
              </a:tr>
              <a:tr h="197529">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21115478"/>
                  </a:ext>
                </a:extLst>
              </a:tr>
              <a:tr h="197529">
                <a:tc>
                  <a:txBody>
                    <a:bodyPr/>
                    <a:lstStyle/>
                    <a:p>
                      <a:pPr algn="l" fontAlgn="b"/>
                      <a:r>
                        <a:rPr lang="en-ZA" sz="1400" b="0" i="0" u="none" strike="noStrike" dirty="0">
                          <a:effectLst/>
                          <a:latin typeface="Arial" panose="020B0604020202020204" pitchFamily="34" charset="0"/>
                        </a:rPr>
                        <a:t>Loans Granted</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(116 445)</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(2 158 517)</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510 394</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570 183</a:t>
                      </a:r>
                    </a:p>
                  </a:txBody>
                  <a:tcPr marL="0" marR="0" marT="0" marB="0" anchor="b">
                    <a:lnL>
                      <a:noFill/>
                    </a:lnL>
                    <a:lnR>
                      <a:noFill/>
                    </a:lnR>
                    <a:lnT>
                      <a:noFill/>
                    </a:lnT>
                    <a:lnB>
                      <a:noFill/>
                    </a:lnB>
                  </a:tcPr>
                </a:tc>
                <a:extLst>
                  <a:ext uri="{0D108BD9-81ED-4DB2-BD59-A6C34878D82A}">
                    <a16:rowId xmlns:a16="http://schemas.microsoft.com/office/drawing/2014/main" val="3271078052"/>
                  </a:ext>
                </a:extLst>
              </a:tr>
              <a:tr h="197529">
                <a:tc>
                  <a:txBody>
                    <a:bodyPr/>
                    <a:lstStyle/>
                    <a:p>
                      <a:pPr algn="l" fontAlgn="b"/>
                      <a:r>
                        <a:rPr lang="en-ZA" sz="1400" b="0" i="0" u="none" strike="noStrike" dirty="0">
                          <a:effectLst/>
                          <a:latin typeface="Arial" panose="020B0604020202020204" pitchFamily="34" charset="0"/>
                        </a:rPr>
                        <a:t>Accounts receivable</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593 642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(127 017)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100 000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100 000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541241"/>
                  </a:ext>
                </a:extLst>
              </a:tr>
              <a:tr h="197529">
                <a:tc>
                  <a:txBody>
                    <a:bodyPr/>
                    <a:lstStyle/>
                    <a:p>
                      <a:pPr algn="l" fontAlgn="b"/>
                      <a:r>
                        <a:rPr lang="en-ZA" sz="1400" b="0" i="0" u="none" strike="noStrike" dirty="0">
                          <a:effectLst/>
                          <a:latin typeface="Arial" panose="020B0604020202020204" pitchFamily="34" charset="0"/>
                        </a:rPr>
                        <a:t>Net movement in Bank account</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(670 613)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(256 422)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effectLst/>
                          <a:latin typeface="Arial" panose="020B060402020202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95547959"/>
                  </a:ext>
                </a:extLst>
              </a:tr>
              <a:tr h="197529">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4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31371237"/>
                  </a:ext>
                </a:extLst>
              </a:tr>
              <a:tr h="197529">
                <a:tc>
                  <a:txBody>
                    <a:bodyPr/>
                    <a:lstStyle/>
                    <a:p>
                      <a:pPr algn="l" fontAlgn="b"/>
                      <a:r>
                        <a:rPr lang="en-ZA" sz="1400" b="0" i="0" u="none" strike="noStrike" dirty="0">
                          <a:effectLst/>
                          <a:latin typeface="Arial" panose="020B0604020202020204" pitchFamily="34" charset="0"/>
                        </a:rPr>
                        <a:t>Opening Bank Balance</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1 427 035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756 422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500 000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500 000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437285"/>
                  </a:ext>
                </a:extLst>
              </a:tr>
              <a:tr h="207293">
                <a:tc>
                  <a:txBody>
                    <a:bodyPr/>
                    <a:lstStyle/>
                    <a:p>
                      <a:pPr algn="l" fontAlgn="b"/>
                      <a:r>
                        <a:rPr lang="en-ZA" sz="1400" b="0" i="0" u="none" strike="noStrike" dirty="0">
                          <a:effectLst/>
                          <a:latin typeface="Arial" panose="020B0604020202020204" pitchFamily="34" charset="0"/>
                        </a:rPr>
                        <a:t>Closing Bank Balance</a:t>
                      </a:r>
                    </a:p>
                  </a:txBody>
                  <a:tcPr marL="0" marR="0" marT="0" marB="0" anchor="b">
                    <a:lnL>
                      <a:noFill/>
                    </a:lnL>
                    <a:lnR>
                      <a:noFill/>
                    </a:lnR>
                    <a:lnT>
                      <a:noFill/>
                    </a:lnT>
                    <a:lnB>
                      <a:noFill/>
                    </a:lnB>
                  </a:tcPr>
                </a:tc>
                <a:tc>
                  <a:txBody>
                    <a:bodyPr/>
                    <a:lstStyle/>
                    <a:p>
                      <a:pPr algn="r" fontAlgn="b"/>
                      <a:r>
                        <a:rPr lang="en-ZA" sz="1400" b="0" i="0" u="none" strike="noStrike" dirty="0">
                          <a:effectLst/>
                          <a:latin typeface="Arial" panose="020B0604020202020204" pitchFamily="34" charset="0"/>
                        </a:rPr>
                        <a:t>756 422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500 000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500 000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400" b="0" i="0" u="none" strike="noStrike" dirty="0">
                          <a:effectLst/>
                          <a:latin typeface="Arial" panose="020B0604020202020204" pitchFamily="34" charset="0"/>
                        </a:rPr>
                        <a:t>500 000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255189876"/>
                  </a:ext>
                </a:extLst>
              </a:tr>
            </a:tbl>
          </a:graphicData>
        </a:graphic>
      </p:graphicFrame>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1" y="1"/>
            <a:ext cx="1583730"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5306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r>
              <a:rPr lang="en-ZA" sz="1800" dirty="0"/>
              <a:t>Balance Sheet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5809737"/>
              </p:ext>
            </p:extLst>
          </p:nvPr>
        </p:nvGraphicFramePr>
        <p:xfrm>
          <a:off x="611560" y="476672"/>
          <a:ext cx="7560838" cy="6263437"/>
        </p:xfrm>
        <a:graphic>
          <a:graphicData uri="http://schemas.openxmlformats.org/drawingml/2006/table">
            <a:tbl>
              <a:tblPr firstRow="1" firstCol="1" bandRow="1"/>
              <a:tblGrid>
                <a:gridCol w="2857639">
                  <a:extLst>
                    <a:ext uri="{9D8B030D-6E8A-4147-A177-3AD203B41FA5}">
                      <a16:colId xmlns:a16="http://schemas.microsoft.com/office/drawing/2014/main" val="20000"/>
                    </a:ext>
                  </a:extLst>
                </a:gridCol>
                <a:gridCol w="1160917">
                  <a:extLst>
                    <a:ext uri="{9D8B030D-6E8A-4147-A177-3AD203B41FA5}">
                      <a16:colId xmlns:a16="http://schemas.microsoft.com/office/drawing/2014/main" val="20001"/>
                    </a:ext>
                  </a:extLst>
                </a:gridCol>
                <a:gridCol w="1198126">
                  <a:extLst>
                    <a:ext uri="{9D8B030D-6E8A-4147-A177-3AD203B41FA5}">
                      <a16:colId xmlns:a16="http://schemas.microsoft.com/office/drawing/2014/main" val="20002"/>
                    </a:ext>
                  </a:extLst>
                </a:gridCol>
                <a:gridCol w="1172078">
                  <a:extLst>
                    <a:ext uri="{9D8B030D-6E8A-4147-A177-3AD203B41FA5}">
                      <a16:colId xmlns:a16="http://schemas.microsoft.com/office/drawing/2014/main" val="20003"/>
                    </a:ext>
                  </a:extLst>
                </a:gridCol>
                <a:gridCol w="1172078">
                  <a:extLst>
                    <a:ext uri="{9D8B030D-6E8A-4147-A177-3AD203B41FA5}">
                      <a16:colId xmlns:a16="http://schemas.microsoft.com/office/drawing/2014/main" val="20004"/>
                    </a:ext>
                  </a:extLst>
                </a:gridCol>
              </a:tblGrid>
              <a:tr h="147458">
                <a:tc gridSpan="5">
                  <a:txBody>
                    <a:bodyPr/>
                    <a:lstStyle/>
                    <a:p>
                      <a:pPr>
                        <a:lnSpc>
                          <a:spcPct val="115000"/>
                        </a:lnSpc>
                        <a:spcAft>
                          <a:spcPts val="0"/>
                        </a:spcAft>
                      </a:pPr>
                      <a:r>
                        <a:rPr lang="en-ZA" sz="1000" b="1" u="sng" dirty="0">
                          <a:effectLst/>
                          <a:latin typeface="Arial"/>
                          <a:ea typeface="Times New Roman"/>
                          <a:cs typeface="Arial"/>
                        </a:rPr>
                        <a:t>EVANGELICAL LUTHERAN CHURCH IN SOUTHERN AFRICA (N - T)</a:t>
                      </a:r>
                      <a:endParaRPr lang="en-ZA" sz="900" dirty="0">
                        <a:effectLst/>
                        <a:latin typeface="Calibri"/>
                        <a:ea typeface="Times New Roman"/>
                        <a:cs typeface="Arial"/>
                      </a:endParaRPr>
                    </a:p>
                  </a:txBody>
                  <a:tcPr marL="34389" marR="34389" marT="0"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26757">
                <a:tc>
                  <a:txBody>
                    <a:bodyPr/>
                    <a:lstStyle/>
                    <a:p>
                      <a:pPr>
                        <a:lnSpc>
                          <a:spcPct val="115000"/>
                        </a:lnSpc>
                        <a:spcAft>
                          <a:spcPts val="0"/>
                        </a:spcAft>
                      </a:pPr>
                      <a:r>
                        <a:rPr lang="en-ZA" sz="900" b="1" u="sng" dirty="0">
                          <a:effectLst/>
                          <a:latin typeface="Arial"/>
                          <a:ea typeface="Times New Roman"/>
                          <a:cs typeface="Arial"/>
                        </a:rPr>
                        <a:t>BALANCE SHEET AT </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ctr">
                        <a:lnSpc>
                          <a:spcPct val="115000"/>
                        </a:lnSpc>
                        <a:spcAft>
                          <a:spcPts val="0"/>
                        </a:spcAft>
                      </a:pPr>
                      <a:r>
                        <a:rPr lang="en-ZA" sz="800" b="1" u="sng" dirty="0">
                          <a:effectLst/>
                          <a:latin typeface="Arial"/>
                          <a:ea typeface="Times New Roman"/>
                          <a:cs typeface="Arial"/>
                        </a:rPr>
                        <a:t>2018</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ctr">
                        <a:lnSpc>
                          <a:spcPct val="115000"/>
                        </a:lnSpc>
                        <a:spcAft>
                          <a:spcPts val="0"/>
                        </a:spcAft>
                      </a:pPr>
                      <a:r>
                        <a:rPr lang="en-ZA" sz="800" b="1" u="sng" dirty="0">
                          <a:effectLst/>
                          <a:latin typeface="Arial"/>
                          <a:ea typeface="Times New Roman"/>
                          <a:cs typeface="Arial"/>
                        </a:rPr>
                        <a:t>2019</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ctr">
                        <a:lnSpc>
                          <a:spcPct val="115000"/>
                        </a:lnSpc>
                        <a:spcAft>
                          <a:spcPts val="0"/>
                        </a:spcAft>
                      </a:pPr>
                      <a:r>
                        <a:rPr lang="en-ZA" sz="800" b="1" u="sng" dirty="0">
                          <a:effectLst/>
                          <a:latin typeface="Arial"/>
                          <a:ea typeface="Times New Roman"/>
                          <a:cs typeface="Arial"/>
                        </a:rPr>
                        <a:t>2020</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ctr">
                        <a:lnSpc>
                          <a:spcPct val="115000"/>
                        </a:lnSpc>
                        <a:spcAft>
                          <a:spcPts val="0"/>
                        </a:spcAft>
                      </a:pPr>
                      <a:r>
                        <a:rPr lang="en-ZA" sz="800" b="1" u="sng" dirty="0">
                          <a:effectLst/>
                          <a:latin typeface="Arial"/>
                          <a:ea typeface="Times New Roman"/>
                          <a:cs typeface="Arial"/>
                        </a:rPr>
                        <a:t>2021</a:t>
                      </a:r>
                      <a:endParaRPr lang="en-ZA" sz="900" dirty="0">
                        <a:effectLst/>
                        <a:latin typeface="Calibri"/>
                        <a:ea typeface="Times New Roman"/>
                        <a:cs typeface="Arial"/>
                      </a:endParaRPr>
                    </a:p>
                  </a:txBody>
                  <a:tcPr marL="34389" marR="34389" marT="0" marB="0" anchor="b">
                    <a:lnL>
                      <a:noFill/>
                    </a:lnL>
                    <a:lnR>
                      <a:noFill/>
                    </a:lnR>
                    <a:lnT>
                      <a:noFill/>
                    </a:lnT>
                    <a:lnB>
                      <a:noFill/>
                    </a:lnB>
                  </a:tcPr>
                </a:tc>
                <a:extLst>
                  <a:ext uri="{0D108BD9-81ED-4DB2-BD59-A6C34878D82A}">
                    <a16:rowId xmlns:a16="http://schemas.microsoft.com/office/drawing/2014/main" val="10001"/>
                  </a:ext>
                </a:extLst>
              </a:tr>
              <a:tr h="126392">
                <a:tc>
                  <a:txBody>
                    <a:bodyPr/>
                    <a:lstStyle/>
                    <a:p>
                      <a:pPr>
                        <a:lnSpc>
                          <a:spcPct val="115000"/>
                        </a:lnSpc>
                      </a:pPr>
                      <a:endParaRPr lang="en-ZA" sz="900" dirty="0">
                        <a:effectLst/>
                        <a:latin typeface="Calibri"/>
                      </a:endParaRPr>
                    </a:p>
                  </a:txBody>
                  <a:tcPr marL="34389" marR="34389" marT="0" marB="0" anchor="b">
                    <a:lnL>
                      <a:noFill/>
                    </a:lnL>
                    <a:lnR>
                      <a:noFill/>
                    </a:lnR>
                    <a:lnT>
                      <a:noFill/>
                    </a:lnT>
                    <a:lnB>
                      <a:noFill/>
                    </a:lnB>
                  </a:tcPr>
                </a:tc>
                <a:tc>
                  <a:txBody>
                    <a:bodyPr/>
                    <a:lstStyle/>
                    <a:p>
                      <a:pPr algn="ctr">
                        <a:lnSpc>
                          <a:spcPct val="115000"/>
                        </a:lnSpc>
                        <a:spcAft>
                          <a:spcPts val="0"/>
                        </a:spcAft>
                      </a:pPr>
                      <a:r>
                        <a:rPr lang="en-ZA" sz="800" b="1" dirty="0">
                          <a:effectLst/>
                          <a:latin typeface="Arial"/>
                          <a:ea typeface="Times New Roman"/>
                          <a:cs typeface="Arial"/>
                        </a:rPr>
                        <a:t>Actual</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ctr">
                        <a:lnSpc>
                          <a:spcPct val="115000"/>
                        </a:lnSpc>
                        <a:spcAft>
                          <a:spcPts val="0"/>
                        </a:spcAft>
                      </a:pPr>
                      <a:r>
                        <a:rPr lang="en-ZA" sz="800" b="1" dirty="0">
                          <a:effectLst/>
                          <a:latin typeface="Arial"/>
                          <a:ea typeface="Times New Roman"/>
                          <a:cs typeface="Arial"/>
                        </a:rPr>
                        <a:t>Forecast</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ctr">
                        <a:lnSpc>
                          <a:spcPct val="115000"/>
                        </a:lnSpc>
                        <a:spcAft>
                          <a:spcPts val="0"/>
                        </a:spcAft>
                      </a:pPr>
                      <a:r>
                        <a:rPr lang="en-ZA" sz="800" b="1" dirty="0">
                          <a:effectLst/>
                          <a:latin typeface="Arial"/>
                          <a:ea typeface="Times New Roman"/>
                          <a:cs typeface="Arial"/>
                        </a:rPr>
                        <a:t>Budget</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ctr">
                        <a:lnSpc>
                          <a:spcPct val="115000"/>
                        </a:lnSpc>
                        <a:spcAft>
                          <a:spcPts val="0"/>
                        </a:spcAft>
                      </a:pPr>
                      <a:r>
                        <a:rPr lang="en-ZA" sz="800" b="1" dirty="0">
                          <a:effectLst/>
                          <a:latin typeface="Arial"/>
                          <a:ea typeface="Times New Roman"/>
                          <a:cs typeface="Arial"/>
                        </a:rPr>
                        <a:t>Budget</a:t>
                      </a:r>
                      <a:endParaRPr lang="en-ZA" sz="900" dirty="0">
                        <a:effectLst/>
                        <a:latin typeface="Calibri"/>
                        <a:ea typeface="Times New Roman"/>
                        <a:cs typeface="Arial"/>
                      </a:endParaRPr>
                    </a:p>
                  </a:txBody>
                  <a:tcPr marL="34389" marR="34389" marT="0" marB="0" anchor="b">
                    <a:lnL>
                      <a:noFill/>
                    </a:lnL>
                    <a:lnR>
                      <a:noFill/>
                    </a:lnR>
                    <a:lnT>
                      <a:noFill/>
                    </a:lnT>
                    <a:lnB>
                      <a:noFill/>
                    </a:lnB>
                  </a:tcPr>
                </a:tc>
                <a:extLst>
                  <a:ext uri="{0D108BD9-81ED-4DB2-BD59-A6C34878D82A}">
                    <a16:rowId xmlns:a16="http://schemas.microsoft.com/office/drawing/2014/main" val="10002"/>
                  </a:ext>
                </a:extLst>
              </a:tr>
              <a:tr h="105631">
                <a:tc>
                  <a:txBody>
                    <a:bodyPr/>
                    <a:lstStyle/>
                    <a:p>
                      <a:pPr>
                        <a:lnSpc>
                          <a:spcPct val="115000"/>
                        </a:lnSpc>
                        <a:spcAft>
                          <a:spcPts val="0"/>
                        </a:spcAft>
                      </a:pPr>
                      <a:r>
                        <a:rPr lang="en-ZA" sz="800" b="1" u="sng" dirty="0">
                          <a:effectLst/>
                          <a:latin typeface="Arial"/>
                          <a:ea typeface="Times New Roman"/>
                          <a:cs typeface="Arial"/>
                        </a:rPr>
                        <a:t>CAPITAL</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b="1" dirty="0">
                          <a:effectLst/>
                          <a:latin typeface="Arial"/>
                          <a:ea typeface="Times New Roman"/>
                          <a:cs typeface="Arial"/>
                        </a:rPr>
                        <a:t>6,896,217</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b="1" dirty="0">
                          <a:effectLst/>
                          <a:latin typeface="Arial"/>
                          <a:ea typeface="Times New Roman"/>
                          <a:cs typeface="Arial"/>
                        </a:rPr>
                        <a:t>6,910,139</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b="1" dirty="0">
                          <a:effectLst/>
                          <a:latin typeface="Arial"/>
                          <a:ea typeface="Times New Roman"/>
                          <a:cs typeface="Arial"/>
                        </a:rPr>
                        <a:t>7,063,130</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b="1" dirty="0">
                          <a:effectLst/>
                          <a:latin typeface="Arial"/>
                          <a:ea typeface="Times New Roman"/>
                          <a:cs typeface="Arial"/>
                        </a:rPr>
                        <a:t>7,282,940</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631">
                <a:tc>
                  <a:txBody>
                    <a:bodyPr/>
                    <a:lstStyle/>
                    <a:p>
                      <a:pPr>
                        <a:lnSpc>
                          <a:spcPct val="115000"/>
                        </a:lnSpc>
                        <a:spcAft>
                          <a:spcPts val="0"/>
                        </a:spcAft>
                      </a:pPr>
                      <a:r>
                        <a:rPr lang="en-ZA" sz="800" b="1" u="sng" dirty="0">
                          <a:effectLst/>
                          <a:latin typeface="Arial"/>
                          <a:ea typeface="Times New Roman"/>
                          <a:cs typeface="Arial"/>
                        </a:rPr>
                        <a:t>Fixed Property -Revaluation</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2,217,926</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2,217,926</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2,217,926</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2,217,926</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105631">
                <a:tc>
                  <a:txBody>
                    <a:bodyPr/>
                    <a:lstStyle/>
                    <a:p>
                      <a:pPr>
                        <a:lnSpc>
                          <a:spcPct val="115000"/>
                        </a:lnSpc>
                        <a:spcAft>
                          <a:spcPts val="0"/>
                        </a:spcAft>
                      </a:pPr>
                      <a:r>
                        <a:rPr lang="en-ZA" sz="800" b="1" u="sng" dirty="0">
                          <a:effectLst/>
                          <a:latin typeface="Arial"/>
                          <a:ea typeface="Times New Roman"/>
                          <a:cs typeface="Arial"/>
                        </a:rPr>
                        <a:t>Retained Earnings</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4,678,291</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4,692,213</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4,845,204</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5,065,014</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1262">
                <a:tc>
                  <a:txBody>
                    <a:bodyPr/>
                    <a:lstStyle/>
                    <a:p>
                      <a:pPr>
                        <a:lnSpc>
                          <a:spcPct val="115000"/>
                        </a:lnSpc>
                        <a:spcAft>
                          <a:spcPts val="0"/>
                        </a:spcAft>
                      </a:pPr>
                      <a:r>
                        <a:rPr lang="en-ZA" sz="800" b="1" u="sng" dirty="0">
                          <a:effectLst/>
                          <a:latin typeface="Arial"/>
                          <a:ea typeface="Times New Roman"/>
                          <a:cs typeface="Arial"/>
                        </a:rPr>
                        <a:t>FUNDS AND RESERVES and Long-term Provisions</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b="1" dirty="0">
                          <a:effectLst/>
                          <a:latin typeface="Arial"/>
                          <a:ea typeface="Times New Roman"/>
                          <a:cs typeface="Arial"/>
                        </a:rPr>
                        <a:t>22,783,820</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b="1" dirty="0">
                          <a:effectLst/>
                          <a:latin typeface="Arial"/>
                          <a:ea typeface="Times New Roman"/>
                          <a:cs typeface="Arial"/>
                        </a:rPr>
                        <a:t>24,868,210</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b="1" dirty="0">
                          <a:effectLst/>
                          <a:latin typeface="Arial"/>
                          <a:ea typeface="Times New Roman"/>
                          <a:cs typeface="Arial"/>
                        </a:rPr>
                        <a:t>25,355,953</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b="1" dirty="0">
                          <a:effectLst/>
                          <a:latin typeface="Arial"/>
                          <a:ea typeface="Times New Roman"/>
                          <a:cs typeface="Arial"/>
                        </a:rPr>
                        <a:t>25,077,010</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6392">
                <a:tc>
                  <a:txBody>
                    <a:bodyPr/>
                    <a:lstStyle/>
                    <a:p>
                      <a:pPr>
                        <a:lnSpc>
                          <a:spcPct val="115000"/>
                        </a:lnSpc>
                      </a:pPr>
                      <a:endParaRPr lang="en-ZA" sz="900" dirty="0">
                        <a:effectLst/>
                        <a:latin typeface="Calibri"/>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ZA" sz="800" dirty="0">
                          <a:effectLst/>
                          <a:latin typeface="Arial"/>
                          <a:ea typeface="Times New Roman"/>
                          <a:cs typeface="Arial"/>
                        </a:rPr>
                        <a:t> </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ZA" sz="800" dirty="0">
                          <a:effectLst/>
                          <a:latin typeface="Arial"/>
                          <a:ea typeface="Times New Roman"/>
                          <a:cs typeface="Arial"/>
                        </a:rPr>
                        <a:t> </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ZA" sz="800" dirty="0">
                          <a:effectLst/>
                          <a:latin typeface="Arial"/>
                          <a:ea typeface="Times New Roman"/>
                          <a:cs typeface="Arial"/>
                        </a:rPr>
                        <a:t> </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ZA" sz="800" dirty="0">
                          <a:effectLst/>
                          <a:latin typeface="Arial"/>
                          <a:ea typeface="Times New Roman"/>
                          <a:cs typeface="Arial"/>
                        </a:rPr>
                        <a:t> </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105631">
                <a:tc>
                  <a:txBody>
                    <a:bodyPr/>
                    <a:lstStyle/>
                    <a:p>
                      <a:pPr>
                        <a:lnSpc>
                          <a:spcPct val="115000"/>
                        </a:lnSpc>
                        <a:spcAft>
                          <a:spcPts val="0"/>
                        </a:spcAft>
                      </a:pPr>
                      <a:r>
                        <a:rPr lang="en-ZA" sz="800" dirty="0">
                          <a:effectLst/>
                          <a:latin typeface="Arial"/>
                          <a:ea typeface="Times New Roman"/>
                          <a:cs typeface="Arial"/>
                        </a:rPr>
                        <a:t>Transient Funds</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5,324,936</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4,939,485</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4,148,836</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3,293,370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05631">
                <a:tc>
                  <a:txBody>
                    <a:bodyPr/>
                    <a:lstStyle/>
                    <a:p>
                      <a:pPr>
                        <a:lnSpc>
                          <a:spcPct val="115000"/>
                        </a:lnSpc>
                        <a:spcAft>
                          <a:spcPts val="0"/>
                        </a:spcAft>
                      </a:pPr>
                      <a:r>
                        <a:rPr lang="en-ZA" sz="800" dirty="0">
                          <a:effectLst/>
                          <a:latin typeface="Arial"/>
                          <a:ea typeface="Times New Roman"/>
                          <a:cs typeface="Arial"/>
                        </a:rPr>
                        <a:t>Specific Reserves</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4,093,691</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5,756,174</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6,092,506</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5,756,174</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11262">
                <a:tc>
                  <a:txBody>
                    <a:bodyPr/>
                    <a:lstStyle/>
                    <a:p>
                      <a:pPr>
                        <a:lnSpc>
                          <a:spcPct val="115000"/>
                        </a:lnSpc>
                        <a:spcAft>
                          <a:spcPts val="0"/>
                        </a:spcAft>
                      </a:pPr>
                      <a:r>
                        <a:rPr lang="en-ZA" sz="800" dirty="0">
                          <a:effectLst/>
                          <a:latin typeface="Arial"/>
                          <a:ea typeface="Times New Roman"/>
                          <a:cs typeface="Arial"/>
                        </a:rPr>
                        <a:t>ELCSA (N-T) Medical Provision-Pensioners</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8,610,142</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9,394,101</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10,332,958</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11,265,791</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05631">
                <a:tc>
                  <a:txBody>
                    <a:bodyPr/>
                    <a:lstStyle/>
                    <a:p>
                      <a:pPr>
                        <a:lnSpc>
                          <a:spcPct val="115000"/>
                        </a:lnSpc>
                        <a:spcAft>
                          <a:spcPts val="0"/>
                        </a:spcAft>
                      </a:pPr>
                      <a:r>
                        <a:rPr lang="en-ZA" sz="800" dirty="0">
                          <a:effectLst/>
                          <a:latin typeface="Arial"/>
                          <a:ea typeface="Times New Roman"/>
                          <a:cs typeface="Arial"/>
                        </a:rPr>
                        <a:t>Hermannsburg Schule Reserve</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4,755,050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4,778,451</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4,781,653</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4,761,675</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31982">
                <a:tc>
                  <a:txBody>
                    <a:bodyPr/>
                    <a:lstStyle/>
                    <a:p>
                      <a:pPr>
                        <a:lnSpc>
                          <a:spcPct val="115000"/>
                        </a:lnSpc>
                      </a:pPr>
                      <a:endParaRPr lang="en-ZA" sz="900" dirty="0">
                        <a:effectLst/>
                        <a:latin typeface="Calibri"/>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ZA" sz="800" dirty="0">
                          <a:effectLst/>
                          <a:latin typeface="Arial"/>
                          <a:ea typeface="Times New Roman"/>
                          <a:cs typeface="Arial"/>
                        </a:rPr>
                        <a:t> </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dirty="0">
                          <a:effectLst/>
                          <a:latin typeface="Arial"/>
                          <a:ea typeface="Times New Roman"/>
                          <a:cs typeface="Arial"/>
                        </a:rPr>
                        <a:t> </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dirty="0">
                          <a:effectLst/>
                          <a:latin typeface="Arial"/>
                          <a:ea typeface="Times New Roman"/>
                          <a:cs typeface="Arial"/>
                        </a:rPr>
                        <a:t> </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dirty="0">
                          <a:effectLst/>
                          <a:latin typeface="Arial"/>
                          <a:ea typeface="Times New Roman"/>
                          <a:cs typeface="Arial"/>
                        </a:rPr>
                        <a:t> </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26392">
                <a:tc>
                  <a:txBody>
                    <a:bodyPr/>
                    <a:lstStyle/>
                    <a:p>
                      <a:pPr>
                        <a:lnSpc>
                          <a:spcPct val="115000"/>
                        </a:lnSpc>
                        <a:spcAft>
                          <a:spcPts val="0"/>
                        </a:spcAft>
                      </a:pPr>
                      <a:r>
                        <a:rPr lang="en-ZA" sz="800" b="1" u="sng" dirty="0">
                          <a:effectLst/>
                          <a:latin typeface="Arial"/>
                          <a:ea typeface="Times New Roman"/>
                          <a:cs typeface="Arial"/>
                        </a:rPr>
                        <a:t>CURRENT LIABILITIES</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nSpc>
                          <a:spcPct val="115000"/>
                        </a:lnSpc>
                      </a:pPr>
                      <a:endParaRPr lang="en-ZA" sz="900" dirty="0">
                        <a:effectLst/>
                        <a:latin typeface="Calibri"/>
                      </a:endParaRPr>
                    </a:p>
                  </a:txBody>
                  <a:tcPr marL="34389" marR="34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ZA" sz="900" dirty="0">
                        <a:effectLst/>
                        <a:latin typeface="Calibri"/>
                      </a:endParaRPr>
                    </a:p>
                  </a:txBody>
                  <a:tcPr marL="34389" marR="34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ZA" sz="900" dirty="0">
                        <a:effectLst/>
                        <a:latin typeface="Calibri"/>
                      </a:endParaRPr>
                    </a:p>
                  </a:txBody>
                  <a:tcPr marL="34389" marR="34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ZA" sz="900" dirty="0">
                        <a:effectLst/>
                        <a:latin typeface="Calibri"/>
                      </a:endParaRPr>
                    </a:p>
                  </a:txBody>
                  <a:tcPr marL="34389" marR="34389"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r h="105631">
                <a:tc>
                  <a:txBody>
                    <a:bodyPr/>
                    <a:lstStyle/>
                    <a:p>
                      <a:pPr>
                        <a:lnSpc>
                          <a:spcPct val="115000"/>
                        </a:lnSpc>
                        <a:spcAft>
                          <a:spcPts val="0"/>
                        </a:spcAft>
                      </a:pPr>
                      <a:r>
                        <a:rPr lang="en-ZA" sz="800" dirty="0">
                          <a:effectLst/>
                          <a:latin typeface="Arial"/>
                          <a:ea typeface="Times New Roman"/>
                          <a:cs typeface="Arial"/>
                        </a:rPr>
                        <a:t>Account Payables and Provisions</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dirty="0">
                          <a:effectLst/>
                          <a:latin typeface="Arial"/>
                          <a:ea typeface="Times New Roman"/>
                          <a:cs typeface="Arial"/>
                        </a:rPr>
                        <a:t>55,000</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55,000</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55,000</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55,000</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26392">
                <a:tc>
                  <a:txBody>
                    <a:bodyPr/>
                    <a:lstStyle/>
                    <a:p>
                      <a:pPr>
                        <a:lnSpc>
                          <a:spcPct val="115000"/>
                        </a:lnSpc>
                      </a:pPr>
                      <a:endParaRPr lang="en-ZA" sz="900" dirty="0">
                        <a:effectLst/>
                        <a:latin typeface="Calibri"/>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dirty="0">
                          <a:effectLst/>
                          <a:latin typeface="Arial"/>
                          <a:ea typeface="Times New Roman"/>
                          <a:cs typeface="Arial"/>
                        </a:rPr>
                        <a:t>29,735,037</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31,833,349</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32,474,083</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32,414,951</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26392">
                <a:tc>
                  <a:txBody>
                    <a:bodyPr/>
                    <a:lstStyle/>
                    <a:p>
                      <a:pPr>
                        <a:lnSpc>
                          <a:spcPct val="115000"/>
                        </a:lnSpc>
                        <a:spcAft>
                          <a:spcPts val="0"/>
                        </a:spcAft>
                      </a:pPr>
                      <a:r>
                        <a:rPr lang="en-ZA" sz="800" b="1" u="sng" dirty="0">
                          <a:effectLst/>
                          <a:latin typeface="Arial"/>
                          <a:ea typeface="Times New Roman"/>
                          <a:cs typeface="Arial"/>
                        </a:rPr>
                        <a:t>NON CURRENT ASSETS</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nSpc>
                          <a:spcPct val="115000"/>
                        </a:lnSpc>
                      </a:pPr>
                      <a:endParaRPr lang="en-ZA" sz="900" dirty="0">
                        <a:effectLst/>
                        <a:latin typeface="Calibri"/>
                      </a:endParaRPr>
                    </a:p>
                  </a:txBody>
                  <a:tcPr marL="34389" marR="34389"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n-ZA" sz="900" dirty="0">
                        <a:effectLst/>
                        <a:latin typeface="Calibri"/>
                      </a:endParaRPr>
                    </a:p>
                  </a:txBody>
                  <a:tcPr marL="34389" marR="34389"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n-ZA" sz="900" dirty="0">
                        <a:effectLst/>
                        <a:latin typeface="Calibri"/>
                      </a:endParaRPr>
                    </a:p>
                  </a:txBody>
                  <a:tcPr marL="34389" marR="34389"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n-ZA" sz="900" dirty="0">
                        <a:effectLst/>
                        <a:latin typeface="Calibri"/>
                      </a:endParaRPr>
                    </a:p>
                  </a:txBody>
                  <a:tcPr marL="34389" marR="34389" marT="0" marB="0" anchor="b">
                    <a:lnL>
                      <a:noFill/>
                    </a:lnL>
                    <a:lnR>
                      <a:noFill/>
                    </a:lnR>
                    <a:lnT w="28575"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6"/>
                  </a:ext>
                </a:extLst>
              </a:tr>
              <a:tr h="105631">
                <a:tc>
                  <a:txBody>
                    <a:bodyPr/>
                    <a:lstStyle/>
                    <a:p>
                      <a:pPr>
                        <a:lnSpc>
                          <a:spcPct val="115000"/>
                        </a:lnSpc>
                        <a:spcAft>
                          <a:spcPts val="0"/>
                        </a:spcAft>
                      </a:pPr>
                      <a:r>
                        <a:rPr lang="en-ZA" sz="800" b="1" dirty="0">
                          <a:effectLst/>
                          <a:latin typeface="Arial"/>
                          <a:ea typeface="Times New Roman"/>
                          <a:cs typeface="Arial"/>
                        </a:rPr>
                        <a:t>IMMOVABLE PROPERTY</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dirty="0">
                          <a:effectLst/>
                          <a:latin typeface="Arial"/>
                          <a:ea typeface="Times New Roman"/>
                          <a:cs typeface="Arial"/>
                        </a:rPr>
                        <a:t>2,217,926</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dirty="0">
                          <a:effectLst/>
                          <a:latin typeface="Arial"/>
                          <a:ea typeface="Times New Roman"/>
                          <a:cs typeface="Arial"/>
                        </a:rPr>
                        <a:t>2,217,926</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dirty="0">
                          <a:effectLst/>
                          <a:latin typeface="Arial"/>
                          <a:ea typeface="Times New Roman"/>
                          <a:cs typeface="Arial"/>
                        </a:rPr>
                        <a:t>2,217,926</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dirty="0">
                          <a:effectLst/>
                          <a:latin typeface="Arial"/>
                          <a:ea typeface="Times New Roman"/>
                          <a:cs typeface="Arial"/>
                        </a:rPr>
                        <a:t>2,217,926</a:t>
                      </a:r>
                      <a:endParaRPr lang="en-ZA" sz="900" dirty="0">
                        <a:effectLst/>
                        <a:latin typeface="Calibri"/>
                        <a:ea typeface="Times New Roman"/>
                        <a:cs typeface="Arial"/>
                      </a:endParaRPr>
                    </a:p>
                  </a:txBody>
                  <a:tcPr marL="34389" marR="34389" marT="0" marB="0" anchor="b">
                    <a:lnL>
                      <a:noFill/>
                    </a:lnL>
                    <a:lnR>
                      <a:noFill/>
                    </a:lnR>
                    <a:lnT>
                      <a:noFill/>
                    </a:lnT>
                    <a:lnB>
                      <a:noFill/>
                    </a:lnB>
                  </a:tcPr>
                </a:tc>
                <a:extLst>
                  <a:ext uri="{0D108BD9-81ED-4DB2-BD59-A6C34878D82A}">
                    <a16:rowId xmlns:a16="http://schemas.microsoft.com/office/drawing/2014/main" val="10017"/>
                  </a:ext>
                </a:extLst>
              </a:tr>
              <a:tr h="126392">
                <a:tc>
                  <a:txBody>
                    <a:bodyPr/>
                    <a:lstStyle/>
                    <a:p>
                      <a:pPr>
                        <a:lnSpc>
                          <a:spcPct val="115000"/>
                        </a:lnSpc>
                        <a:spcAft>
                          <a:spcPts val="0"/>
                        </a:spcAft>
                      </a:pPr>
                      <a:r>
                        <a:rPr lang="en-ZA" sz="800" b="1" dirty="0">
                          <a:effectLst/>
                          <a:latin typeface="Arial"/>
                          <a:ea typeface="Times New Roman"/>
                          <a:cs typeface="Arial"/>
                        </a:rPr>
                        <a:t>ELCSA [N-T] Office </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nSpc>
                          <a:spcPct val="115000"/>
                        </a:lnSpc>
                      </a:pPr>
                      <a:endParaRPr lang="en-ZA" sz="900" dirty="0">
                        <a:effectLst/>
                        <a:latin typeface="Calibri"/>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b="1" dirty="0">
                          <a:effectLst/>
                          <a:latin typeface="Arial"/>
                          <a:ea typeface="Times New Roman"/>
                          <a:cs typeface="Arial"/>
                        </a:rPr>
                        <a:t>1,500,000</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b="1" dirty="0">
                          <a:effectLst/>
                          <a:latin typeface="Arial"/>
                          <a:ea typeface="Times New Roman"/>
                          <a:cs typeface="Arial"/>
                        </a:rPr>
                        <a:t>1,440,000</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b="1" dirty="0">
                          <a:effectLst/>
                          <a:latin typeface="Arial"/>
                          <a:ea typeface="Times New Roman"/>
                          <a:cs typeface="Arial"/>
                        </a:rPr>
                        <a:t>1,380,000</a:t>
                      </a:r>
                      <a:endParaRPr lang="en-ZA" sz="900" dirty="0">
                        <a:effectLst/>
                        <a:latin typeface="Calibri"/>
                        <a:ea typeface="Times New Roman"/>
                        <a:cs typeface="Arial"/>
                      </a:endParaRPr>
                    </a:p>
                  </a:txBody>
                  <a:tcPr marL="34389" marR="34389" marT="0" marB="0" anchor="b">
                    <a:lnL>
                      <a:noFill/>
                    </a:lnL>
                    <a:lnR>
                      <a:noFill/>
                    </a:lnR>
                    <a:lnT>
                      <a:noFill/>
                    </a:lnT>
                    <a:lnB>
                      <a:noFill/>
                    </a:lnB>
                  </a:tcPr>
                </a:tc>
                <a:extLst>
                  <a:ext uri="{0D108BD9-81ED-4DB2-BD59-A6C34878D82A}">
                    <a16:rowId xmlns:a16="http://schemas.microsoft.com/office/drawing/2014/main" val="10018"/>
                  </a:ext>
                </a:extLst>
              </a:tr>
              <a:tr h="105631">
                <a:tc>
                  <a:txBody>
                    <a:bodyPr/>
                    <a:lstStyle/>
                    <a:p>
                      <a:pPr>
                        <a:lnSpc>
                          <a:spcPct val="115000"/>
                        </a:lnSpc>
                        <a:spcAft>
                          <a:spcPts val="0"/>
                        </a:spcAft>
                      </a:pPr>
                      <a:r>
                        <a:rPr lang="en-ZA" sz="800" b="1" dirty="0">
                          <a:effectLst/>
                          <a:latin typeface="Arial"/>
                          <a:ea typeface="Times New Roman"/>
                          <a:cs typeface="Arial"/>
                        </a:rPr>
                        <a:t>INVESTMENTS</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b="1" dirty="0">
                          <a:effectLst/>
                          <a:latin typeface="Arial"/>
                          <a:ea typeface="Times New Roman"/>
                          <a:cs typeface="Arial"/>
                        </a:rPr>
                        <a:t>25,143,448</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b="1" dirty="0">
                          <a:effectLst/>
                          <a:latin typeface="Arial"/>
                          <a:ea typeface="Times New Roman"/>
                          <a:cs typeface="Arial"/>
                        </a:rPr>
                        <a:t>23,712,647</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b="1" dirty="0">
                          <a:effectLst/>
                          <a:latin typeface="Arial"/>
                          <a:ea typeface="Times New Roman"/>
                          <a:cs typeface="Arial"/>
                        </a:rPr>
                        <a:t>25,023,774</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b="1" dirty="0">
                          <a:effectLst/>
                          <a:latin typeface="Arial"/>
                          <a:ea typeface="Times New Roman"/>
                          <a:cs typeface="Arial"/>
                        </a:rPr>
                        <a:t>25,694,825</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05631">
                <a:tc>
                  <a:txBody>
                    <a:bodyPr/>
                    <a:lstStyle/>
                    <a:p>
                      <a:pPr>
                        <a:lnSpc>
                          <a:spcPct val="115000"/>
                        </a:lnSpc>
                        <a:spcAft>
                          <a:spcPts val="0"/>
                        </a:spcAft>
                      </a:pPr>
                      <a:r>
                        <a:rPr lang="en-ZA" sz="800" dirty="0">
                          <a:effectLst/>
                          <a:latin typeface="Arial"/>
                          <a:ea typeface="Times New Roman"/>
                          <a:cs typeface="Arial"/>
                        </a:rPr>
                        <a:t>Investments  General Funds</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6,091,878</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6,261,005</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7,024,351</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7,542,944</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0"/>
                  </a:ext>
                </a:extLst>
              </a:tr>
              <a:tr h="105631">
                <a:tc>
                  <a:txBody>
                    <a:bodyPr/>
                    <a:lstStyle/>
                    <a:p>
                      <a:pPr>
                        <a:lnSpc>
                          <a:spcPct val="115000"/>
                        </a:lnSpc>
                        <a:spcAft>
                          <a:spcPts val="0"/>
                        </a:spcAft>
                      </a:pPr>
                      <a:r>
                        <a:rPr lang="en-ZA" sz="800" dirty="0">
                          <a:effectLst/>
                          <a:latin typeface="Arial"/>
                          <a:ea typeface="Times New Roman"/>
                          <a:cs typeface="Arial"/>
                        </a:rPr>
                        <a:t>Investments Medical Funds</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8,698,416</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9,423,416</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10,332,958</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11,265,791</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211262">
                <a:tc>
                  <a:txBody>
                    <a:bodyPr/>
                    <a:lstStyle/>
                    <a:p>
                      <a:pPr>
                        <a:lnSpc>
                          <a:spcPct val="115000"/>
                        </a:lnSpc>
                        <a:spcAft>
                          <a:spcPts val="0"/>
                        </a:spcAft>
                      </a:pPr>
                      <a:r>
                        <a:rPr lang="en-ZA" sz="800" dirty="0">
                          <a:effectLst/>
                          <a:latin typeface="Arial"/>
                          <a:ea typeface="Times New Roman"/>
                          <a:cs typeface="Arial"/>
                        </a:rPr>
                        <a:t>Investment Hermannsburg Schule Reserve</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4,683,740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4,778,450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4,683,740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4,683,740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105631">
                <a:tc>
                  <a:txBody>
                    <a:bodyPr/>
                    <a:lstStyle/>
                    <a:p>
                      <a:pPr>
                        <a:lnSpc>
                          <a:spcPct val="115000"/>
                        </a:lnSpc>
                        <a:spcAft>
                          <a:spcPts val="0"/>
                        </a:spcAft>
                      </a:pPr>
                      <a:r>
                        <a:rPr lang="en-ZA" sz="800" dirty="0">
                          <a:effectLst/>
                          <a:latin typeface="Arial"/>
                          <a:ea typeface="Times New Roman"/>
                          <a:cs typeface="Arial"/>
                        </a:rPr>
                        <a:t>Standard Bank Money market</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5,669,414</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3,249,777</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2,982,726</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2,202,350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05631">
                <a:tc>
                  <a:txBody>
                    <a:bodyPr/>
                    <a:lstStyle/>
                    <a:p>
                      <a:pPr>
                        <a:lnSpc>
                          <a:spcPct val="115000"/>
                        </a:lnSpc>
                        <a:spcAft>
                          <a:spcPts val="0"/>
                        </a:spcAft>
                      </a:pPr>
                      <a:r>
                        <a:rPr lang="en-ZA" sz="800" dirty="0">
                          <a:effectLst/>
                          <a:latin typeface="Arial"/>
                          <a:ea typeface="Times New Roman"/>
                          <a:cs typeface="Arial"/>
                        </a:rPr>
                        <a:t>Total Investments</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dirty="0">
                          <a:effectLst/>
                          <a:latin typeface="Arial"/>
                          <a:ea typeface="Times New Roman"/>
                          <a:cs typeface="Arial"/>
                        </a:rPr>
                        <a:t>25,143,448</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23,712,647</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25,023,774</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25,694,825</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4"/>
                  </a:ext>
                </a:extLst>
              </a:tr>
              <a:tr h="105631">
                <a:tc>
                  <a:txBody>
                    <a:bodyPr/>
                    <a:lstStyle/>
                    <a:p>
                      <a:pPr>
                        <a:lnSpc>
                          <a:spcPct val="115000"/>
                        </a:lnSpc>
                        <a:spcAft>
                          <a:spcPts val="0"/>
                        </a:spcAft>
                      </a:pPr>
                      <a:r>
                        <a:rPr lang="en-ZA" sz="800" dirty="0">
                          <a:effectLst/>
                          <a:latin typeface="Arial"/>
                          <a:ea typeface="Times New Roman"/>
                          <a:cs typeface="Arial"/>
                        </a:rPr>
                        <a:t>Attributable to Funds and Reserves</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dirty="0">
                          <a:effectLst/>
                          <a:latin typeface="Arial"/>
                          <a:ea typeface="Times New Roman"/>
                          <a:cs typeface="Arial"/>
                        </a:rPr>
                        <a:t>25,143,448</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23,712,647</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25,023,774</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25,694,825</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05631">
                <a:tc>
                  <a:txBody>
                    <a:bodyPr/>
                    <a:lstStyle/>
                    <a:p>
                      <a:pPr>
                        <a:lnSpc>
                          <a:spcPct val="115000"/>
                        </a:lnSpc>
                        <a:spcAft>
                          <a:spcPts val="0"/>
                        </a:spcAft>
                      </a:pPr>
                      <a:r>
                        <a:rPr lang="en-ZA" sz="800" dirty="0">
                          <a:effectLst/>
                          <a:latin typeface="Arial"/>
                          <a:ea typeface="Times New Roman"/>
                          <a:cs typeface="Arial"/>
                        </a:rPr>
                        <a:t>Attributable to Transient Funds</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5,324,936</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4,939,485</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4,148,836</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3,293,370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6"/>
                  </a:ext>
                </a:extLst>
              </a:tr>
              <a:tr h="105631">
                <a:tc>
                  <a:txBody>
                    <a:bodyPr/>
                    <a:lstStyle/>
                    <a:p>
                      <a:pPr>
                        <a:lnSpc>
                          <a:spcPct val="115000"/>
                        </a:lnSpc>
                        <a:spcAft>
                          <a:spcPts val="0"/>
                        </a:spcAft>
                      </a:pPr>
                      <a:r>
                        <a:rPr lang="en-ZA" sz="800" dirty="0">
                          <a:effectLst/>
                          <a:latin typeface="Arial"/>
                          <a:ea typeface="Times New Roman"/>
                          <a:cs typeface="Arial"/>
                        </a:rPr>
                        <a:t>Attributable to Fund Specific Reserves</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4,093,691</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5,756,174</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6,092,506</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5,756,174</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7"/>
                  </a:ext>
                </a:extLst>
              </a:tr>
              <a:tr h="211262">
                <a:tc>
                  <a:txBody>
                    <a:bodyPr/>
                    <a:lstStyle/>
                    <a:p>
                      <a:pPr>
                        <a:lnSpc>
                          <a:spcPct val="115000"/>
                        </a:lnSpc>
                        <a:spcAft>
                          <a:spcPts val="0"/>
                        </a:spcAft>
                      </a:pPr>
                      <a:r>
                        <a:rPr lang="en-ZA" sz="800" dirty="0">
                          <a:effectLst/>
                          <a:latin typeface="Arial"/>
                          <a:ea typeface="Times New Roman"/>
                          <a:cs typeface="Arial"/>
                        </a:rPr>
                        <a:t>Attributable to Hermannsburg Schule Reserves</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4,755,050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4,778,451</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4,781,653</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4,761,675</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8"/>
                  </a:ext>
                </a:extLst>
              </a:tr>
              <a:tr h="211262">
                <a:tc>
                  <a:txBody>
                    <a:bodyPr/>
                    <a:lstStyle/>
                    <a:p>
                      <a:pPr>
                        <a:lnSpc>
                          <a:spcPct val="115000"/>
                        </a:lnSpc>
                        <a:spcAft>
                          <a:spcPts val="0"/>
                        </a:spcAft>
                      </a:pPr>
                      <a:r>
                        <a:rPr lang="en-ZA" sz="800" dirty="0">
                          <a:effectLst/>
                          <a:latin typeface="Arial"/>
                          <a:ea typeface="Times New Roman"/>
                          <a:cs typeface="Arial"/>
                        </a:rPr>
                        <a:t>Attributable to Long-term Provisions -Medical</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8,610,142</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9,394,101</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10,332,958</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11,265,791</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9"/>
                  </a:ext>
                </a:extLst>
              </a:tr>
              <a:tr h="105631">
                <a:tc>
                  <a:txBody>
                    <a:bodyPr/>
                    <a:lstStyle/>
                    <a:p>
                      <a:pPr>
                        <a:lnSpc>
                          <a:spcPct val="115000"/>
                        </a:lnSpc>
                        <a:spcAft>
                          <a:spcPts val="0"/>
                        </a:spcAft>
                      </a:pPr>
                      <a:r>
                        <a:rPr lang="en-ZA" sz="800" dirty="0">
                          <a:effectLst/>
                          <a:latin typeface="Arial"/>
                          <a:ea typeface="Times New Roman"/>
                          <a:cs typeface="Arial"/>
                        </a:rPr>
                        <a:t>Attributable to General Purposes</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2,359,628</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(1,155,563)</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(332,178)</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617,815</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05631">
                <a:tc>
                  <a:txBody>
                    <a:bodyPr/>
                    <a:lstStyle/>
                    <a:p>
                      <a:pPr>
                        <a:lnSpc>
                          <a:spcPct val="115000"/>
                        </a:lnSpc>
                        <a:spcAft>
                          <a:spcPts val="0"/>
                        </a:spcAft>
                      </a:pPr>
                      <a:r>
                        <a:rPr lang="en-ZA" sz="800" b="1" dirty="0">
                          <a:effectLst/>
                          <a:latin typeface="Arial"/>
                          <a:ea typeface="Times New Roman"/>
                          <a:cs typeface="Arial"/>
                        </a:rPr>
                        <a:t>LOAN ACCOUNTS</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b="1" dirty="0">
                          <a:effectLst/>
                          <a:latin typeface="Arial"/>
                          <a:ea typeface="Times New Roman"/>
                          <a:cs typeface="Arial"/>
                        </a:rPr>
                        <a:t>144,258</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b="1" dirty="0">
                          <a:effectLst/>
                          <a:latin typeface="Arial"/>
                          <a:ea typeface="Times New Roman"/>
                          <a:cs typeface="Arial"/>
                        </a:rPr>
                        <a:t>2,302,775</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b="1" dirty="0">
                          <a:effectLst/>
                          <a:latin typeface="Arial"/>
                          <a:ea typeface="Times New Roman"/>
                          <a:cs typeface="Arial"/>
                        </a:rPr>
                        <a:t>1,792,382</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b="1" dirty="0">
                          <a:effectLst/>
                          <a:latin typeface="Arial"/>
                          <a:ea typeface="Times New Roman"/>
                          <a:cs typeface="Arial"/>
                        </a:rPr>
                        <a:t>1,222,199</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05631">
                <a:tc>
                  <a:txBody>
                    <a:bodyPr/>
                    <a:lstStyle/>
                    <a:p>
                      <a:pPr>
                        <a:lnSpc>
                          <a:spcPct val="115000"/>
                        </a:lnSpc>
                        <a:spcAft>
                          <a:spcPts val="0"/>
                        </a:spcAft>
                      </a:pPr>
                      <a:r>
                        <a:rPr lang="en-ZA" sz="800" dirty="0">
                          <a:effectLst/>
                          <a:latin typeface="Arial"/>
                          <a:ea typeface="Times New Roman"/>
                          <a:cs typeface="Arial"/>
                        </a:rPr>
                        <a:t>Bleckmar mission</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ZA" sz="800" dirty="0">
                          <a:effectLst/>
                          <a:latin typeface="Arial"/>
                          <a:ea typeface="Times New Roman"/>
                          <a:cs typeface="Arial"/>
                        </a:rPr>
                        <a:t> </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2,302,775</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1,792,382</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1,222,199</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32"/>
                  </a:ext>
                </a:extLst>
              </a:tr>
              <a:tr h="105631">
                <a:tc>
                  <a:txBody>
                    <a:bodyPr/>
                    <a:lstStyle/>
                    <a:p>
                      <a:pPr>
                        <a:lnSpc>
                          <a:spcPct val="115000"/>
                        </a:lnSpc>
                        <a:spcAft>
                          <a:spcPts val="0"/>
                        </a:spcAft>
                      </a:pPr>
                      <a:r>
                        <a:rPr lang="en-ZA" sz="800" dirty="0">
                          <a:effectLst/>
                          <a:latin typeface="Arial"/>
                          <a:ea typeface="Times New Roman"/>
                          <a:cs typeface="Arial"/>
                        </a:rPr>
                        <a:t>Vehicle Loans RMM</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139,363</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dirty="0">
                          <a:effectLst/>
                          <a:latin typeface="Arial"/>
                          <a:ea typeface="Times New Roman"/>
                          <a:cs typeface="Arial"/>
                        </a:rPr>
                        <a:t> </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dirty="0">
                          <a:effectLst/>
                          <a:latin typeface="Arial"/>
                          <a:ea typeface="Times New Roman"/>
                          <a:cs typeface="Arial"/>
                        </a:rPr>
                        <a:t> </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800" dirty="0">
                          <a:effectLst/>
                          <a:latin typeface="Arial"/>
                          <a:ea typeface="Times New Roman"/>
                          <a:cs typeface="Arial"/>
                        </a:rPr>
                        <a:t> </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r h="105631">
                <a:tc>
                  <a:txBody>
                    <a:bodyPr/>
                    <a:lstStyle/>
                    <a:p>
                      <a:pPr>
                        <a:lnSpc>
                          <a:spcPct val="115000"/>
                        </a:lnSpc>
                        <a:spcAft>
                          <a:spcPts val="0"/>
                        </a:spcAft>
                      </a:pPr>
                      <a:r>
                        <a:rPr lang="en-ZA" sz="800" b="1" u="sng" dirty="0">
                          <a:effectLst/>
                          <a:latin typeface="Arial"/>
                          <a:ea typeface="Times New Roman"/>
                          <a:cs typeface="Arial"/>
                        </a:rPr>
                        <a:t>CURRENT ASSETS</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dirty="0">
                          <a:effectLst/>
                          <a:latin typeface="Arial"/>
                          <a:ea typeface="Times New Roman"/>
                          <a:cs typeface="Arial"/>
                        </a:rPr>
                        <a:t>2,229,405</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2,100,000</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2,000,000</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1,900,000</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34"/>
                  </a:ext>
                </a:extLst>
              </a:tr>
              <a:tr h="105631">
                <a:tc>
                  <a:txBody>
                    <a:bodyPr/>
                    <a:lstStyle/>
                    <a:p>
                      <a:pPr>
                        <a:lnSpc>
                          <a:spcPct val="115000"/>
                        </a:lnSpc>
                        <a:spcAft>
                          <a:spcPts val="0"/>
                        </a:spcAft>
                      </a:pPr>
                      <a:r>
                        <a:rPr lang="en-ZA" sz="800" b="1" dirty="0">
                          <a:effectLst/>
                          <a:latin typeface="Arial"/>
                          <a:ea typeface="Times New Roman"/>
                          <a:cs typeface="Arial"/>
                        </a:rPr>
                        <a:t>Accounts Receivable</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b="1" dirty="0">
                          <a:effectLst/>
                          <a:latin typeface="Arial"/>
                          <a:ea typeface="Times New Roman"/>
                          <a:cs typeface="Arial"/>
                        </a:rPr>
                        <a:t>1,472,983</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b="1" dirty="0">
                          <a:effectLst/>
                          <a:latin typeface="Arial"/>
                          <a:ea typeface="Times New Roman"/>
                          <a:cs typeface="Arial"/>
                        </a:rPr>
                        <a:t>1,600,000</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b="1" dirty="0">
                          <a:effectLst/>
                          <a:latin typeface="Arial"/>
                          <a:ea typeface="Times New Roman"/>
                          <a:cs typeface="Arial"/>
                        </a:rPr>
                        <a:t>1,500,000</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b="1" dirty="0">
                          <a:effectLst/>
                          <a:latin typeface="Arial"/>
                          <a:ea typeface="Times New Roman"/>
                          <a:cs typeface="Arial"/>
                        </a:rPr>
                        <a:t>1,400,000</a:t>
                      </a:r>
                      <a:endParaRPr lang="en-ZA" sz="900" dirty="0">
                        <a:effectLst/>
                        <a:latin typeface="Calibri"/>
                        <a:ea typeface="Times New Roman"/>
                        <a:cs typeface="Arial"/>
                      </a:endParaRPr>
                    </a:p>
                  </a:txBody>
                  <a:tcPr marL="34389" marR="34389"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r h="105631">
                <a:tc>
                  <a:txBody>
                    <a:bodyPr/>
                    <a:lstStyle/>
                    <a:p>
                      <a:pPr>
                        <a:lnSpc>
                          <a:spcPct val="115000"/>
                        </a:lnSpc>
                        <a:spcAft>
                          <a:spcPts val="0"/>
                        </a:spcAft>
                      </a:pPr>
                      <a:r>
                        <a:rPr lang="en-ZA" sz="800" dirty="0">
                          <a:effectLst/>
                          <a:latin typeface="Arial"/>
                          <a:ea typeface="Times New Roman"/>
                          <a:cs typeface="Arial"/>
                        </a:rPr>
                        <a:t>Arrears</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1,714,980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1,600,000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1,500,000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800" dirty="0">
                          <a:effectLst/>
                          <a:latin typeface="Arial"/>
                          <a:ea typeface="Times New Roman"/>
                          <a:cs typeface="Arial"/>
                        </a:rPr>
                        <a:t>1,400,000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36"/>
                  </a:ext>
                </a:extLst>
              </a:tr>
              <a:tr h="105631">
                <a:tc>
                  <a:txBody>
                    <a:bodyPr/>
                    <a:lstStyle/>
                    <a:p>
                      <a:pPr>
                        <a:lnSpc>
                          <a:spcPct val="115000"/>
                        </a:lnSpc>
                        <a:spcAft>
                          <a:spcPts val="0"/>
                        </a:spcAft>
                      </a:pPr>
                      <a:r>
                        <a:rPr lang="en-ZA" sz="800" dirty="0">
                          <a:effectLst/>
                          <a:latin typeface="Arial"/>
                          <a:ea typeface="Times New Roman"/>
                          <a:cs typeface="Arial"/>
                        </a:rPr>
                        <a:t>Sundry Congregation</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(241,996)</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7"/>
                  </a:ext>
                </a:extLst>
              </a:tr>
              <a:tr h="105631">
                <a:tc>
                  <a:txBody>
                    <a:bodyPr/>
                    <a:lstStyle/>
                    <a:p>
                      <a:pPr>
                        <a:lnSpc>
                          <a:spcPct val="115000"/>
                        </a:lnSpc>
                        <a:spcAft>
                          <a:spcPts val="0"/>
                        </a:spcAft>
                      </a:pPr>
                      <a:r>
                        <a:rPr lang="en-ZA" sz="800" dirty="0">
                          <a:effectLst/>
                          <a:latin typeface="Arial"/>
                          <a:ea typeface="Times New Roman"/>
                          <a:cs typeface="Arial"/>
                        </a:rPr>
                        <a:t>Bank Balances</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dirty="0">
                          <a:effectLst/>
                          <a:latin typeface="Arial"/>
                          <a:ea typeface="Times New Roman"/>
                          <a:cs typeface="Arial"/>
                        </a:rPr>
                        <a:t>756,249</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500,000</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500,000</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500,000</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8"/>
                  </a:ext>
                </a:extLst>
              </a:tr>
              <a:tr h="105631">
                <a:tc>
                  <a:txBody>
                    <a:bodyPr/>
                    <a:lstStyle/>
                    <a:p>
                      <a:pPr>
                        <a:lnSpc>
                          <a:spcPct val="115000"/>
                        </a:lnSpc>
                        <a:spcAft>
                          <a:spcPts val="0"/>
                        </a:spcAft>
                      </a:pPr>
                      <a:r>
                        <a:rPr lang="en-ZA" sz="800" dirty="0">
                          <a:effectLst/>
                          <a:latin typeface="Arial"/>
                          <a:ea typeface="Times New Roman"/>
                          <a:cs typeface="Arial"/>
                        </a:rPr>
                        <a:t>Bank Accounts</a:t>
                      </a:r>
                      <a:endParaRPr lang="en-ZA" sz="900" dirty="0">
                        <a:effectLst/>
                        <a:latin typeface="Calibri"/>
                        <a:ea typeface="Times New Roman"/>
                        <a:cs typeface="Arial"/>
                      </a:endParaRPr>
                    </a:p>
                  </a:txBody>
                  <a:tcPr marL="34389" marR="3438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ZA" sz="800" dirty="0">
                          <a:effectLst/>
                          <a:latin typeface="Arial"/>
                          <a:ea typeface="Times New Roman"/>
                          <a:cs typeface="Arial"/>
                        </a:rPr>
                        <a:t>756,249</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400,000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400,000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400,000</a:t>
                      </a:r>
                      <a:endParaRPr lang="en-ZA" sz="900" dirty="0">
                        <a:effectLst/>
                        <a:latin typeface="Calibri"/>
                        <a:ea typeface="Times New Roman"/>
                        <a:cs typeface="Arial"/>
                      </a:endParaRPr>
                    </a:p>
                  </a:txBody>
                  <a:tcPr marL="34389" marR="343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9"/>
                  </a:ext>
                </a:extLst>
              </a:tr>
              <a:tr h="126392">
                <a:tc>
                  <a:txBody>
                    <a:bodyPr/>
                    <a:lstStyle/>
                    <a:p>
                      <a:pPr>
                        <a:lnSpc>
                          <a:spcPct val="115000"/>
                        </a:lnSpc>
                      </a:pPr>
                      <a:endParaRPr lang="en-ZA" sz="900" dirty="0">
                        <a:effectLst/>
                        <a:latin typeface="Calibri"/>
                      </a:endParaRPr>
                    </a:p>
                  </a:txBody>
                  <a:tcPr marL="34389" marR="34389" marT="0" marB="0" anchor="b">
                    <a:lnL>
                      <a:noFill/>
                    </a:lnL>
                    <a:lnR>
                      <a:noFill/>
                    </a:lnR>
                    <a:lnT>
                      <a:noFill/>
                    </a:lnT>
                    <a:lnB>
                      <a:noFill/>
                    </a:lnB>
                  </a:tcPr>
                </a:tc>
                <a:tc>
                  <a:txBody>
                    <a:bodyPr/>
                    <a:lstStyle/>
                    <a:p>
                      <a:pPr algn="r">
                        <a:lnSpc>
                          <a:spcPct val="115000"/>
                        </a:lnSpc>
                        <a:spcAft>
                          <a:spcPts val="0"/>
                        </a:spcAft>
                      </a:pPr>
                      <a:r>
                        <a:rPr lang="en-ZA" sz="800" dirty="0">
                          <a:effectLst/>
                          <a:latin typeface="Arial"/>
                          <a:ea typeface="Times New Roman"/>
                          <a:cs typeface="Arial"/>
                        </a:rPr>
                        <a:t>29,735,037</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31,833,349</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32,474,083</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800" dirty="0">
                          <a:effectLst/>
                          <a:latin typeface="Arial"/>
                          <a:ea typeface="Times New Roman"/>
                          <a:cs typeface="Arial"/>
                        </a:rPr>
                        <a:t>32,414,951</a:t>
                      </a:r>
                      <a:endParaRPr lang="en-ZA" sz="900" dirty="0">
                        <a:effectLst/>
                        <a:latin typeface="Calibri"/>
                        <a:ea typeface="Times New Roman"/>
                        <a:cs typeface="Arial"/>
                      </a:endParaRPr>
                    </a:p>
                  </a:txBody>
                  <a:tcPr marL="34389" marR="34389"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40"/>
                  </a:ext>
                </a:extLst>
              </a:tr>
              <a:tr h="126392">
                <a:tc>
                  <a:txBody>
                    <a:bodyPr/>
                    <a:lstStyle/>
                    <a:p>
                      <a:pPr>
                        <a:lnSpc>
                          <a:spcPct val="115000"/>
                        </a:lnSpc>
                      </a:pPr>
                      <a:endParaRPr lang="en-ZA" sz="900" dirty="0">
                        <a:effectLst/>
                        <a:latin typeface="Calibri"/>
                      </a:endParaRPr>
                    </a:p>
                  </a:txBody>
                  <a:tcPr marL="34389" marR="34389" marT="0" marB="0" anchor="b">
                    <a:lnL>
                      <a:noFill/>
                    </a:lnL>
                    <a:lnR>
                      <a:noFill/>
                    </a:lnR>
                    <a:lnT>
                      <a:noFill/>
                    </a:lnT>
                    <a:lnB>
                      <a:noFill/>
                    </a:lnB>
                  </a:tcPr>
                </a:tc>
                <a:tc>
                  <a:txBody>
                    <a:bodyPr/>
                    <a:lstStyle/>
                    <a:p>
                      <a:pPr>
                        <a:lnSpc>
                          <a:spcPct val="115000"/>
                        </a:lnSpc>
                      </a:pPr>
                      <a:endParaRPr lang="en-ZA" sz="900" dirty="0">
                        <a:effectLst/>
                        <a:latin typeface="Calibri"/>
                      </a:endParaRPr>
                    </a:p>
                  </a:txBody>
                  <a:tcPr marL="34389" marR="34389"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n-ZA" sz="900" dirty="0">
                        <a:effectLst/>
                        <a:latin typeface="Calibri"/>
                      </a:endParaRPr>
                    </a:p>
                  </a:txBody>
                  <a:tcPr marL="34389" marR="34389"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n-ZA" sz="900" dirty="0">
                        <a:effectLst/>
                        <a:latin typeface="Calibri"/>
                      </a:endParaRPr>
                    </a:p>
                  </a:txBody>
                  <a:tcPr marL="34389" marR="34389"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n-ZA" sz="900" dirty="0">
                        <a:effectLst/>
                        <a:latin typeface="Calibri"/>
                      </a:endParaRPr>
                    </a:p>
                  </a:txBody>
                  <a:tcPr marL="34389" marR="34389" marT="0" marB="0" anchor="b">
                    <a:lnL>
                      <a:noFill/>
                    </a:lnL>
                    <a:lnR>
                      <a:noFill/>
                    </a:lnR>
                    <a:lnT w="28575"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41"/>
                  </a:ext>
                </a:extLst>
              </a:tr>
              <a:tr h="126392">
                <a:tc>
                  <a:txBody>
                    <a:bodyPr/>
                    <a:lstStyle/>
                    <a:p>
                      <a:pPr>
                        <a:lnSpc>
                          <a:spcPct val="115000"/>
                        </a:lnSpc>
                      </a:pPr>
                      <a:endParaRPr lang="en-ZA" sz="900" dirty="0">
                        <a:effectLst/>
                        <a:latin typeface="Calibri"/>
                      </a:endParaRPr>
                    </a:p>
                  </a:txBody>
                  <a:tcPr marL="34389" marR="34389" marT="0" marB="0" anchor="b">
                    <a:lnL>
                      <a:noFill/>
                    </a:lnL>
                    <a:lnR>
                      <a:noFill/>
                    </a:lnR>
                    <a:lnT>
                      <a:noFill/>
                    </a:lnT>
                    <a:lnB>
                      <a:noFill/>
                    </a:lnB>
                  </a:tcPr>
                </a:tc>
                <a:tc>
                  <a:txBody>
                    <a:bodyPr/>
                    <a:lstStyle/>
                    <a:p>
                      <a:pPr algn="ctr">
                        <a:lnSpc>
                          <a:spcPct val="115000"/>
                        </a:lnSpc>
                        <a:spcAft>
                          <a:spcPts val="0"/>
                        </a:spcAft>
                      </a:pPr>
                      <a:r>
                        <a:rPr lang="en-ZA" sz="800" dirty="0">
                          <a:effectLst/>
                          <a:latin typeface="Arial"/>
                          <a:ea typeface="Times New Roman"/>
                          <a:cs typeface="Arial"/>
                        </a:rPr>
                        <a:t>TRUE</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ctr">
                        <a:lnSpc>
                          <a:spcPct val="115000"/>
                        </a:lnSpc>
                        <a:spcAft>
                          <a:spcPts val="0"/>
                        </a:spcAft>
                      </a:pPr>
                      <a:r>
                        <a:rPr lang="en-ZA" sz="800" dirty="0">
                          <a:effectLst/>
                          <a:latin typeface="Arial"/>
                          <a:ea typeface="Times New Roman"/>
                          <a:cs typeface="Arial"/>
                        </a:rPr>
                        <a:t>TRUE</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ctr">
                        <a:lnSpc>
                          <a:spcPct val="115000"/>
                        </a:lnSpc>
                        <a:spcAft>
                          <a:spcPts val="0"/>
                        </a:spcAft>
                      </a:pPr>
                      <a:r>
                        <a:rPr lang="en-ZA" sz="800" dirty="0">
                          <a:effectLst/>
                          <a:latin typeface="Arial"/>
                          <a:ea typeface="Times New Roman"/>
                          <a:cs typeface="Arial"/>
                        </a:rPr>
                        <a:t>TRUE</a:t>
                      </a:r>
                      <a:endParaRPr lang="en-ZA" sz="900" dirty="0">
                        <a:effectLst/>
                        <a:latin typeface="Calibri"/>
                        <a:ea typeface="Times New Roman"/>
                        <a:cs typeface="Arial"/>
                      </a:endParaRPr>
                    </a:p>
                  </a:txBody>
                  <a:tcPr marL="34389" marR="34389" marT="0" marB="0" anchor="b">
                    <a:lnL>
                      <a:noFill/>
                    </a:lnL>
                    <a:lnR>
                      <a:noFill/>
                    </a:lnR>
                    <a:lnT>
                      <a:noFill/>
                    </a:lnT>
                    <a:lnB>
                      <a:noFill/>
                    </a:lnB>
                  </a:tcPr>
                </a:tc>
                <a:tc>
                  <a:txBody>
                    <a:bodyPr/>
                    <a:lstStyle/>
                    <a:p>
                      <a:pPr algn="ctr">
                        <a:lnSpc>
                          <a:spcPct val="115000"/>
                        </a:lnSpc>
                        <a:spcAft>
                          <a:spcPts val="0"/>
                        </a:spcAft>
                      </a:pPr>
                      <a:r>
                        <a:rPr lang="en-ZA" sz="800" dirty="0">
                          <a:effectLst/>
                          <a:latin typeface="Arial"/>
                          <a:ea typeface="Times New Roman"/>
                          <a:cs typeface="Arial"/>
                        </a:rPr>
                        <a:t>TRUE</a:t>
                      </a:r>
                      <a:endParaRPr lang="en-ZA" sz="900" dirty="0">
                        <a:effectLst/>
                        <a:latin typeface="Calibri"/>
                        <a:ea typeface="Times New Roman"/>
                        <a:cs typeface="Arial"/>
                      </a:endParaRPr>
                    </a:p>
                  </a:txBody>
                  <a:tcPr marL="34389" marR="34389" marT="0" marB="0" anchor="b">
                    <a:lnL>
                      <a:noFill/>
                    </a:lnL>
                    <a:lnR>
                      <a:noFill/>
                    </a:lnR>
                    <a:lnT>
                      <a:noFill/>
                    </a:lnT>
                    <a:lnB>
                      <a:noFill/>
                    </a:lnB>
                  </a:tcPr>
                </a:tc>
                <a:extLst>
                  <a:ext uri="{0D108BD9-81ED-4DB2-BD59-A6C34878D82A}">
                    <a16:rowId xmlns:a16="http://schemas.microsoft.com/office/drawing/2014/main" val="10042"/>
                  </a:ext>
                </a:extLst>
              </a:tr>
            </a:tbl>
          </a:graphicData>
        </a:graphic>
      </p:graphicFrame>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3" y="-1"/>
            <a:ext cx="1152128" cy="5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2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01080"/>
            <a:ext cx="2981968" cy="2276872"/>
          </a:xfrm>
          <a:prstGeom prst="rect">
            <a:avLst/>
          </a:prstGeom>
        </p:spPr>
      </p:pic>
      <p:sp>
        <p:nvSpPr>
          <p:cNvPr id="2" name="TextBox 1">
            <a:extLst>
              <a:ext uri="{FF2B5EF4-FFF2-40B4-BE49-F238E27FC236}">
                <a16:creationId xmlns:a16="http://schemas.microsoft.com/office/drawing/2014/main" id="{7B6E5D80-9E75-4AE6-96EC-642E3C48AF22}"/>
              </a:ext>
            </a:extLst>
          </p:cNvPr>
          <p:cNvSpPr txBox="1"/>
          <p:nvPr/>
        </p:nvSpPr>
        <p:spPr>
          <a:xfrm>
            <a:off x="107504" y="332656"/>
            <a:ext cx="9036496" cy="5816977"/>
          </a:xfrm>
          <a:prstGeom prst="rect">
            <a:avLst/>
          </a:prstGeom>
          <a:noFill/>
        </p:spPr>
        <p:txBody>
          <a:bodyPr wrap="square" rtlCol="0">
            <a:spAutoFit/>
          </a:bodyPr>
          <a:lstStyle/>
          <a:p>
            <a:pPr algn="ctr"/>
            <a:r>
              <a:rPr lang="en-GB" sz="2400" dirty="0"/>
              <a:t>Theme: Go – with Purpose</a:t>
            </a:r>
          </a:p>
          <a:p>
            <a:pPr algn="ctr"/>
            <a:endParaRPr lang="en-GB" sz="2400" dirty="0"/>
          </a:p>
          <a:p>
            <a:pPr lvl="6"/>
            <a:r>
              <a:rPr lang="en-GB" sz="2400" dirty="0"/>
              <a:t>Church is more than just to exist</a:t>
            </a:r>
          </a:p>
          <a:p>
            <a:pPr lvl="7"/>
            <a:r>
              <a:rPr lang="en-GB" sz="2400" dirty="0"/>
              <a:t>Or just to be active</a:t>
            </a:r>
          </a:p>
          <a:p>
            <a:pPr lvl="7"/>
            <a:r>
              <a:rPr lang="en-GB" sz="2400" dirty="0"/>
              <a:t>Or just to continue with what we have been doing all along</a:t>
            </a:r>
          </a:p>
          <a:p>
            <a:endParaRPr lang="en-GB" sz="2400" dirty="0"/>
          </a:p>
          <a:p>
            <a:r>
              <a:rPr lang="en-GB" sz="2400" dirty="0"/>
              <a:t>Church is about fulfilling the calling of Christ</a:t>
            </a:r>
          </a:p>
          <a:p>
            <a:r>
              <a:rPr lang="en-GB" sz="2400" dirty="0"/>
              <a:t>	Being part of his mission</a:t>
            </a:r>
          </a:p>
          <a:p>
            <a:r>
              <a:rPr lang="en-GB" sz="2400" dirty="0"/>
              <a:t>	Finding new ways of bringing the gospel to the people</a:t>
            </a:r>
          </a:p>
          <a:p>
            <a:endParaRPr lang="en-GB" sz="2400" dirty="0"/>
          </a:p>
          <a:p>
            <a:r>
              <a:rPr lang="en-GB" sz="3600" b="1" dirty="0"/>
              <a:t>10 Year Challenge</a:t>
            </a:r>
          </a:p>
          <a:p>
            <a:r>
              <a:rPr lang="en-GB" sz="2400" dirty="0"/>
              <a:t>	Participate</a:t>
            </a:r>
          </a:p>
          <a:p>
            <a:r>
              <a:rPr lang="en-GB" sz="2400" dirty="0"/>
              <a:t>	Learn from it</a:t>
            </a:r>
          </a:p>
          <a:p>
            <a:r>
              <a:rPr lang="en-GB" sz="2400" dirty="0"/>
              <a:t>	Share through it</a:t>
            </a:r>
          </a:p>
        </p:txBody>
      </p:sp>
      <p:sp>
        <p:nvSpPr>
          <p:cNvPr id="3" name="Slide Number Placeholder 2">
            <a:extLst>
              <a:ext uri="{FF2B5EF4-FFF2-40B4-BE49-F238E27FC236}">
                <a16:creationId xmlns:a16="http://schemas.microsoft.com/office/drawing/2014/main" id="{454512EE-C5BB-43F8-890C-9E920FEDCA31}"/>
              </a:ext>
            </a:extLst>
          </p:cNvPr>
          <p:cNvSpPr>
            <a:spLocks noGrp="1"/>
          </p:cNvSpPr>
          <p:nvPr>
            <p:ph type="sldNum" sz="quarter" idx="12"/>
          </p:nvPr>
        </p:nvSpPr>
        <p:spPr/>
        <p:txBody>
          <a:bodyPr/>
          <a:lstStyle/>
          <a:p>
            <a:fld id="{4A8B3780-11E5-4BC4-923C-38DB7334E8EF}" type="slidenum">
              <a:rPr lang="en-US" altLang="en-US" smtClean="0"/>
              <a:pPr/>
              <a:t>7</a:t>
            </a:fld>
            <a:endParaRPr lang="en-US" altLang="en-US"/>
          </a:p>
        </p:txBody>
      </p:sp>
    </p:spTree>
    <p:extLst>
      <p:ext uri="{BB962C8B-B14F-4D97-AF65-F5344CB8AC3E}">
        <p14:creationId xmlns:p14="http://schemas.microsoft.com/office/powerpoint/2010/main" val="301365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par>
                          <p:cTn id="12" fill="hold">
                            <p:stCondLst>
                              <p:cond delay="1750"/>
                            </p:stCondLst>
                            <p:childTnLst>
                              <p:par>
                                <p:cTn id="13" presetID="10" presetClass="entr" presetSubtype="0" fill="hold" nodeType="afterEffect">
                                  <p:stCondLst>
                                    <p:cond delay="75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par>
                          <p:cTn id="21" fill="hold">
                            <p:stCondLst>
                              <p:cond delay="500"/>
                            </p:stCondLst>
                            <p:childTnLst>
                              <p:par>
                                <p:cTn id="22" presetID="10" presetClass="entr" presetSubtype="0" fill="hold" nodeType="afterEffect">
                                  <p:stCondLst>
                                    <p:cond delay="75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childTnLst>
                          </p:cTn>
                        </p:par>
                        <p:par>
                          <p:cTn id="25" fill="hold">
                            <p:stCondLst>
                              <p:cond delay="1750"/>
                            </p:stCondLst>
                            <p:childTnLst>
                              <p:par>
                                <p:cTn id="26" presetID="10" presetClass="entr" presetSubtype="0" fill="hold" nodeType="afterEffect">
                                  <p:stCondLst>
                                    <p:cond delay="75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par>
                          <p:cTn id="34" fill="hold">
                            <p:stCondLst>
                              <p:cond delay="500"/>
                            </p:stCondLst>
                            <p:childTnLst>
                              <p:par>
                                <p:cTn id="35" presetID="10" presetClass="entr" presetSubtype="0" fill="hold" nodeType="afterEffect">
                                  <p:stCondLst>
                                    <p:cond delay="25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childTnLst>
                          </p:cTn>
                        </p:par>
                        <p:par>
                          <p:cTn id="38" fill="hold">
                            <p:stCondLst>
                              <p:cond delay="1250"/>
                            </p:stCondLst>
                            <p:childTnLst>
                              <p:par>
                                <p:cTn id="39" presetID="10" presetClass="entr" presetSubtype="0" fill="hold" nodeType="afterEffect">
                                  <p:stCondLst>
                                    <p:cond delay="25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fade">
                                      <p:cBhvr>
                                        <p:cTn id="41" dur="500"/>
                                        <p:tgtEl>
                                          <p:spTgt spid="2">
                                            <p:txEl>
                                              <p:pRg st="12" end="12"/>
                                            </p:txEl>
                                          </p:spTgt>
                                        </p:tgtEl>
                                      </p:cBhvr>
                                    </p:animEffect>
                                  </p:childTnLst>
                                </p:cTn>
                              </p:par>
                            </p:childTnLst>
                          </p:cTn>
                        </p:par>
                        <p:par>
                          <p:cTn id="42" fill="hold">
                            <p:stCondLst>
                              <p:cond delay="2000"/>
                            </p:stCondLst>
                            <p:childTnLst>
                              <p:par>
                                <p:cTn id="43" presetID="10" presetClass="entr" presetSubtype="0" fill="hold" nodeType="afterEffect">
                                  <p:stCondLst>
                                    <p:cond delay="250"/>
                                  </p:stCondLst>
                                  <p:childTnLst>
                                    <p:set>
                                      <p:cBhvr>
                                        <p:cTn id="44" dur="1" fill="hold">
                                          <p:stCondLst>
                                            <p:cond delay="0"/>
                                          </p:stCondLst>
                                        </p:cTn>
                                        <p:tgtEl>
                                          <p:spTgt spid="2">
                                            <p:txEl>
                                              <p:pRg st="13" end="13"/>
                                            </p:txEl>
                                          </p:spTgt>
                                        </p:tgtEl>
                                        <p:attrNameLst>
                                          <p:attrName>style.visibility</p:attrName>
                                        </p:attrNameLst>
                                      </p:cBhvr>
                                      <p:to>
                                        <p:strVal val="visible"/>
                                      </p:to>
                                    </p:set>
                                    <p:animEffect transition="in" filter="fade">
                                      <p:cBhvr>
                                        <p:cTn id="45"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16832"/>
            <a:ext cx="8229600" cy="1143000"/>
          </a:xfrm>
        </p:spPr>
        <p:txBody>
          <a:bodyPr/>
          <a:lstStyle/>
          <a:p>
            <a:r>
              <a:rPr lang="en-ZA" dirty="0"/>
              <a:t>Questions and issues</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0"/>
            <a:ext cx="22272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0263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620D5560-B72F-45D5-A092-4181C5624ED4}"/>
              </a:ext>
            </a:extLst>
          </p:cNvPr>
          <p:cNvSpPr txBox="1"/>
          <p:nvPr/>
        </p:nvSpPr>
        <p:spPr>
          <a:xfrm>
            <a:off x="179512" y="116632"/>
            <a:ext cx="8784976" cy="2477601"/>
          </a:xfrm>
          <a:prstGeom prst="rect">
            <a:avLst/>
          </a:prstGeom>
          <a:noFill/>
        </p:spPr>
        <p:txBody>
          <a:bodyPr wrap="square" rtlCol="0">
            <a:spAutoFit/>
          </a:bodyPr>
          <a:lstStyle/>
          <a:p>
            <a:r>
              <a:rPr lang="en-GB" sz="3200" b="1" dirty="0"/>
              <a:t>Church Laws</a:t>
            </a:r>
          </a:p>
          <a:p>
            <a:endParaRPr lang="en-GB" dirty="0"/>
          </a:p>
          <a:p>
            <a:pPr marL="285750" indent="-285750">
              <a:buFont typeface="Arial" panose="020B0604020202020204" pitchFamily="34" charset="0"/>
              <a:buChar char="•"/>
            </a:pPr>
            <a:r>
              <a:rPr lang="en-GB" sz="2300" dirty="0"/>
              <a:t>Law Changes – Changes in policies, procedures (Discussion necessary)</a:t>
            </a:r>
          </a:p>
          <a:p>
            <a:pPr marL="742950" lvl="1" indent="-285750">
              <a:buFont typeface="Arial" panose="020B0604020202020204" pitchFamily="34" charset="0"/>
              <a:buChar char="•"/>
            </a:pPr>
            <a:r>
              <a:rPr lang="en-GB" sz="2300" dirty="0"/>
              <a:t>Chairing of synod (minor addition)</a:t>
            </a:r>
          </a:p>
          <a:p>
            <a:pPr marL="285750" indent="-285750">
              <a:buFont typeface="Arial" panose="020B0604020202020204" pitchFamily="34" charset="0"/>
              <a:buChar char="•"/>
            </a:pPr>
            <a:endParaRPr lang="en-GB" dirty="0"/>
          </a:p>
          <a:p>
            <a:endParaRPr lang="en-GB" dirty="0"/>
          </a:p>
        </p:txBody>
      </p:sp>
      <p:sp>
        <p:nvSpPr>
          <p:cNvPr id="3" name="Slide Number Placeholder 2">
            <a:extLst>
              <a:ext uri="{FF2B5EF4-FFF2-40B4-BE49-F238E27FC236}">
                <a16:creationId xmlns:a16="http://schemas.microsoft.com/office/drawing/2014/main" id="{E6DA05DC-3536-4DEF-A76A-6CCD3551A582}"/>
              </a:ext>
            </a:extLst>
          </p:cNvPr>
          <p:cNvSpPr>
            <a:spLocks noGrp="1"/>
          </p:cNvSpPr>
          <p:nvPr>
            <p:ph type="sldNum" sz="quarter" idx="12"/>
          </p:nvPr>
        </p:nvSpPr>
        <p:spPr/>
        <p:txBody>
          <a:bodyPr/>
          <a:lstStyle/>
          <a:p>
            <a:fld id="{4A8B3780-11E5-4BC4-923C-38DB7334E8EF}" type="slidenum">
              <a:rPr lang="en-US" altLang="en-US" smtClean="0"/>
              <a:pPr/>
              <a:t>71</a:t>
            </a:fld>
            <a:endParaRPr lang="en-US" altLang="en-US" dirty="0"/>
          </a:p>
        </p:txBody>
      </p:sp>
    </p:spTree>
    <p:extLst>
      <p:ext uri="{BB962C8B-B14F-4D97-AF65-F5344CB8AC3E}">
        <p14:creationId xmlns:p14="http://schemas.microsoft.com/office/powerpoint/2010/main" val="116724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620D5560-B72F-45D5-A092-4181C5624ED4}"/>
              </a:ext>
            </a:extLst>
          </p:cNvPr>
          <p:cNvSpPr txBox="1"/>
          <p:nvPr/>
        </p:nvSpPr>
        <p:spPr>
          <a:xfrm>
            <a:off x="179512" y="116632"/>
            <a:ext cx="8784976" cy="5663089"/>
          </a:xfrm>
          <a:prstGeom prst="rect">
            <a:avLst/>
          </a:prstGeom>
          <a:noFill/>
        </p:spPr>
        <p:txBody>
          <a:bodyPr wrap="square" rtlCol="0">
            <a:spAutoFit/>
          </a:bodyPr>
          <a:lstStyle/>
          <a:p>
            <a:r>
              <a:rPr lang="en-GB" sz="3200" b="1" dirty="0"/>
              <a:t>Church Laws</a:t>
            </a:r>
          </a:p>
          <a:p>
            <a:endParaRPr lang="en-GB" dirty="0"/>
          </a:p>
          <a:p>
            <a:pPr marL="285750" indent="-285750">
              <a:buFont typeface="Arial" panose="020B0604020202020204" pitchFamily="34" charset="0"/>
              <a:buChar char="•"/>
            </a:pPr>
            <a:r>
              <a:rPr lang="en-GB" sz="2300" dirty="0"/>
              <a:t>Law Changes – new points (Discussion necessary)</a:t>
            </a:r>
          </a:p>
          <a:p>
            <a:pPr marL="742950" lvl="1" indent="-285750">
              <a:buFont typeface="Arial" panose="020B0604020202020204" pitchFamily="34" charset="0"/>
              <a:buChar char="•"/>
            </a:pPr>
            <a:r>
              <a:rPr lang="en-GB" sz="2300" dirty="0"/>
              <a:t>Probation Period for new Pastors</a:t>
            </a:r>
          </a:p>
          <a:p>
            <a:pPr marL="742950" lvl="1" indent="-285750">
              <a:buFont typeface="Arial" panose="020B0604020202020204" pitchFamily="34" charset="0"/>
              <a:buChar char="•"/>
            </a:pPr>
            <a:r>
              <a:rPr lang="en-GB" sz="2300" dirty="0"/>
              <a:t>Transfer of a Pastor after 12 years in a congregation</a:t>
            </a:r>
          </a:p>
          <a:p>
            <a:pPr marL="742950" lvl="1" indent="-285750">
              <a:buFont typeface="Arial" panose="020B0604020202020204" pitchFamily="34" charset="0"/>
              <a:buChar char="•"/>
            </a:pPr>
            <a:r>
              <a:rPr lang="en-GB" sz="2300" dirty="0"/>
              <a:t>Congregational membership no longer automatically linked to place of residence</a:t>
            </a:r>
          </a:p>
          <a:p>
            <a:pPr marL="742950" lvl="1" indent="-285750">
              <a:buFont typeface="Arial" panose="020B0604020202020204" pitchFamily="34" charset="0"/>
              <a:buChar char="•"/>
            </a:pPr>
            <a:r>
              <a:rPr lang="en-GB" sz="2300" dirty="0"/>
              <a:t>Minimum age for Congregational Council reduced to 18</a:t>
            </a:r>
          </a:p>
          <a:p>
            <a:pPr marL="1657350" lvl="3" indent="-285750">
              <a:buFont typeface="Arial" panose="020B0604020202020204" pitchFamily="34" charset="0"/>
              <a:buChar char="•"/>
            </a:pPr>
            <a:r>
              <a:rPr lang="en-GB" sz="2300" dirty="0"/>
              <a:t>Term of office for councillors can be 3x2 years or 2x3 or 2x4 years</a:t>
            </a:r>
          </a:p>
          <a:p>
            <a:pPr marL="2114550" lvl="4" indent="-285750">
              <a:buFont typeface="Arial" panose="020B0604020202020204" pitchFamily="34" charset="0"/>
              <a:buChar char="•"/>
            </a:pPr>
            <a:r>
              <a:rPr lang="en-GB" sz="2300" dirty="0"/>
              <a:t>Lay administration of Sacraments added into Congregational Code</a:t>
            </a:r>
          </a:p>
          <a:p>
            <a:pPr marL="2114550" lvl="4" indent="-285750">
              <a:buFont typeface="Arial" panose="020B0604020202020204" pitchFamily="34" charset="0"/>
              <a:buChar char="•"/>
            </a:pPr>
            <a:r>
              <a:rPr lang="en-GB" sz="2300" dirty="0"/>
              <a:t>Change due to SARS requirements in Congregational Code</a:t>
            </a:r>
          </a:p>
          <a:p>
            <a:pPr marL="285750" indent="-285750">
              <a:buFont typeface="Arial" panose="020B0604020202020204" pitchFamily="34" charset="0"/>
              <a:buChar char="•"/>
            </a:pPr>
            <a:endParaRPr lang="en-GB" dirty="0"/>
          </a:p>
          <a:p>
            <a:endParaRPr lang="en-GB" dirty="0"/>
          </a:p>
        </p:txBody>
      </p:sp>
      <p:sp>
        <p:nvSpPr>
          <p:cNvPr id="3" name="Slide Number Placeholder 2">
            <a:extLst>
              <a:ext uri="{FF2B5EF4-FFF2-40B4-BE49-F238E27FC236}">
                <a16:creationId xmlns:a16="http://schemas.microsoft.com/office/drawing/2014/main" id="{E6DA05DC-3536-4DEF-A76A-6CCD3551A582}"/>
              </a:ext>
            </a:extLst>
          </p:cNvPr>
          <p:cNvSpPr>
            <a:spLocks noGrp="1"/>
          </p:cNvSpPr>
          <p:nvPr>
            <p:ph type="sldNum" sz="quarter" idx="12"/>
          </p:nvPr>
        </p:nvSpPr>
        <p:spPr/>
        <p:txBody>
          <a:bodyPr/>
          <a:lstStyle/>
          <a:p>
            <a:fld id="{4A8B3780-11E5-4BC4-923C-38DB7334E8EF}" type="slidenum">
              <a:rPr lang="en-US" altLang="en-US" smtClean="0"/>
              <a:pPr/>
              <a:t>72</a:t>
            </a:fld>
            <a:endParaRPr lang="en-US" altLang="en-US" dirty="0"/>
          </a:p>
        </p:txBody>
      </p:sp>
    </p:spTree>
    <p:extLst>
      <p:ext uri="{BB962C8B-B14F-4D97-AF65-F5344CB8AC3E}">
        <p14:creationId xmlns:p14="http://schemas.microsoft.com/office/powerpoint/2010/main" val="107182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620D5560-B72F-45D5-A092-4181C5624ED4}"/>
              </a:ext>
            </a:extLst>
          </p:cNvPr>
          <p:cNvSpPr txBox="1"/>
          <p:nvPr/>
        </p:nvSpPr>
        <p:spPr>
          <a:xfrm>
            <a:off x="1061610" y="2444115"/>
            <a:ext cx="7524836" cy="984885"/>
          </a:xfrm>
          <a:prstGeom prst="rect">
            <a:avLst/>
          </a:prstGeom>
          <a:noFill/>
        </p:spPr>
        <p:txBody>
          <a:bodyPr wrap="square" rtlCol="0">
            <a:spAutoFit/>
          </a:bodyPr>
          <a:lstStyle/>
          <a:p>
            <a:r>
              <a:rPr lang="en-US" sz="4000" b="1" dirty="0"/>
              <a:t>Thank you for your attention!</a:t>
            </a:r>
            <a:endParaRPr lang="en-GB" sz="4000" b="1" dirty="0"/>
          </a:p>
          <a:p>
            <a:endParaRPr lang="en-GB" dirty="0"/>
          </a:p>
        </p:txBody>
      </p:sp>
      <p:sp>
        <p:nvSpPr>
          <p:cNvPr id="3" name="Slide Number Placeholder 2">
            <a:extLst>
              <a:ext uri="{FF2B5EF4-FFF2-40B4-BE49-F238E27FC236}">
                <a16:creationId xmlns:a16="http://schemas.microsoft.com/office/drawing/2014/main" id="{E6DA05DC-3536-4DEF-A76A-6CCD3551A582}"/>
              </a:ext>
            </a:extLst>
          </p:cNvPr>
          <p:cNvSpPr>
            <a:spLocks noGrp="1"/>
          </p:cNvSpPr>
          <p:nvPr>
            <p:ph type="sldNum" sz="quarter" idx="12"/>
          </p:nvPr>
        </p:nvSpPr>
        <p:spPr/>
        <p:txBody>
          <a:bodyPr/>
          <a:lstStyle/>
          <a:p>
            <a:fld id="{4A8B3780-11E5-4BC4-923C-38DB7334E8EF}" type="slidenum">
              <a:rPr lang="en-US" altLang="en-US" smtClean="0"/>
              <a:pPr/>
              <a:t>73</a:t>
            </a:fld>
            <a:endParaRPr lang="en-US" altLang="en-US" dirty="0"/>
          </a:p>
        </p:txBody>
      </p:sp>
    </p:spTree>
    <p:extLst>
      <p:ext uri="{BB962C8B-B14F-4D97-AF65-F5344CB8AC3E}">
        <p14:creationId xmlns:p14="http://schemas.microsoft.com/office/powerpoint/2010/main" val="404783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EEC63FE6-A2AA-4337-9FA4-EA70BD3D0FD0}"/>
              </a:ext>
            </a:extLst>
          </p:cNvPr>
          <p:cNvSpPr txBox="1"/>
          <p:nvPr/>
        </p:nvSpPr>
        <p:spPr>
          <a:xfrm>
            <a:off x="179512" y="332656"/>
            <a:ext cx="8784976" cy="4647426"/>
          </a:xfrm>
          <a:prstGeom prst="rect">
            <a:avLst/>
          </a:prstGeom>
          <a:noFill/>
        </p:spPr>
        <p:txBody>
          <a:bodyPr wrap="square" rtlCol="0">
            <a:spAutoFit/>
          </a:bodyPr>
          <a:lstStyle/>
          <a:p>
            <a:r>
              <a:rPr lang="en-GB" sz="4000" b="1" dirty="0"/>
              <a:t>Reports:</a:t>
            </a:r>
          </a:p>
          <a:p>
            <a:r>
              <a:rPr lang="en-GB" sz="3200" dirty="0"/>
              <a:t>	Church Council, Reflections of the Bishop</a:t>
            </a:r>
          </a:p>
          <a:p>
            <a:r>
              <a:rPr lang="en-GB" sz="3200" dirty="0"/>
              <a:t>	Finance</a:t>
            </a:r>
          </a:p>
          <a:p>
            <a:r>
              <a:rPr lang="en-GB" sz="3200" dirty="0"/>
              <a:t>	Church Institutions</a:t>
            </a:r>
          </a:p>
          <a:p>
            <a:endParaRPr lang="en-GB" sz="3200" dirty="0"/>
          </a:p>
          <a:p>
            <a:r>
              <a:rPr lang="en-GB" sz="3200" dirty="0"/>
              <a:t>Read reports beforehand</a:t>
            </a:r>
          </a:p>
          <a:p>
            <a:r>
              <a:rPr lang="en-GB" sz="3200" dirty="0"/>
              <a:t>Note your questions and comments</a:t>
            </a:r>
          </a:p>
          <a:p>
            <a:r>
              <a:rPr lang="en-GB" sz="3200" dirty="0"/>
              <a:t>	What can be discussed in table rounds?</a:t>
            </a:r>
          </a:p>
          <a:p>
            <a:r>
              <a:rPr lang="en-GB" sz="3200" dirty="0"/>
              <a:t>	What needs to be discussed in plenary?</a:t>
            </a:r>
          </a:p>
        </p:txBody>
      </p:sp>
      <p:sp>
        <p:nvSpPr>
          <p:cNvPr id="3" name="Slide Number Placeholder 2">
            <a:extLst>
              <a:ext uri="{FF2B5EF4-FFF2-40B4-BE49-F238E27FC236}">
                <a16:creationId xmlns:a16="http://schemas.microsoft.com/office/drawing/2014/main" id="{A219434E-1350-43A4-B8F8-604553A64261}"/>
              </a:ext>
            </a:extLst>
          </p:cNvPr>
          <p:cNvSpPr>
            <a:spLocks noGrp="1"/>
          </p:cNvSpPr>
          <p:nvPr>
            <p:ph type="sldNum" sz="quarter" idx="12"/>
          </p:nvPr>
        </p:nvSpPr>
        <p:spPr/>
        <p:txBody>
          <a:bodyPr/>
          <a:lstStyle/>
          <a:p>
            <a:fld id="{4A8B3780-11E5-4BC4-923C-38DB7334E8EF}" type="slidenum">
              <a:rPr lang="en-US" altLang="en-US" smtClean="0"/>
              <a:pPr/>
              <a:t>8</a:t>
            </a:fld>
            <a:endParaRPr lang="en-US" altLang="en-US"/>
          </a:p>
        </p:txBody>
      </p:sp>
    </p:spTree>
    <p:extLst>
      <p:ext uri="{BB962C8B-B14F-4D97-AF65-F5344CB8AC3E}">
        <p14:creationId xmlns:p14="http://schemas.microsoft.com/office/powerpoint/2010/main" val="111006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750"/>
                            </p:stCondLst>
                            <p:childTnLst>
                              <p:par>
                                <p:cTn id="13" presetID="10" presetClass="entr" presetSubtype="0" fill="hold" nodeType="afterEffect">
                                  <p:stCondLst>
                                    <p:cond delay="75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par>
                          <p:cTn id="25" fill="hold">
                            <p:stCondLst>
                              <p:cond delay="1500"/>
                            </p:stCondLst>
                            <p:childTnLst>
                              <p:par>
                                <p:cTn id="26" presetID="10" presetClass="entr" presetSubtype="0" fill="hold" nodeType="afterEffect">
                                  <p:stCondLst>
                                    <p:cond delay="50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par>
                          <p:cTn id="29" fill="hold">
                            <p:stCondLst>
                              <p:cond delay="2500"/>
                            </p:stCondLst>
                            <p:childTnLst>
                              <p:par>
                                <p:cTn id="30" presetID="10" presetClass="entr" presetSubtype="0" fill="hold" nodeType="afterEffect">
                                  <p:stCondLst>
                                    <p:cond delay="50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C91C04-6F79-449A-B6E3-71FB5763102D}"/>
              </a:ext>
            </a:extLst>
          </p:cNvPr>
          <p:cNvGrpSpPr/>
          <p:nvPr/>
        </p:nvGrpSpPr>
        <p:grpSpPr>
          <a:xfrm>
            <a:off x="0" y="5158680"/>
            <a:ext cx="7956376" cy="1700808"/>
            <a:chOff x="0" y="5158680"/>
            <a:chExt cx="7956376" cy="1700808"/>
          </a:xfrm>
        </p:grpSpPr>
        <p:pic>
          <p:nvPicPr>
            <p:cNvPr id="6" name="Picture 5">
              <a:extLst>
                <a:ext uri="{FF2B5EF4-FFF2-40B4-BE49-F238E27FC236}">
                  <a16:creationId xmlns:a16="http://schemas.microsoft.com/office/drawing/2014/main" id="{F7DE57FD-64F5-4DBA-8E1E-55469D5A4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8680"/>
              <a:ext cx="2227510" cy="1700808"/>
            </a:xfrm>
            <a:prstGeom prst="rect">
              <a:avLst/>
            </a:prstGeom>
          </p:spPr>
        </p:pic>
        <p:sp>
          <p:nvSpPr>
            <p:cNvPr id="7" name="TextBox 6">
              <a:extLst>
                <a:ext uri="{FF2B5EF4-FFF2-40B4-BE49-F238E27FC236}">
                  <a16:creationId xmlns:a16="http://schemas.microsoft.com/office/drawing/2014/main" id="{9978121E-0DCE-490E-9DA0-22EDD43ED610}"/>
                </a:ext>
              </a:extLst>
            </p:cNvPr>
            <p:cNvSpPr txBox="1"/>
            <p:nvPr/>
          </p:nvSpPr>
          <p:spPr>
            <a:xfrm>
              <a:off x="1691680" y="6488668"/>
              <a:ext cx="6264696" cy="369332"/>
            </a:xfrm>
            <a:prstGeom prst="rect">
              <a:avLst/>
            </a:prstGeom>
            <a:noFill/>
          </p:spPr>
          <p:txBody>
            <a:bodyPr wrap="square" rtlCol="0">
              <a:spAutoFit/>
            </a:bodyPr>
            <a:lstStyle/>
            <a:p>
              <a:pPr algn="r"/>
              <a:r>
                <a:rPr lang="de-DE" dirty="0" err="1">
                  <a:solidFill>
                    <a:srgbClr val="00758C"/>
                  </a:solidFill>
                </a:rPr>
                <a:t>Evangelical</a:t>
              </a:r>
              <a:r>
                <a:rPr lang="de-DE" dirty="0">
                  <a:solidFill>
                    <a:srgbClr val="00758C"/>
                  </a:solidFill>
                </a:rPr>
                <a:t> </a:t>
              </a:r>
              <a:r>
                <a:rPr lang="de-DE" dirty="0" err="1">
                  <a:solidFill>
                    <a:srgbClr val="00758C"/>
                  </a:solidFill>
                </a:rPr>
                <a:t>Lutheran</a:t>
              </a:r>
              <a:r>
                <a:rPr lang="de-DE" dirty="0">
                  <a:solidFill>
                    <a:srgbClr val="00758C"/>
                  </a:solidFill>
                </a:rPr>
                <a:t> Church in Southern Africa (N-T)</a:t>
              </a:r>
              <a:endParaRPr lang="en-GB" dirty="0">
                <a:solidFill>
                  <a:srgbClr val="00758C"/>
                </a:solidFill>
              </a:endParaRPr>
            </a:p>
          </p:txBody>
        </p:sp>
      </p:grpSp>
      <p:sp>
        <p:nvSpPr>
          <p:cNvPr id="2" name="TextBox 1">
            <a:extLst>
              <a:ext uri="{FF2B5EF4-FFF2-40B4-BE49-F238E27FC236}">
                <a16:creationId xmlns:a16="http://schemas.microsoft.com/office/drawing/2014/main" id="{4E056863-CDF5-4BD8-BF85-55E2EF3CE096}"/>
              </a:ext>
            </a:extLst>
          </p:cNvPr>
          <p:cNvSpPr txBox="1"/>
          <p:nvPr/>
        </p:nvSpPr>
        <p:spPr>
          <a:xfrm>
            <a:off x="179512" y="260648"/>
            <a:ext cx="8856984" cy="4801314"/>
          </a:xfrm>
          <a:prstGeom prst="rect">
            <a:avLst/>
          </a:prstGeom>
          <a:noFill/>
        </p:spPr>
        <p:txBody>
          <a:bodyPr wrap="square" rtlCol="0">
            <a:spAutoFit/>
          </a:bodyPr>
          <a:lstStyle/>
          <a:p>
            <a:r>
              <a:rPr lang="en-GB" sz="5400" b="1" dirty="0"/>
              <a:t>Church Council Report</a:t>
            </a:r>
          </a:p>
          <a:p>
            <a:pPr marL="285750" indent="-285750">
              <a:buFont typeface="Arial" panose="020B0604020202020204" pitchFamily="34" charset="0"/>
              <a:buChar char="•"/>
            </a:pPr>
            <a:r>
              <a:rPr lang="en-GB" sz="3600" dirty="0"/>
              <a:t>Personalia</a:t>
            </a:r>
          </a:p>
          <a:p>
            <a:pPr marL="285750" indent="-285750">
              <a:buFont typeface="Arial" panose="020B0604020202020204" pitchFamily="34" charset="0"/>
              <a:buChar char="•"/>
            </a:pPr>
            <a:r>
              <a:rPr lang="en-GB" sz="3600" dirty="0"/>
              <a:t>Congregations</a:t>
            </a:r>
          </a:p>
          <a:p>
            <a:pPr marL="285750" indent="-285750">
              <a:buFont typeface="Arial" panose="020B0604020202020204" pitchFamily="34" charset="0"/>
              <a:buChar char="•"/>
            </a:pPr>
            <a:r>
              <a:rPr lang="en-GB" sz="3600" dirty="0"/>
              <a:t>Theological Training</a:t>
            </a:r>
          </a:p>
          <a:p>
            <a:pPr marL="285750" indent="-285750">
              <a:buFont typeface="Arial" panose="020B0604020202020204" pitchFamily="34" charset="0"/>
              <a:buChar char="•"/>
            </a:pPr>
            <a:r>
              <a:rPr lang="en-GB" sz="3600" dirty="0"/>
              <a:t>Institutions linked to the Church</a:t>
            </a:r>
          </a:p>
          <a:p>
            <a:pPr marL="285750" indent="-285750">
              <a:buFont typeface="Arial" panose="020B0604020202020204" pitchFamily="34" charset="0"/>
              <a:buChar char="•"/>
            </a:pPr>
            <a:r>
              <a:rPr lang="en-GB" sz="3600" dirty="0"/>
              <a:t>Inter Church Relationships</a:t>
            </a:r>
          </a:p>
          <a:p>
            <a:pPr marL="285750" indent="-285750">
              <a:buFont typeface="Arial" panose="020B0604020202020204" pitchFamily="34" charset="0"/>
              <a:buChar char="•"/>
            </a:pPr>
            <a:r>
              <a:rPr lang="en-GB" sz="3600" b="1" dirty="0"/>
              <a:t>Church internal matters</a:t>
            </a:r>
          </a:p>
          <a:p>
            <a:pPr marL="285750" indent="-285750">
              <a:buFont typeface="Arial" panose="020B0604020202020204" pitchFamily="34" charset="0"/>
              <a:buChar char="•"/>
            </a:pPr>
            <a:endParaRPr lang="en-GB" sz="3600" dirty="0"/>
          </a:p>
        </p:txBody>
      </p:sp>
      <p:sp>
        <p:nvSpPr>
          <p:cNvPr id="3" name="Slide Number Placeholder 2">
            <a:extLst>
              <a:ext uri="{FF2B5EF4-FFF2-40B4-BE49-F238E27FC236}">
                <a16:creationId xmlns:a16="http://schemas.microsoft.com/office/drawing/2014/main" id="{90DB4B30-A81E-49FB-B9F4-B519AE8B0757}"/>
              </a:ext>
            </a:extLst>
          </p:cNvPr>
          <p:cNvSpPr>
            <a:spLocks noGrp="1"/>
          </p:cNvSpPr>
          <p:nvPr>
            <p:ph type="sldNum" sz="quarter" idx="12"/>
          </p:nvPr>
        </p:nvSpPr>
        <p:spPr/>
        <p:txBody>
          <a:bodyPr/>
          <a:lstStyle/>
          <a:p>
            <a:fld id="{4A8B3780-11E5-4BC4-923C-38DB7334E8EF}" type="slidenum">
              <a:rPr lang="en-US" altLang="en-US" smtClean="0"/>
              <a:pPr/>
              <a:t>9</a:t>
            </a:fld>
            <a:endParaRPr lang="en-US" altLang="en-US"/>
          </a:p>
        </p:txBody>
      </p:sp>
    </p:spTree>
    <p:extLst>
      <p:ext uri="{BB962C8B-B14F-4D97-AF65-F5344CB8AC3E}">
        <p14:creationId xmlns:p14="http://schemas.microsoft.com/office/powerpoint/2010/main" val="39178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par>
                          <p:cTn id="24" fill="hold">
                            <p:stCondLst>
                              <p:cond delay="3500"/>
                            </p:stCondLst>
                            <p:childTnLst>
                              <p:par>
                                <p:cTn id="25" presetID="10" presetClass="entr" presetSubtype="0" fill="hold" nodeType="afterEffect">
                                  <p:stCondLst>
                                    <p:cond delay="25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20211</TotalTime>
  <Words>9561</Words>
  <Application>Microsoft Office PowerPoint</Application>
  <PresentationFormat>On-screen Show (4:3)</PresentationFormat>
  <Paragraphs>4034</Paragraphs>
  <Slides>73</Slides>
  <Notes>27</Notes>
  <HiddenSlides>18</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80" baseType="lpstr">
      <vt:lpstr>Arial</vt:lpstr>
      <vt:lpstr>Arial MT</vt:lpstr>
      <vt:lpstr>Calibri</vt:lpstr>
      <vt:lpstr>Times New Roman</vt:lpstr>
      <vt:lpstr>Office Theme</vt:lpstr>
      <vt:lpstr>1_Office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2017/18/19 YTD  RESULTS  OBSERVATIONS </vt:lpstr>
      <vt:lpstr>Achievements 2017 to 2019-With Purpose </vt:lpstr>
      <vt:lpstr>PowerPoint Presentation</vt:lpstr>
      <vt:lpstr>PowerPoint Presentation</vt:lpstr>
      <vt:lpstr>PowerPoint Presentation</vt:lpstr>
      <vt:lpstr>PowerPoint Presentation</vt:lpstr>
      <vt:lpstr>PowerPoint Presentation</vt:lpstr>
      <vt:lpstr>Offerings and Solidarity Contributions</vt:lpstr>
      <vt:lpstr>REPORTS </vt:lpstr>
      <vt:lpstr>PowerPoint Presentation</vt:lpstr>
      <vt:lpstr>West Rand Lutheran Community Church Motion to Write down Debt </vt:lpstr>
      <vt:lpstr>West Rand Lutheran Community Church-Debt history</vt:lpstr>
      <vt:lpstr>What has Changed</vt:lpstr>
      <vt:lpstr>WRLCC motion</vt:lpstr>
      <vt:lpstr>WRLCC Balance Sheet –December 2018</vt:lpstr>
      <vt:lpstr>Model of CC motion effect</vt:lpstr>
      <vt:lpstr>ELCSA(N-T) </vt:lpstr>
      <vt:lpstr>PowerPoint Presentation</vt:lpstr>
      <vt:lpstr>Assumptions</vt:lpstr>
      <vt:lpstr>PowerPoint Presentation</vt:lpstr>
      <vt:lpstr>Cost of Pastors in Service</vt:lpstr>
      <vt:lpstr>Enhancements to Pastors Remuneration</vt:lpstr>
      <vt:lpstr>Cost of Pastors in Service</vt:lpstr>
      <vt:lpstr>PowerPoint Presentation</vt:lpstr>
      <vt:lpstr>Church Running Cost</vt:lpstr>
      <vt:lpstr>Gross Church Running Cost</vt:lpstr>
      <vt:lpstr>Gross Church Running Cost</vt:lpstr>
      <vt:lpstr>Cost  new building</vt:lpstr>
      <vt:lpstr>Nett Church Running Cost</vt:lpstr>
      <vt:lpstr>PowerPoint Presentation</vt:lpstr>
      <vt:lpstr>Investment Carry</vt:lpstr>
      <vt:lpstr>Summary Income Statement</vt:lpstr>
      <vt:lpstr>Summary of impact to Congregation Contribution</vt:lpstr>
      <vt:lpstr>Summary of impact to Congregation Contribution IF  NO Interest Allocation to Medical Prefunding and Church running cost NO new Building </vt:lpstr>
      <vt:lpstr>CHURCH LAW 1/2019 Section 1&amp;2</vt:lpstr>
      <vt:lpstr>CHURCH LAW 1/2019 Summary</vt:lpstr>
      <vt:lpstr>CHURCH LAW 1/2019 Section 3</vt:lpstr>
      <vt:lpstr>CHURCH LAW 1/2019 Section 3</vt:lpstr>
      <vt:lpstr>PowerPoint Presentation</vt:lpstr>
      <vt:lpstr>Fund Income Statement</vt:lpstr>
      <vt:lpstr>Fund and Reserves Statement 2017</vt:lpstr>
      <vt:lpstr>Fund and Reserves Statement 2018</vt:lpstr>
      <vt:lpstr>Fund and Reserves Statement 2019</vt:lpstr>
      <vt:lpstr>Fund and Reserves Statement 2020</vt:lpstr>
      <vt:lpstr>Fund and Reserves Statement 2021</vt:lpstr>
      <vt:lpstr>Cash Flow and Balance Sheet</vt:lpstr>
      <vt:lpstr>Cash Flow Statement</vt:lpstr>
      <vt:lpstr>Balance Sheet</vt:lpstr>
      <vt:lpstr>Questions and issues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ELCSA  (N – T)  BUDGETS  for  2006  and  2007  (CHURCH  LAW  1 / 2005)</dc:title>
  <dc:creator>plugins</dc:creator>
  <cp:lastModifiedBy>Liselotte Knocklein</cp:lastModifiedBy>
  <cp:revision>609</cp:revision>
  <cp:lastPrinted>2019-08-01T12:30:48Z</cp:lastPrinted>
  <dcterms:created xsi:type="dcterms:W3CDTF">2005-08-18T21:03:08Z</dcterms:created>
  <dcterms:modified xsi:type="dcterms:W3CDTF">2019-09-06T07:20:37Z</dcterms:modified>
</cp:coreProperties>
</file>